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sldIdLst>
    <p:sldId id="256" r:id="rId3"/>
    <p:sldId id="257" r:id="rId4"/>
    <p:sldId id="260" r:id="rId5"/>
    <p:sldId id="258" r:id="rId6"/>
    <p:sldId id="259" r:id="rId7"/>
    <p:sldId id="261" r:id="rId8"/>
    <p:sldId id="262" r:id="rId9"/>
    <p:sldId id="264" r:id="rId10"/>
    <p:sldId id="263" r:id="rId11"/>
    <p:sldId id="265" r:id="rId12"/>
    <p:sldId id="266" r:id="rId13"/>
    <p:sldId id="268" r:id="rId14"/>
    <p:sldId id="269" r:id="rId15"/>
    <p:sldId id="270" r:id="rId16"/>
    <p:sldId id="271" r:id="rId17"/>
    <p:sldId id="26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4" autoAdjust="0"/>
    <p:restoredTop sz="94630" autoAdjust="0"/>
  </p:normalViewPr>
  <p:slideViewPr>
    <p:cSldViewPr>
      <p:cViewPr varScale="1">
        <p:scale>
          <a:sx n="59" d="100"/>
          <a:sy n="59" d="100"/>
        </p:scale>
        <p:origin x="-6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E6436-D6FD-4E85-9CCE-62699095D5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8C412-371A-4D08-BA66-AB0ECF9EE6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3DE4B-2931-423A-8AD4-E00C7F6C62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FA8BC-DAEC-4A9A-BF43-C7BCA76AA7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85F55-C134-4EF3-9C4C-CA54999DD4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928F0-4F3F-4002-991D-3EEB2405E7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58B5C-C507-468A-8970-4A1075AAA9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5D0B83-779B-4B5F-99F6-48B5EC2392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70221-4893-4EF7-AF2E-E0225B1AB8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4D866-15BC-4105-9FC0-89DC06E693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75A6A-E190-4B67-ADBE-72E30E9932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9A799-94AF-48F7-B597-3BAC3EF228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F5B4A-2778-4645-A38B-19B6DE2659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35B00-5CE5-40C4-BB18-239E2F409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66201D-B659-4168-B350-7C3B35220C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EFA7F-5635-401D-A41F-101845D25D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342C3-ED1F-496A-98DF-0F129668DA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1F2A9-F67F-45F9-9703-B0C79720B5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82E9D-631E-4116-B7E1-04E8791942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BDDA4-332E-4A7E-B561-3A8E7D1293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BD2A3-44A3-41E7-AFDE-381DA84C29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5150" y="274638"/>
            <a:ext cx="21526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055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9D08C-BFAF-42AE-9323-DFC23B6E93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3E4653C-FD19-41D5-BBB1-4115BF79746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01CDF8-4D08-4FDF-8CA8-1F77F4AA9F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8992" y="428604"/>
            <a:ext cx="5343508" cy="414340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2060"/>
                </a:solidFill>
                <a:latin typeface="KZ Boyarsky" pitchFamily="34" charset="0"/>
              </a:rPr>
              <a:t>Республиканский</a:t>
            </a:r>
            <a:br>
              <a:rPr lang="ru-RU" sz="3200" b="1" dirty="0" smtClean="0">
                <a:solidFill>
                  <a:srgbClr val="002060"/>
                </a:solidFill>
                <a:latin typeface="KZ Boyarsky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KZ Boyarsky" pitchFamily="34" charset="0"/>
              </a:rPr>
              <a:t>интернет-конкурс </a:t>
            </a:r>
            <a:br>
              <a:rPr lang="ru-RU" sz="3200" b="1" dirty="0" smtClean="0">
                <a:solidFill>
                  <a:srgbClr val="002060"/>
                </a:solidFill>
                <a:latin typeface="KZ Boyarsky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KZ Boyarsky" pitchFamily="34" charset="0"/>
              </a:rPr>
              <a:t>«Мой любимый автор»</a:t>
            </a:r>
            <a:br>
              <a:rPr lang="ru-RU" sz="3200" b="1" dirty="0" smtClean="0">
                <a:solidFill>
                  <a:srgbClr val="002060"/>
                </a:solidFill>
                <a:latin typeface="KZ Boyarsky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KZ Boyarsky" pitchFamily="34" charset="0"/>
              </a:rPr>
              <a:t>«</a:t>
            </a:r>
            <a:r>
              <a:rPr lang="ru-RU" sz="4800" b="1" dirty="0">
                <a:solidFill>
                  <a:srgbClr val="C00000"/>
                </a:solidFill>
                <a:latin typeface="KZ Boyarsky" pitchFamily="34" charset="0"/>
              </a:rPr>
              <a:t>Писатели </a:t>
            </a:r>
            <a:r>
              <a:rPr lang="ru-RU" sz="4800" b="1" dirty="0" smtClean="0">
                <a:solidFill>
                  <a:srgbClr val="C00000"/>
                </a:solidFill>
                <a:latin typeface="KZ Boyarsky" pitchFamily="34" charset="0"/>
              </a:rPr>
              <a:t/>
            </a:r>
            <a:br>
              <a:rPr lang="ru-RU" sz="4800" b="1" dirty="0" smtClean="0">
                <a:solidFill>
                  <a:srgbClr val="C00000"/>
                </a:solidFill>
                <a:latin typeface="KZ Boyarsky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KZ Boyarsky" pitchFamily="34" charset="0"/>
              </a:rPr>
              <a:t>родного </a:t>
            </a:r>
            <a:r>
              <a:rPr lang="ru-RU" sz="4800" b="1" dirty="0">
                <a:solidFill>
                  <a:srgbClr val="C00000"/>
                </a:solidFill>
                <a:latin typeface="KZ Boyarsky" pitchFamily="34" charset="0"/>
              </a:rPr>
              <a:t>края» </a:t>
            </a:r>
            <a:endParaRPr lang="ru-RU" sz="3200" b="1" dirty="0">
              <a:solidFill>
                <a:srgbClr val="C00000"/>
              </a:solidFill>
              <a:latin typeface="KZ Boyarsky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4414" y="4857760"/>
            <a:ext cx="6500858" cy="1571636"/>
          </a:xfrm>
        </p:spPr>
        <p:txBody>
          <a:bodyPr/>
          <a:lstStyle/>
          <a:p>
            <a:r>
              <a:rPr lang="ru-RU" sz="2000" b="1" dirty="0" err="1" smtClean="0">
                <a:solidFill>
                  <a:srgbClr val="002060"/>
                </a:solidFill>
                <a:latin typeface="KZ Vivaldi" pitchFamily="66" charset="-52"/>
              </a:rPr>
              <a:t>Акмолинская</a:t>
            </a:r>
            <a:r>
              <a:rPr lang="ru-RU" sz="2000" b="1" dirty="0" smtClean="0">
                <a:solidFill>
                  <a:srgbClr val="002060"/>
                </a:solidFill>
                <a:latin typeface="KZ Vivaldi" pitchFamily="66" charset="-52"/>
              </a:rPr>
              <a:t> область, Астраханский район, село Джамбул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KZ Vivaldi" pitchFamily="66" charset="-52"/>
              </a:rPr>
              <a:t>ГУ «Джамбульская средняя школа»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KZ Vivaldi" pitchFamily="66" charset="-52"/>
              </a:rPr>
              <a:t>Жунусова Айым.,12 лет, </a:t>
            </a:r>
            <a:r>
              <a:rPr lang="ru-RU" sz="2000" b="1" dirty="0" err="1">
                <a:solidFill>
                  <a:srgbClr val="002060"/>
                </a:solidFill>
                <a:latin typeface="KZ Vivaldi" pitchFamily="66" charset="-52"/>
              </a:rPr>
              <a:t>с</a:t>
            </a:r>
            <a:r>
              <a:rPr lang="ru-RU" sz="2000" b="1" dirty="0" err="1" smtClean="0">
                <a:solidFill>
                  <a:srgbClr val="002060"/>
                </a:solidFill>
                <a:latin typeface="KZ Vivaldi" pitchFamily="66" charset="-52"/>
              </a:rPr>
              <a:t>от.тел</a:t>
            </a:r>
            <a:r>
              <a:rPr lang="ru-RU" sz="2000" b="1" dirty="0" smtClean="0">
                <a:solidFill>
                  <a:srgbClr val="002060"/>
                </a:solidFill>
                <a:latin typeface="KZ Vivaldi" pitchFamily="66" charset="-52"/>
              </a:rPr>
              <a:t>.: </a:t>
            </a:r>
            <a:r>
              <a:rPr lang="kk-KZ" sz="2000" b="1" dirty="0" smtClean="0">
                <a:solidFill>
                  <a:srgbClr val="002060"/>
                </a:solidFill>
                <a:latin typeface="KZ Vivaldi" pitchFamily="66" charset="-52"/>
              </a:rPr>
              <a:t>87055402181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KZ Vivaldi" pitchFamily="66" charset="-52"/>
              </a:rPr>
              <a:t>ФИО руководителя: Ахметова Шахаризада Аскаровна</a:t>
            </a:r>
            <a:endParaRPr lang="ru-RU" sz="2000" b="1" dirty="0">
              <a:solidFill>
                <a:srgbClr val="002060"/>
              </a:solidFill>
              <a:latin typeface="KZ Vivaldi" pitchFamily="66" charset="-52"/>
            </a:endParaRPr>
          </a:p>
          <a:p>
            <a:endParaRPr lang="ru-RU" sz="2000" b="1" dirty="0">
              <a:solidFill>
                <a:srgbClr val="002060"/>
              </a:solidFill>
              <a:latin typeface="KZ Vivaldi" pitchFamily="66" charset="-52"/>
            </a:endParaRPr>
          </a:p>
        </p:txBody>
      </p:sp>
      <p:pic>
        <p:nvPicPr>
          <p:cNvPr id="4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4714884"/>
            <a:ext cx="1707194" cy="1585252"/>
          </a:xfrm>
          <a:prstGeom prst="rect">
            <a:avLst/>
          </a:prstGeom>
          <a:noFill/>
        </p:spPr>
      </p:pic>
      <p:pic>
        <p:nvPicPr>
          <p:cNvPr id="5" name="Рисунок 4" descr="SAM_0248.JPG"/>
          <p:cNvPicPr>
            <a:picLocks noChangeAspect="1"/>
          </p:cNvPicPr>
          <p:nvPr/>
        </p:nvPicPr>
        <p:blipFill>
          <a:blip r:embed="rId3">
            <a:lum bright="-10000" contrast="10000"/>
          </a:blip>
          <a:srcRect l="71875" t="31172" r="17969" b="53125"/>
          <a:stretch>
            <a:fillRect/>
          </a:stretch>
        </p:blipFill>
        <p:spPr>
          <a:xfrm>
            <a:off x="714348" y="642918"/>
            <a:ext cx="3132632" cy="3643338"/>
          </a:xfrm>
          <a:prstGeom prst="ellipse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1538" y="428604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KZ Boyarsky" pitchFamily="34" charset="0"/>
              </a:rPr>
              <a:t>Бердибек</a:t>
            </a:r>
            <a:endParaRPr lang="ru-RU" sz="3600" dirty="0" smtClean="0">
              <a:solidFill>
                <a:srgbClr val="FF0000"/>
              </a:solidFill>
              <a:latin typeface="KZ Boyarsky" pitchFamily="34" charset="0"/>
            </a:endParaRPr>
          </a:p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KZ Boyarsky" pitchFamily="34" charset="0"/>
              </a:rPr>
              <a:t>Ыдырысович</a:t>
            </a:r>
            <a:r>
              <a:rPr lang="ru-RU" sz="3600" dirty="0" smtClean="0">
                <a:solidFill>
                  <a:srgbClr val="FF0000"/>
                </a:solidFill>
                <a:latin typeface="KZ Boyarsky" pitchFamily="34" charset="0"/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  <a:latin typeface="KZ Boyarsky" pitchFamily="34" charset="0"/>
              </a:rPr>
              <a:t>Сокпакбаев</a:t>
            </a:r>
            <a:endParaRPr lang="ru-RU" sz="3600" dirty="0">
              <a:solidFill>
                <a:srgbClr val="FF0000"/>
              </a:solidFill>
              <a:latin typeface="KZ Boyarsky" pitchFamily="34" charset="0"/>
            </a:endParaRPr>
          </a:p>
        </p:txBody>
      </p:sp>
      <p:pic>
        <p:nvPicPr>
          <p:cNvPr id="8" name="Рисунок 7" descr="бердынбек сокпае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626579" y="1785926"/>
            <a:ext cx="3396407" cy="457203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143372" y="1857364"/>
            <a:ext cx="38576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«То, что пережито в детстве, не забывается никогда. Впечатления не скудеют, не охладевают. Они теплятся, как жар под слоем золы. Следует сдуть этот слой и вспыхивает огонь!..». </a:t>
            </a:r>
            <a:endParaRPr lang="ru-RU" sz="2400" dirty="0"/>
          </a:p>
        </p:txBody>
      </p:sp>
      <p:pic>
        <p:nvPicPr>
          <p:cNvPr id="10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5072074"/>
            <a:ext cx="1428760" cy="1326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KZ Vivaldi" pitchFamily="66" charset="-52"/>
              </a:rPr>
              <a:t>Краткие данные о писателе</a:t>
            </a:r>
            <a:endParaRPr lang="ru-RU" b="1" dirty="0">
              <a:solidFill>
                <a:srgbClr val="C00000"/>
              </a:solidFill>
              <a:latin typeface="KZ Vivaldi" pitchFamily="66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428736"/>
            <a:ext cx="6357982" cy="4357718"/>
          </a:xfrm>
        </p:spPr>
        <p:txBody>
          <a:bodyPr/>
          <a:lstStyle/>
          <a:p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Советский 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писатель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Писатель 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Казахстана, детский писатель, автор многочисленных произведений. 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Родился: 15 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октября 1924 г., село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Костобе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Райымбекский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 район,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Алматинская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область</a:t>
            </a:r>
            <a:endParaRPr lang="ru-RU" sz="2400" dirty="0">
              <a:solidFill>
                <a:srgbClr val="002060"/>
              </a:solidFill>
              <a:latin typeface="KZ Boyarsky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Умер: 1991 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г. (67 лет),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Алматы</a:t>
            </a:r>
            <a:endParaRPr lang="ru-RU" sz="2400" dirty="0">
              <a:solidFill>
                <a:srgbClr val="002060"/>
              </a:solidFill>
              <a:latin typeface="KZ Boyarsky" pitchFamily="34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В браке 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с: </a:t>
            </a:r>
            <a:r>
              <a:rPr lang="ru-RU" sz="2400" dirty="0" err="1" smtClean="0">
                <a:solidFill>
                  <a:srgbClr val="002060"/>
                </a:solidFill>
                <a:latin typeface="KZ Boyarsky" pitchFamily="34" charset="0"/>
              </a:rPr>
              <a:t>Бибигуль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Конисбаева</a:t>
            </a:r>
            <a:endParaRPr lang="ru-RU" sz="2400" dirty="0">
              <a:solidFill>
                <a:srgbClr val="002060"/>
              </a:solidFill>
              <a:latin typeface="KZ Boyarsky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Дети: </a:t>
            </a:r>
            <a:r>
              <a:rPr lang="ru-RU" sz="2400" dirty="0" err="1" smtClean="0">
                <a:solidFill>
                  <a:srgbClr val="002060"/>
                </a:solidFill>
                <a:latin typeface="KZ Boyarsky" pitchFamily="34" charset="0"/>
              </a:rPr>
              <a:t>Мухтар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Альнур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KZ Boyarsky" pitchFamily="34" charset="0"/>
              </a:rPr>
              <a:t>Самал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KZ Boyarsky" pitchFamily="34" charset="0"/>
            </a:endParaRPr>
          </a:p>
        </p:txBody>
      </p:sp>
      <p:pic>
        <p:nvPicPr>
          <p:cNvPr id="19458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928934"/>
            <a:ext cx="1992914" cy="1850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KZ Vivaldi" pitchFamily="66" charset="-52"/>
              </a:rPr>
              <a:t>Биография</a:t>
            </a:r>
            <a:endParaRPr lang="ru-RU" sz="3200" b="1" dirty="0">
              <a:solidFill>
                <a:srgbClr val="C00000"/>
              </a:solidFill>
              <a:latin typeface="KZ Vivaldi" pitchFamily="66" charset="-52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357298"/>
            <a:ext cx="7662890" cy="4525963"/>
          </a:xfrm>
        </p:spPr>
        <p:txBody>
          <a:bodyPr/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  <a:latin typeface="KZ Boyarsky" pitchFamily="34" charset="0"/>
              </a:rPr>
              <a:t>Семья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, где рос </a:t>
            </a:r>
            <a:r>
              <a:rPr lang="ru-RU" sz="1800" dirty="0" err="1">
                <a:solidFill>
                  <a:srgbClr val="002060"/>
                </a:solidFill>
                <a:latin typeface="KZ Boyarsky" pitchFamily="34" charset="0"/>
              </a:rPr>
              <a:t>Бердибек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, была очень бедной. Своё детство он очень красочно описал в повести «Бала </a:t>
            </a:r>
            <a:r>
              <a:rPr lang="ru-RU" sz="1800" dirty="0" err="1">
                <a:solidFill>
                  <a:srgbClr val="002060"/>
                </a:solidFill>
                <a:latin typeface="KZ Boyarsky" pitchFamily="34" charset="0"/>
              </a:rPr>
              <a:t>шаққа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KZ Boyarsky" pitchFamily="34" charset="0"/>
              </a:rPr>
              <a:t>саяхат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» («Путешествие в детство») (1960). В 8 лет </a:t>
            </a:r>
            <a:r>
              <a:rPr lang="ru-RU" sz="1800" dirty="0" err="1">
                <a:solidFill>
                  <a:srgbClr val="002060"/>
                </a:solidFill>
                <a:latin typeface="KZ Boyarsky" pitchFamily="34" charset="0"/>
              </a:rPr>
              <a:t>Бердибек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 лишился матери, это стало его постоянной болью до конца жизни. Любовь к знаниям привил мальчику его старший брат </a:t>
            </a:r>
            <a:r>
              <a:rPr lang="ru-RU" sz="1800" dirty="0" err="1">
                <a:solidFill>
                  <a:srgbClr val="002060"/>
                </a:solidFill>
                <a:latin typeface="KZ Boyarsky" pitchFamily="34" charset="0"/>
              </a:rPr>
              <a:t>Сатылган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, впоследствии погибший на войне. Мальчику пришлось много испытать и пережить: и тяжелый труд, и голод. Тем не менее, он рос очень любознательным и способным ребёнком.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После школы прошел службу в армии. Затем — учёба в Алма-Ате в Казахском педагогическом </a:t>
            </a:r>
            <a:r>
              <a:rPr lang="ru-RU" sz="1800" dirty="0" smtClean="0">
                <a:solidFill>
                  <a:srgbClr val="002060"/>
                </a:solidFill>
                <a:latin typeface="KZ Boyarsky" pitchFamily="34" charset="0"/>
              </a:rPr>
              <a:t>институте 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имени Абая, позднее </a:t>
            </a:r>
            <a:r>
              <a:rPr lang="ru-RU" sz="1800" dirty="0" err="1">
                <a:solidFill>
                  <a:srgbClr val="002060"/>
                </a:solidFill>
                <a:latin typeface="KZ Boyarsky" pitchFamily="34" charset="0"/>
              </a:rPr>
              <a:t>Сокпакбаев</a:t>
            </a:r>
            <a:r>
              <a:rPr lang="ru-RU" sz="1800" dirty="0">
                <a:solidFill>
                  <a:srgbClr val="002060"/>
                </a:solidFill>
                <a:latin typeface="KZ Boyarsky" pitchFamily="34" charset="0"/>
              </a:rPr>
              <a:t> окончил Высшие литературные курсы в Москве. Работал учителем в школах родного района.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KZ Vivaldi" pitchFamily="66" charset="-52"/>
              </a:rPr>
              <a:t>Писательская </a:t>
            </a:r>
            <a:r>
              <a:rPr lang="ru-RU" b="1" dirty="0">
                <a:solidFill>
                  <a:srgbClr val="C00000"/>
                </a:solidFill>
                <a:latin typeface="KZ Vivaldi" pitchFamily="66" charset="-52"/>
              </a:rPr>
              <a:t>деятельность </a:t>
            </a:r>
            <a:endParaRPr lang="ru-RU" sz="3200" b="1" dirty="0">
              <a:solidFill>
                <a:srgbClr val="C00000"/>
              </a:solidFill>
              <a:latin typeface="KZ Vivaldi" pitchFamily="66" charset="-52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428736"/>
            <a:ext cx="3857652" cy="4525963"/>
          </a:xfrm>
        </p:spPr>
        <p:txBody>
          <a:bodyPr/>
          <a:lstStyle/>
          <a:p>
            <a:r>
              <a:rPr lang="ru-RU" sz="2000" dirty="0">
                <a:solidFill>
                  <a:srgbClr val="002060"/>
                </a:solidFill>
                <a:latin typeface="KZ Boyarsky" pitchFamily="34" charset="0"/>
              </a:rPr>
              <a:t>Писательскую деятельность </a:t>
            </a:r>
            <a:r>
              <a:rPr lang="ru-RU" sz="2000" dirty="0" err="1">
                <a:solidFill>
                  <a:srgbClr val="002060"/>
                </a:solidFill>
                <a:latin typeface="KZ Boyarsky" pitchFamily="34" charset="0"/>
              </a:rPr>
              <a:t>Бердибек</a:t>
            </a:r>
            <a:r>
              <a:rPr lang="ru-RU" sz="2000" dirty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KZ Boyarsky" pitchFamily="34" charset="0"/>
              </a:rPr>
              <a:t>Сокпакбаев</a:t>
            </a:r>
            <a:r>
              <a:rPr lang="ru-RU" sz="2000" dirty="0">
                <a:solidFill>
                  <a:srgbClr val="002060"/>
                </a:solidFill>
                <a:latin typeface="KZ Boyarsky" pitchFamily="34" charset="0"/>
              </a:rPr>
              <a:t> начал со сборника стихов. </a:t>
            </a:r>
            <a:endParaRPr lang="ru-RU" sz="2000" dirty="0" smtClean="0">
              <a:solidFill>
                <a:srgbClr val="002060"/>
              </a:solidFill>
              <a:latin typeface="KZ Boyarsky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KZ Boyarsky" pitchFamily="34" charset="0"/>
              </a:rPr>
              <a:t>Он </a:t>
            </a:r>
            <a:r>
              <a:rPr lang="ru-RU" sz="2000" dirty="0">
                <a:solidFill>
                  <a:srgbClr val="002060"/>
                </a:solidFill>
                <a:latin typeface="KZ Boyarsky" pitchFamily="34" charset="0"/>
              </a:rPr>
              <a:t>вышел в 1950 году и сразу нашел своих читателей. </a:t>
            </a:r>
            <a:endParaRPr lang="ru-RU" sz="2000" dirty="0" smtClean="0">
              <a:solidFill>
                <a:srgbClr val="002060"/>
              </a:solidFill>
              <a:latin typeface="KZ Boyarsky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KZ Boyarsky" pitchFamily="34" charset="0"/>
              </a:rPr>
              <a:t>Следующая </a:t>
            </a:r>
            <a:r>
              <a:rPr lang="ru-RU" sz="2000" dirty="0">
                <a:solidFill>
                  <a:srgbClr val="002060"/>
                </a:solidFill>
                <a:latin typeface="KZ Boyarsky" pitchFamily="34" charset="0"/>
              </a:rPr>
              <a:t>книга писателя — повесть «Чемпион» была выпущена в 1951 г</a:t>
            </a:r>
            <a:r>
              <a:rPr lang="ru-RU" sz="2000" dirty="0" smtClean="0">
                <a:solidFill>
                  <a:srgbClr val="002060"/>
                </a:solidFill>
                <a:latin typeface="KZ Boyarsky" pitchFamily="34" charset="0"/>
              </a:rPr>
              <a:t>.</a:t>
            </a:r>
            <a:endParaRPr lang="ru-RU" sz="2000" dirty="0">
              <a:solidFill>
                <a:srgbClr val="002060"/>
              </a:solidFill>
              <a:latin typeface="KZ Boyarsky" pitchFamily="34" charset="0"/>
            </a:endParaRPr>
          </a:p>
        </p:txBody>
      </p:sp>
      <p:pic>
        <p:nvPicPr>
          <p:cNvPr id="4" name="Рисунок 3" descr="34070_html_7163fc8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571612"/>
            <a:ext cx="3160629" cy="4429132"/>
          </a:xfrm>
          <a:prstGeom prst="rect">
            <a:avLst/>
          </a:prstGeom>
        </p:spPr>
      </p:pic>
      <p:pic>
        <p:nvPicPr>
          <p:cNvPr id="5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5000636"/>
            <a:ext cx="1531315" cy="1421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00882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  <a:latin typeface="KZ Vivaldi" pitchFamily="66" charset="-52"/>
              </a:rPr>
              <a:t>Повесть «Меня зовут Кожа»</a:t>
            </a:r>
            <a:endParaRPr lang="ru-RU" sz="4000" b="1" dirty="0">
              <a:solidFill>
                <a:srgbClr val="C00000"/>
              </a:solidFill>
              <a:latin typeface="KZ Vivaldi" pitchFamily="66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143932" cy="4786346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Самую большую известность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Сокпакбаеву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 принесла повесть «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Менің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атым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KZ Boyarsky" pitchFamily="34" charset="0"/>
              </a:rPr>
              <a:t>Қожа</a:t>
            </a:r>
            <a:r>
              <a:rPr lang="ru-RU" sz="2400" dirty="0">
                <a:solidFill>
                  <a:srgbClr val="002060"/>
                </a:solidFill>
                <a:latin typeface="KZ Boyarsky" pitchFamily="34" charset="0"/>
              </a:rPr>
              <a:t>» («Меня зовут Кожа»). Она вышла в издательстве «Детская литература», а затем уже с русского языка была переведена на многие языки и издана за рубежом: во Франции, Польше, Чехословакии, Болгарии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</a:rPr>
              <a:t>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Книги </a:t>
            </a:r>
            <a:r>
              <a:rPr lang="ru-RU" sz="2400" dirty="0" err="1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Б.Сокпакбаева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удостоены заслуженных премий. По его произведениям «Меня зовут Кожа» и «Путешествия в детство» снимаются одноименные фильмы. </a:t>
            </a:r>
            <a:endParaRPr lang="ru-RU" sz="2400" dirty="0">
              <a:solidFill>
                <a:srgbClr val="002060"/>
              </a:solidFill>
              <a:latin typeface="KZ Boyarsky" pitchFamily="34" charset="0"/>
            </a:endParaRPr>
          </a:p>
        </p:txBody>
      </p:sp>
      <p:pic>
        <p:nvPicPr>
          <p:cNvPr id="4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85728"/>
            <a:ext cx="1143008" cy="10613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KZ Parsek" pitchFamily="2" charset="0"/>
              </a:rPr>
              <a:t>Повесть</a:t>
            </a:r>
            <a:br>
              <a:rPr lang="ru-RU" sz="3600" b="1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KZ Parsek" pitchFamily="2" charset="0"/>
              </a:rPr>
              <a:t>«Меня зовут Кожа»</a:t>
            </a:r>
            <a:endParaRPr lang="ru-RU" sz="3600" b="1" dirty="0">
              <a:solidFill>
                <a:srgbClr val="FF0000"/>
              </a:solidFill>
              <a:latin typeface="KZ Parsek" pitchFamily="2" charset="0"/>
            </a:endParaRPr>
          </a:p>
        </p:txBody>
      </p:sp>
      <p:pic>
        <p:nvPicPr>
          <p:cNvPr id="8" name="Содержимое 7" descr="pH9O18ubtv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500174"/>
            <a:ext cx="3071834" cy="4889624"/>
          </a:xfrm>
        </p:spPr>
      </p:pic>
      <p:pic>
        <p:nvPicPr>
          <p:cNvPr id="9" name="Рисунок 8" descr="656f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1500174"/>
            <a:ext cx="3643338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KZ Parsek" pitchFamily="2" charset="0"/>
              </a:rPr>
              <a:t>Кадры из кинофильма</a:t>
            </a:r>
            <a:br>
              <a:rPr lang="ru-RU" sz="3600" b="1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KZ Parsek" pitchFamily="2" charset="0"/>
              </a:rPr>
              <a:t>«Меня зовут Кожа»</a:t>
            </a:r>
            <a:endParaRPr lang="ru-RU" sz="3600" b="1" dirty="0">
              <a:solidFill>
                <a:srgbClr val="FF0000"/>
              </a:solidFill>
              <a:latin typeface="KZ Parsek" pitchFamily="2" charset="0"/>
            </a:endParaRPr>
          </a:p>
        </p:txBody>
      </p:sp>
      <p:pic>
        <p:nvPicPr>
          <p:cNvPr id="6" name="Содержимое 5" descr="sd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500174"/>
            <a:ext cx="6286544" cy="47149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6b01e5abc67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2714620"/>
            <a:ext cx="8069669" cy="3071834"/>
          </a:xfrm>
        </p:spPr>
      </p:pic>
      <p:sp>
        <p:nvSpPr>
          <p:cNvPr id="4" name="Прямоугольник 3"/>
          <p:cNvSpPr/>
          <p:nvPr/>
        </p:nvSpPr>
        <p:spPr>
          <a:xfrm>
            <a:off x="642910" y="642918"/>
            <a:ext cx="78581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 Фильм </a:t>
            </a:r>
            <a:r>
              <a:rPr lang="ru-RU" sz="2400" dirty="0" smtClean="0">
                <a:solidFill>
                  <a:srgbClr val="FF000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«Меня зовут Кожа» 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удостоился премии на Международном кинофестивале детских и юношеских фильмов в Каннах (Франция) в </a:t>
            </a:r>
            <a:r>
              <a:rPr lang="ru-RU" sz="2400" u="sng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1967</a:t>
            </a:r>
            <a:r>
              <a:rPr lang="ru-RU" sz="24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42910" y="571480"/>
            <a:ext cx="778674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Б.Сокпакбаев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много </a:t>
            </a:r>
            <a:r>
              <a:rPr kumimoji="0" lang="ru-RU" sz="28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занимался журналистикой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, работал в редакциях газет и журналов 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Қазақ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әдебиетi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Балдырған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». Работал на киностудии. Его всегда волновали сложные проблемы детского воспитания.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Книги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Бердибека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Сокпакбаева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во многом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автобиографичны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KZ Boyarsky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Сокпакбаев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 являлся Членом Союза писателей Казахстана. </a:t>
            </a:r>
            <a:r>
              <a:rPr lang="ru-RU" sz="2800" dirty="0" smtClean="0">
                <a:solidFill>
                  <a:srgbClr val="002060"/>
                </a:solidFill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Boyarsky" pitchFamily="34" charset="0"/>
                <a:ea typeface="Times New Roman" pitchFamily="18" charset="0"/>
                <a:cs typeface="Times New Roman" pitchFamily="18" charset="0"/>
              </a:rPr>
              <a:t>аботал консультантом по детской литературе.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KZ Boyarsky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1142984"/>
            <a:ext cx="4229072" cy="3643338"/>
          </a:xfrm>
        </p:spPr>
        <p:txBody>
          <a:bodyPr/>
          <a:lstStyle/>
          <a:p>
            <a:pPr lvl="0"/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Бала </a:t>
            </a:r>
            <a:r>
              <a:rPr lang="ru-RU" sz="4000" dirty="0" err="1" smtClean="0">
                <a:solidFill>
                  <a:srgbClr val="FF0000"/>
                </a:solidFill>
                <a:latin typeface="KZ Parsek" pitchFamily="2" charset="0"/>
              </a:rPr>
              <a:t>шаққа</a:t>
            </a: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  <a:latin typeface="KZ Parsek" pitchFamily="2" charset="0"/>
              </a:rPr>
              <a:t>саяхат</a:t>
            </a: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 (Путешествие в детство). </a:t>
            </a:r>
            <a:b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Повесть </a:t>
            </a:r>
            <a:b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(1960)</a:t>
            </a:r>
            <a:endParaRPr lang="ru-RU" sz="4000" dirty="0">
              <a:solidFill>
                <a:srgbClr val="FF0000"/>
              </a:solidFill>
              <a:latin typeface="KZ Parsek" pitchFamily="2" charset="0"/>
            </a:endParaRPr>
          </a:p>
        </p:txBody>
      </p:sp>
      <p:pic>
        <p:nvPicPr>
          <p:cNvPr id="5" name="Содержимое 4" descr="1002148758_235x37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571480"/>
            <a:ext cx="3429024" cy="5436615"/>
          </a:xfrm>
        </p:spPr>
      </p:pic>
      <p:pic>
        <p:nvPicPr>
          <p:cNvPr id="4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4357694"/>
            <a:ext cx="1992914" cy="1850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686" y="642918"/>
            <a:ext cx="4229072" cy="4429156"/>
          </a:xfrm>
        </p:spPr>
        <p:txBody>
          <a:bodyPr/>
          <a:lstStyle/>
          <a:p>
            <a:pPr lvl="0"/>
            <a:r>
              <a:rPr lang="ru-RU" sz="4000" dirty="0" err="1" smtClean="0">
                <a:solidFill>
                  <a:srgbClr val="FF0000"/>
                </a:solidFill>
                <a:latin typeface="KZ Parsek" pitchFamily="2" charset="0"/>
              </a:rPr>
              <a:t>Өлгендер</a:t>
            </a: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  <a:latin typeface="KZ Parsek" pitchFamily="2" charset="0"/>
              </a:rPr>
              <a:t>қайтып</a:t>
            </a: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  <a:latin typeface="KZ Parsek" pitchFamily="2" charset="0"/>
              </a:rPr>
              <a:t>келмейді</a:t>
            </a: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 </a:t>
            </a:r>
            <a:b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(Мертвые не возвращаются). Роман </a:t>
            </a:r>
            <a:b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KZ Parsek" pitchFamily="2" charset="0"/>
              </a:rPr>
              <a:t>(1963 — 1 том, 1974 — 2 том)</a:t>
            </a:r>
            <a:endParaRPr lang="ru-RU" sz="4000" dirty="0">
              <a:solidFill>
                <a:srgbClr val="FF0000"/>
              </a:solidFill>
              <a:latin typeface="KZ Parsek" pitchFamily="2" charset="0"/>
            </a:endParaRPr>
          </a:p>
        </p:txBody>
      </p:sp>
      <p:pic>
        <p:nvPicPr>
          <p:cNvPr id="6" name="Содержимое 5" descr="hello_html_m1064187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642918"/>
            <a:ext cx="3571900" cy="5370951"/>
          </a:xfrm>
        </p:spPr>
      </p:pic>
      <p:pic>
        <p:nvPicPr>
          <p:cNvPr id="4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929198"/>
            <a:ext cx="1531315" cy="1421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1000108"/>
            <a:ext cx="4229072" cy="4429156"/>
          </a:xfrm>
        </p:spPr>
        <p:txBody>
          <a:bodyPr/>
          <a:lstStyle/>
          <a:p>
            <a:pPr lvl="0"/>
            <a:r>
              <a:rPr lang="ru-RU" sz="6600" dirty="0" err="1" smtClean="0">
                <a:solidFill>
                  <a:srgbClr val="FF0000"/>
                </a:solidFill>
                <a:latin typeface="KZ Parsek" pitchFamily="2" charset="0"/>
              </a:rPr>
              <a:t>Аяжан</a:t>
            </a:r>
            <a:r>
              <a:rPr lang="ru-RU" sz="6600" dirty="0" smtClean="0">
                <a:solidFill>
                  <a:srgbClr val="FF0000"/>
                </a:solidFill>
                <a:latin typeface="KZ Parsek" pitchFamily="2" charset="0"/>
              </a:rPr>
              <a:t>.</a:t>
            </a:r>
            <a:br>
              <a:rPr lang="ru-RU" sz="66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6600" dirty="0" smtClean="0">
                <a:solidFill>
                  <a:srgbClr val="FF0000"/>
                </a:solidFill>
                <a:latin typeface="KZ Parsek" pitchFamily="2" charset="0"/>
              </a:rPr>
              <a:t>Повесть</a:t>
            </a:r>
            <a:endParaRPr lang="ru-RU" sz="6600" dirty="0">
              <a:solidFill>
                <a:srgbClr val="FF0000"/>
              </a:solidFill>
              <a:latin typeface="KZ Parsek" pitchFamily="2" charset="0"/>
            </a:endParaRPr>
          </a:p>
        </p:txBody>
      </p:sp>
      <p:pic>
        <p:nvPicPr>
          <p:cNvPr id="5" name="Содержимое 4" descr="349FyaMGSe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642917"/>
            <a:ext cx="3714776" cy="5549603"/>
          </a:xfrm>
        </p:spPr>
      </p:pic>
      <p:pic>
        <p:nvPicPr>
          <p:cNvPr id="4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357694"/>
            <a:ext cx="2077198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785794"/>
            <a:ext cx="4229072" cy="3357586"/>
          </a:xfrm>
        </p:spPr>
        <p:txBody>
          <a:bodyPr/>
          <a:lstStyle/>
          <a:p>
            <a:pPr lvl="0"/>
            <a:r>
              <a:rPr lang="ru-RU" sz="6000" dirty="0" err="1" smtClean="0">
                <a:solidFill>
                  <a:srgbClr val="FF0000"/>
                </a:solidFill>
                <a:latin typeface="KZ Parsek" pitchFamily="2" charset="0"/>
              </a:rPr>
              <a:t>Жекпе</a:t>
            </a:r>
            <a:r>
              <a:rPr lang="ru-RU" sz="6000" dirty="0" smtClean="0">
                <a:solidFill>
                  <a:srgbClr val="FF0000"/>
                </a:solidFill>
                <a:latin typeface="KZ Parsek" pitchFamily="2" charset="0"/>
              </a:rPr>
              <a:t> </a:t>
            </a:r>
            <a:r>
              <a:rPr lang="ru-RU" sz="6000" dirty="0" err="1" smtClean="0">
                <a:solidFill>
                  <a:srgbClr val="FF0000"/>
                </a:solidFill>
                <a:latin typeface="KZ Parsek" pitchFamily="2" charset="0"/>
              </a:rPr>
              <a:t>жек</a:t>
            </a:r>
            <a:r>
              <a:rPr lang="ru-RU" sz="6000" dirty="0" smtClean="0">
                <a:solidFill>
                  <a:srgbClr val="FF0000"/>
                </a:solidFill>
                <a:latin typeface="KZ Parsek" pitchFamily="2" charset="0"/>
              </a:rPr>
              <a:t> (Поединок). Повесть</a:t>
            </a:r>
            <a:endParaRPr lang="ru-RU" sz="6000" dirty="0">
              <a:solidFill>
                <a:srgbClr val="FF0000"/>
              </a:solidFill>
              <a:latin typeface="KZ Parsek" pitchFamily="2" charset="0"/>
            </a:endParaRPr>
          </a:p>
        </p:txBody>
      </p:sp>
      <p:pic>
        <p:nvPicPr>
          <p:cNvPr id="6" name="Содержимое 5" descr="194d6907c0882e57e62a2136eff70479_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642917"/>
            <a:ext cx="3643338" cy="5319273"/>
          </a:xfrm>
        </p:spPr>
      </p:pic>
      <p:pic>
        <p:nvPicPr>
          <p:cNvPr id="4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929066"/>
            <a:ext cx="2384931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500042"/>
            <a:ext cx="4229072" cy="4786346"/>
          </a:xfrm>
        </p:spPr>
        <p:txBody>
          <a:bodyPr/>
          <a:lstStyle/>
          <a:p>
            <a:pPr lvl="0"/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Алтын </a:t>
            </a:r>
            <a:r>
              <a:rPr lang="ru-RU" sz="3200" dirty="0" err="1" smtClean="0">
                <a:solidFill>
                  <a:srgbClr val="FF0000"/>
                </a:solidFill>
                <a:latin typeface="KZ Parsek" pitchFamily="2" charset="0"/>
              </a:rPr>
              <a:t>қалам</a:t>
            </a: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. Повесть</a:t>
            </a:r>
            <a:b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200" dirty="0" err="1" smtClean="0">
                <a:solidFill>
                  <a:srgbClr val="FF0000"/>
                </a:solidFill>
                <a:latin typeface="KZ Parsek" pitchFamily="2" charset="0"/>
              </a:rPr>
              <a:t>Ақ</a:t>
            </a: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 жал (Белая грива). Рассказы</a:t>
            </a:r>
            <a:b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Я ещё вернусь. </a:t>
            </a:r>
            <a:b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Повести и рассказы</a:t>
            </a:r>
            <a:b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Старик и мальчик. Рассказы</a:t>
            </a:r>
            <a:b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200" dirty="0" err="1" smtClean="0">
                <a:solidFill>
                  <a:srgbClr val="FF0000"/>
                </a:solidFill>
                <a:latin typeface="KZ Parsek" pitchFamily="2" charset="0"/>
              </a:rPr>
              <a:t>Қайдасың</a:t>
            </a: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, </a:t>
            </a:r>
            <a:r>
              <a:rPr lang="ru-RU" sz="3200" dirty="0" err="1" smtClean="0">
                <a:solidFill>
                  <a:srgbClr val="FF0000"/>
                </a:solidFill>
                <a:latin typeface="KZ Parsek" pitchFamily="2" charset="0"/>
              </a:rPr>
              <a:t>Гауһар</a:t>
            </a: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? </a:t>
            </a:r>
            <a:b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(Где же ты, </a:t>
            </a:r>
            <a:r>
              <a:rPr lang="ru-RU" sz="3200" dirty="0" err="1" smtClean="0">
                <a:solidFill>
                  <a:srgbClr val="FF0000"/>
                </a:solidFill>
                <a:latin typeface="KZ Parsek" pitchFamily="2" charset="0"/>
              </a:rPr>
              <a:t>Гаухар</a:t>
            </a:r>
            <a:r>
              <a:rPr lang="ru-RU" sz="3200" dirty="0" smtClean="0">
                <a:solidFill>
                  <a:srgbClr val="FF0000"/>
                </a:solidFill>
                <a:latin typeface="KZ Parsek" pitchFamily="2" charset="0"/>
              </a:rPr>
              <a:t>?) Повесть (1966)</a:t>
            </a:r>
            <a:endParaRPr lang="ru-RU" sz="3200" dirty="0">
              <a:solidFill>
                <a:srgbClr val="FF0000"/>
              </a:solidFill>
              <a:latin typeface="KZ Parsek" pitchFamily="2" charset="0"/>
            </a:endParaRPr>
          </a:p>
        </p:txBody>
      </p:sp>
      <p:pic>
        <p:nvPicPr>
          <p:cNvPr id="5" name="Содержимое 4" descr="78900_236219882_Sokbakbae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500042"/>
            <a:ext cx="3571900" cy="5500726"/>
          </a:xfrm>
        </p:spPr>
      </p:pic>
      <p:pic>
        <p:nvPicPr>
          <p:cNvPr id="4" name="Picture 2" descr="C:\Users\админ\Pictures\разные картинки\76968101_large_3914090_0_4e758_afaa08d8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5143512"/>
            <a:ext cx="1285884" cy="1194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76968101_large_3914090_0_4e758_afaa08d8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500042"/>
            <a:ext cx="7500990" cy="550582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71538" y="785794"/>
            <a:ext cx="54841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Z Decor" pitchFamily="2" charset="0"/>
              </a:rPr>
              <a:t>Спасибо</a:t>
            </a:r>
          </a:p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Z Decor" pitchFamily="2" charset="0"/>
              </a:rPr>
              <a:t>За  внимание!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Z Decor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2">
  <a:themeElements>
    <a:clrScheme name="031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03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31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1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1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1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1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1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1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1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1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Sun2</Template>
  <TotalTime>99</TotalTime>
  <Words>357</Words>
  <Application>Microsoft Office PowerPoint</Application>
  <PresentationFormat>Экран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Sun2</vt:lpstr>
      <vt:lpstr>1_colormaster</vt:lpstr>
      <vt:lpstr>Республиканский интернет-конкурс  «Мой любимый автор» «Писатели  родного края» </vt:lpstr>
      <vt:lpstr>Слайд 2</vt:lpstr>
      <vt:lpstr>Краткие данные о писателе</vt:lpstr>
      <vt:lpstr>Биография</vt:lpstr>
      <vt:lpstr>Писательская деятельность </vt:lpstr>
      <vt:lpstr>Повесть «Меня зовут Кожа»</vt:lpstr>
      <vt:lpstr>Повесть «Меня зовут Кожа»</vt:lpstr>
      <vt:lpstr>Кадры из кинофильма «Меня зовут Кожа»</vt:lpstr>
      <vt:lpstr>Слайд 9</vt:lpstr>
      <vt:lpstr>Слайд 10</vt:lpstr>
      <vt:lpstr>Бала шаққа саяхат (Путешествие в детство).  Повесть  (1960)</vt:lpstr>
      <vt:lpstr>Өлгендер қайтып келмейді  (Мертвые не возвращаются). Роман  (1963 — 1 том, 1974 — 2 том)</vt:lpstr>
      <vt:lpstr>Аяжан. Повесть</vt:lpstr>
      <vt:lpstr>Жекпе жек (Поединок). Повесть</vt:lpstr>
      <vt:lpstr>Алтын қалам. Повесть Ақ жал (Белая грива). Рассказы Я ещё вернусь.  Повести и рассказы Старик и мальчик. Рассказы Қайдасың, Гауһар?  (Где же ты, Гаухар?) Повесть (1966)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Республиканский интернет-конкурс  «Мой любимый автор» «Писатели родного края»</dc:title>
  <dc:creator>админ</dc:creator>
  <cp:lastModifiedBy>админ</cp:lastModifiedBy>
  <cp:revision>13</cp:revision>
  <dcterms:created xsi:type="dcterms:W3CDTF">2016-04-10T17:35:26Z</dcterms:created>
  <dcterms:modified xsi:type="dcterms:W3CDTF">2016-05-06T01:56:10Z</dcterms:modified>
</cp:coreProperties>
</file>