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59" r:id="rId6"/>
    <p:sldId id="260" r:id="rId7"/>
    <p:sldId id="267" r:id="rId8"/>
    <p:sldId id="268" r:id="rId9"/>
    <p:sldId id="261" r:id="rId10"/>
    <p:sldId id="262" r:id="rId11"/>
    <p:sldId id="264" r:id="rId12"/>
    <p:sldId id="265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34" autoAdjust="0"/>
  </p:normalViewPr>
  <p:slideViewPr>
    <p:cSldViewPr>
      <p:cViewPr varScale="1">
        <p:scale>
          <a:sx n="107" d="100"/>
          <a:sy n="107" d="100"/>
        </p:scale>
        <p:origin x="-84" y="-2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CE%E4%F3%E2%E0%ED%F7%E8%EA_%EB%E5%EA%E0%F0%F1%F2%E2%E5%ED%ED%FB%E9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42976" y="1285860"/>
            <a:ext cx="7643866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i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Они </a:t>
            </a:r>
          </a:p>
          <a:p>
            <a:pPr algn="ctr"/>
            <a:r>
              <a:rPr lang="ru-RU" sz="6000" b="1" i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нуждаются</a:t>
            </a:r>
          </a:p>
          <a:p>
            <a:pPr algn="ctr"/>
            <a:r>
              <a:rPr lang="ru-RU" sz="6000" b="1" i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 в защите</a:t>
            </a:r>
          </a:p>
          <a:p>
            <a:pPr algn="ctr"/>
            <a:endParaRPr lang="ru-RU" sz="6000" b="1" i="1" dirty="0" smtClean="0">
              <a:solidFill>
                <a:schemeClr val="accent6">
                  <a:lumMod val="75000"/>
                </a:schemeClr>
              </a:solidFill>
              <a:latin typeface="Georgia" pitchFamily="18" charset="0"/>
            </a:endParaRPr>
          </a:p>
          <a:p>
            <a:pPr algn="ctr"/>
            <a:r>
              <a:rPr lang="ru-RU" sz="1200" b="1" i="1" dirty="0" smtClean="0">
                <a:latin typeface="Georgia" pitchFamily="18" charset="0"/>
              </a:rPr>
              <a:t>                                                                         Подготовили:</a:t>
            </a:r>
          </a:p>
          <a:p>
            <a:pPr algn="ctr"/>
            <a:r>
              <a:rPr lang="ru-RU" sz="1200" b="1" i="1" dirty="0" smtClean="0">
                <a:latin typeface="Georgia" pitchFamily="18" charset="0"/>
              </a:rPr>
              <a:t>                                                                                               учащиеся </a:t>
            </a:r>
            <a:r>
              <a:rPr lang="ru-RU" sz="1200" b="1" i="1" dirty="0" smtClean="0">
                <a:latin typeface="Georgia" pitchFamily="18" charset="0"/>
              </a:rPr>
              <a:t>3 «Б» класса</a:t>
            </a:r>
            <a:r>
              <a:rPr lang="ru-RU" sz="1200" b="1" i="1" dirty="0" smtClean="0">
                <a:latin typeface="Georgia" pitchFamily="18" charset="0"/>
              </a:rPr>
              <a:t>,</a:t>
            </a:r>
          </a:p>
          <a:p>
            <a:pPr algn="ctr"/>
            <a:r>
              <a:rPr lang="ru-RU" sz="1200" b="1" i="1" dirty="0">
                <a:latin typeface="Georgia" pitchFamily="18" charset="0"/>
              </a:rPr>
              <a:t> </a:t>
            </a:r>
            <a:r>
              <a:rPr lang="ru-RU" sz="1200" b="1" i="1" dirty="0" smtClean="0">
                <a:latin typeface="Georgia" pitchFamily="18" charset="0"/>
              </a:rPr>
              <a:t>                                                                                                                    </a:t>
            </a:r>
            <a:r>
              <a:rPr lang="ru-RU" sz="1200" b="1" i="1" dirty="0" smtClean="0">
                <a:latin typeface="Georgia" pitchFamily="18" charset="0"/>
              </a:rPr>
              <a:t> </a:t>
            </a:r>
            <a:r>
              <a:rPr lang="ru-RU" sz="1200" b="1" i="1" dirty="0" smtClean="0">
                <a:latin typeface="Georgia" pitchFamily="18" charset="0"/>
              </a:rPr>
              <a:t>МБОУ «Многопрофильный лицей</a:t>
            </a:r>
            <a:r>
              <a:rPr lang="ru-RU" sz="1200" b="1" i="1" dirty="0" smtClean="0">
                <a:latin typeface="Georgia" pitchFamily="18" charset="0"/>
              </a:rPr>
              <a:t>»</a:t>
            </a:r>
            <a:endParaRPr lang="ru-RU" sz="1200" b="1" i="1" dirty="0" smtClean="0">
              <a:latin typeface="Georgia" pitchFamily="18" charset="0"/>
            </a:endParaRPr>
          </a:p>
          <a:p>
            <a:pPr algn="ctr"/>
            <a:r>
              <a:rPr lang="ru-RU" sz="1200" b="1" i="1" dirty="0" smtClean="0">
                <a:latin typeface="Georgia" pitchFamily="18" charset="0"/>
              </a:rPr>
              <a:t>                                                                                 </a:t>
            </a:r>
            <a:r>
              <a:rPr lang="ru-RU" sz="1200" b="1" i="1" dirty="0" err="1" smtClean="0">
                <a:latin typeface="Georgia" pitchFamily="18" charset="0"/>
              </a:rPr>
              <a:t>Гуйдя</a:t>
            </a:r>
            <a:r>
              <a:rPr lang="ru-RU" sz="1200" b="1" i="1" dirty="0" smtClean="0">
                <a:latin typeface="Georgia" pitchFamily="18" charset="0"/>
              </a:rPr>
              <a:t> </a:t>
            </a:r>
            <a:r>
              <a:rPr lang="ru-RU" sz="1200" b="1" i="1" dirty="0" smtClean="0">
                <a:latin typeface="Georgia" pitchFamily="18" charset="0"/>
              </a:rPr>
              <a:t>Елизавета</a:t>
            </a:r>
          </a:p>
          <a:p>
            <a:pPr algn="ctr"/>
            <a:r>
              <a:rPr lang="ru-RU" sz="1200" b="1" i="1" dirty="0" smtClean="0">
                <a:latin typeface="Georgia" pitchFamily="18" charset="0"/>
              </a:rPr>
              <a:t>                                                                                </a:t>
            </a:r>
            <a:r>
              <a:rPr lang="ru-RU" sz="1200" b="1" i="1" dirty="0" err="1" smtClean="0">
                <a:latin typeface="Georgia" pitchFamily="18" charset="0"/>
              </a:rPr>
              <a:t>Маршанин</a:t>
            </a:r>
            <a:r>
              <a:rPr lang="ru-RU" sz="1200" b="1" i="1" dirty="0" smtClean="0">
                <a:latin typeface="Georgia" pitchFamily="18" charset="0"/>
              </a:rPr>
              <a:t> </a:t>
            </a:r>
            <a:r>
              <a:rPr lang="ru-RU" sz="1200" b="1" i="1" dirty="0" smtClean="0">
                <a:latin typeface="Georgia" pitchFamily="18" charset="0"/>
              </a:rPr>
              <a:t>Иван </a:t>
            </a:r>
            <a:endParaRPr lang="ru-RU" sz="1200" b="1" i="1" dirty="0" smtClean="0">
              <a:latin typeface="Georgia" pitchFamily="18" charset="0"/>
            </a:endParaRPr>
          </a:p>
          <a:p>
            <a:pPr algn="ctr"/>
            <a:r>
              <a:rPr lang="ru-RU" sz="1200" b="1" i="1" dirty="0" smtClean="0">
                <a:latin typeface="Georgia" pitchFamily="18" charset="0"/>
              </a:rPr>
              <a:t>                                                                                      Бусыгина Наталья</a:t>
            </a:r>
          </a:p>
          <a:p>
            <a:pPr algn="ctr"/>
            <a:endParaRPr lang="ru-RU" sz="1200" b="1" i="1" dirty="0" smtClean="0">
              <a:latin typeface="Georgia" pitchFamily="18" charset="0"/>
            </a:endParaRPr>
          </a:p>
          <a:p>
            <a:pPr algn="ctr"/>
            <a:r>
              <a:rPr lang="ru-RU" sz="1200" b="1" i="1" dirty="0" smtClean="0">
                <a:latin typeface="Georgia" pitchFamily="18" charset="0"/>
              </a:rPr>
              <a:t>                                                                                                      Руководитель</a:t>
            </a:r>
            <a:r>
              <a:rPr lang="ru-RU" sz="1200" b="1" i="1" dirty="0" smtClean="0">
                <a:latin typeface="Georgia" pitchFamily="18" charset="0"/>
              </a:rPr>
              <a:t>: </a:t>
            </a:r>
            <a:r>
              <a:rPr lang="ru-RU" sz="1200" b="1" i="1" dirty="0" err="1" smtClean="0">
                <a:latin typeface="Georgia" pitchFamily="18" charset="0"/>
              </a:rPr>
              <a:t>С.П.Подоляк</a:t>
            </a:r>
            <a:endParaRPr lang="ru-RU" sz="1200" b="1" i="1" dirty="0" smtClean="0">
              <a:latin typeface="Georgia" pitchFamily="18" charset="0"/>
            </a:endParaRPr>
          </a:p>
          <a:p>
            <a:pPr algn="ctr"/>
            <a:r>
              <a:rPr lang="ru-RU" sz="1200" b="1" i="1" dirty="0" smtClean="0">
                <a:latin typeface="Georgia" pitchFamily="18" charset="0"/>
              </a:rPr>
              <a:t>Апрель 2015г.</a:t>
            </a:r>
            <a:endParaRPr lang="ru-RU" sz="1200" b="1" i="1" dirty="0">
              <a:latin typeface="Georgia" pitchFamily="18" charset="0"/>
            </a:endParaRPr>
          </a:p>
          <a:p>
            <a:pPr algn="ctr"/>
            <a:endParaRPr lang="ru-RU" sz="1400" b="1" i="1" dirty="0">
              <a:latin typeface="Georg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57422" y="207167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1026" name="Picture 2" descr="C:\Documents and Settings\Admin\Рабочий стол\imgpreview[6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536010"/>
            <a:ext cx="1905000" cy="190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8662" y="2143116"/>
            <a:ext cx="742955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Задачи:</a:t>
            </a:r>
            <a:r>
              <a:rPr lang="ru-RU" sz="2800" b="1" i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 </a:t>
            </a:r>
          </a:p>
          <a:p>
            <a:r>
              <a:rPr lang="ru-RU" sz="3200" dirty="0" smtClean="0">
                <a:solidFill>
                  <a:schemeClr val="accent6">
                    <a:lumMod val="75000"/>
                  </a:schemeClr>
                </a:solidFill>
              </a:rPr>
              <a:t>1</a:t>
            </a:r>
            <a:r>
              <a:rPr lang="ru-RU" sz="3200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. Научиться работать со справочной литературой</a:t>
            </a:r>
          </a:p>
          <a:p>
            <a:r>
              <a:rPr lang="ru-RU" sz="3200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2. Изучить места обитания, численность, полезность данного растения</a:t>
            </a:r>
          </a:p>
          <a:p>
            <a:r>
              <a:rPr lang="ru-RU" sz="3200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3. Разработать необходимые </a:t>
            </a:r>
          </a:p>
          <a:p>
            <a:r>
              <a:rPr lang="ru-RU" sz="3200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меры охраны растения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5786" y="428604"/>
            <a:ext cx="764386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Цель:</a:t>
            </a:r>
            <a:r>
              <a:rPr lang="ru-RU" b="1" i="1" dirty="0" smtClean="0">
                <a:latin typeface="Georgia" pitchFamily="18" charset="0"/>
              </a:rPr>
              <a:t> </a:t>
            </a:r>
            <a:r>
              <a:rPr lang="ru-RU" sz="3200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изучить места обитания и распространения одуванчика</a:t>
            </a:r>
            <a:endParaRPr lang="ru-RU" sz="3200" dirty="0">
              <a:solidFill>
                <a:schemeClr val="accent6">
                  <a:lumMod val="75000"/>
                </a:schemeClr>
              </a:solidFill>
              <a:latin typeface="Georgia" pitchFamily="18" charset="0"/>
            </a:endParaRPr>
          </a:p>
        </p:txBody>
      </p:sp>
      <p:pic>
        <p:nvPicPr>
          <p:cNvPr id="4098" name="Picture 2" descr="http://go1.imgsmail.ru/imgpreview?key=http%3A//bydy-zdorov.ru/wp-content/uploads/2013/03/url1.jpg&amp;mb=imgdb_preview_94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6578" y="4857760"/>
            <a:ext cx="2200275" cy="16478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7224" y="142852"/>
            <a:ext cx="75724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Одуванчик </a:t>
            </a:r>
            <a:r>
              <a:rPr lang="ru-RU" sz="3600" dirty="0" err="1" smtClean="0">
                <a:solidFill>
                  <a:schemeClr val="accent6">
                    <a:lumMod val="75000"/>
                  </a:schemeClr>
                </a:solidFill>
              </a:rPr>
              <a:t>линейнолистный</a:t>
            </a:r>
            <a:endParaRPr lang="ru-RU" sz="36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en-US" sz="3600" dirty="0" err="1" smtClean="0">
                <a:solidFill>
                  <a:schemeClr val="accent6">
                    <a:lumMod val="75000"/>
                  </a:schemeClr>
                </a:solidFill>
              </a:rPr>
              <a:t>Tarahacum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3600" dirty="0" err="1" smtClean="0">
                <a:solidFill>
                  <a:schemeClr val="accent6">
                    <a:lumMod val="75000"/>
                  </a:schemeClr>
                </a:solidFill>
              </a:rPr>
              <a:t>Lineare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3600" dirty="0" err="1" smtClean="0">
                <a:solidFill>
                  <a:schemeClr val="accent6">
                    <a:lumMod val="75000"/>
                  </a:schemeClr>
                </a:solidFill>
              </a:rPr>
              <a:t>Worosch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. Et </a:t>
            </a:r>
            <a:r>
              <a:rPr lang="en-US" sz="3600" dirty="0" err="1" smtClean="0">
                <a:solidFill>
                  <a:schemeClr val="accent6">
                    <a:lumMod val="75000"/>
                  </a:schemeClr>
                </a:solidFill>
              </a:rPr>
              <a:t>Schaqa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endParaRPr lang="ru-RU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85720" y="1707853"/>
            <a:ext cx="807249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1.Краткое описание: 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Травянистый многолетник со стержневым корнем и узкими 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цельнокрайними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или слабозубчатыми листьями до 15 см длиной.  Желтые цветки собраны в корзинки на голых стрелках до 10 – 15 см .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28596" y="3143248"/>
            <a:ext cx="785818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Эндем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бассейна реки Бурея. Встречается в Хабаровском крае и Амурской области. В настоящее время  в Хабаровском крае известны 4 пункта произрастания данного вида: два в окрестностях села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Чекунда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в том числе и классическое местонахождение скалы реки Бурея ниже впадения реки Тырма; окрестности поселка Шахтинский (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Верхнебуреинский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район)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00100" y="5643578"/>
            <a:ext cx="77153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3.Места обитания</a:t>
            </a:r>
            <a:r>
              <a:rPr lang="ru-RU" dirty="0" smtClean="0"/>
              <a:t>. </a:t>
            </a:r>
            <a:r>
              <a:rPr lang="ru-RU" sz="2000" dirty="0" smtClean="0"/>
              <a:t>Вид произрастает на береговых скалах, каменистых склонах, среди валунов и на галечниках реки Бурея. </a:t>
            </a:r>
            <a:endParaRPr lang="ru-RU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7224" y="142852"/>
            <a:ext cx="75724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Одуванчик </a:t>
            </a:r>
            <a:r>
              <a:rPr lang="ru-RU" sz="3600" dirty="0" err="1" smtClean="0">
                <a:solidFill>
                  <a:schemeClr val="accent6">
                    <a:lumMod val="75000"/>
                  </a:schemeClr>
                </a:solidFill>
              </a:rPr>
              <a:t>линейнолистный</a:t>
            </a:r>
            <a:endParaRPr lang="ru-RU" sz="36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en-US" sz="3600" dirty="0" err="1" smtClean="0">
                <a:solidFill>
                  <a:schemeClr val="accent6">
                    <a:lumMod val="75000"/>
                  </a:schemeClr>
                </a:solidFill>
              </a:rPr>
              <a:t>Tarahacum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3600" dirty="0" err="1" smtClean="0">
                <a:solidFill>
                  <a:schemeClr val="accent6">
                    <a:lumMod val="75000"/>
                  </a:schemeClr>
                </a:solidFill>
              </a:rPr>
              <a:t>Lineare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3600" dirty="0" err="1" smtClean="0">
                <a:solidFill>
                  <a:schemeClr val="accent6">
                    <a:lumMod val="75000"/>
                  </a:schemeClr>
                </a:solidFill>
              </a:rPr>
              <a:t>Worosch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. Et </a:t>
            </a:r>
            <a:r>
              <a:rPr lang="en-US" sz="3600" dirty="0" err="1" smtClean="0">
                <a:solidFill>
                  <a:schemeClr val="accent6">
                    <a:lumMod val="75000"/>
                  </a:schemeClr>
                </a:solidFill>
              </a:rPr>
              <a:t>Schaqa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endParaRPr lang="ru-RU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85720" y="2169517"/>
            <a:ext cx="807249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28596" y="3912689"/>
            <a:ext cx="78581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00100" y="5643578"/>
            <a:ext cx="77153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/>
          </a:p>
        </p:txBody>
      </p:sp>
      <p:pic>
        <p:nvPicPr>
          <p:cNvPr id="8" name="Picture 9" descr="img337"/>
          <p:cNvPicPr>
            <a:picLocks noChangeAspect="1" noChangeArrowheads="1"/>
          </p:cNvPicPr>
          <p:nvPr/>
        </p:nvPicPr>
        <p:blipFill>
          <a:blip r:embed="rId3" cstate="print"/>
          <a:srcRect l="18136" r="25491"/>
          <a:stretch>
            <a:fillRect/>
          </a:stretch>
        </p:blipFill>
        <p:spPr bwMode="auto">
          <a:xfrm>
            <a:off x="642910" y="1571612"/>
            <a:ext cx="2643206" cy="4775614"/>
          </a:xfrm>
          <a:prstGeom prst="rect">
            <a:avLst/>
          </a:prstGeom>
          <a:noFill/>
        </p:spPr>
      </p:pic>
      <p:pic>
        <p:nvPicPr>
          <p:cNvPr id="9" name="Picture 10" descr="Копия img33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7686" y="1500174"/>
            <a:ext cx="3598862" cy="49209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000100" y="214290"/>
            <a:ext cx="7715304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ОДУВАНЧИК БАДЖАЛЬСКИЙ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Taraxacum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badzhalenseWorosch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Et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Schlothq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Arial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142844" y="2214554"/>
            <a:ext cx="585785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Узкий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эндем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Баджальского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хребта.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2857496"/>
            <a:ext cx="821537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2</a:t>
            </a:r>
            <a:r>
              <a:rPr lang="ru-RU" sz="2000" dirty="0" smtClean="0"/>
              <a:t>.Краткое описание:  Многолетнее растение с прикорневой розеткой листьев и белым млечным соком. Стрелки 6-7 см высотой, под корзинкой с </a:t>
            </a:r>
            <a:r>
              <a:rPr lang="ru-RU" sz="2000" dirty="0" err="1" smtClean="0"/>
              <a:t>войлочком</a:t>
            </a:r>
            <a:r>
              <a:rPr lang="ru-RU" sz="2000" dirty="0" smtClean="0"/>
              <a:t>. Листья </a:t>
            </a:r>
            <a:r>
              <a:rPr lang="ru-RU" sz="2000" dirty="0" err="1" smtClean="0"/>
              <a:t>обратноланцетные</a:t>
            </a:r>
            <a:r>
              <a:rPr lang="ru-RU" sz="2000" dirty="0" smtClean="0"/>
              <a:t>, от цельных, неправильно- зубчатых до перисто-лопастных, с треугольными или треугольно-дельтовидными боковыми лопастями и небольшой конечной лопастью .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42910" y="4929198"/>
            <a:ext cx="79296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3.Пока известен в одном пункте классического местонахождения на </a:t>
            </a:r>
            <a:r>
              <a:rPr lang="ru-RU" sz="2000" dirty="0" err="1" smtClean="0"/>
              <a:t>Баджальском</a:t>
            </a:r>
            <a:r>
              <a:rPr lang="ru-RU" sz="2000" dirty="0" smtClean="0"/>
              <a:t> хребте(</a:t>
            </a:r>
            <a:r>
              <a:rPr lang="ru-RU" sz="2000" dirty="0" err="1" smtClean="0"/>
              <a:t>Верхнебуреинский</a:t>
            </a:r>
            <a:r>
              <a:rPr lang="ru-RU" sz="2000" dirty="0" smtClean="0"/>
              <a:t>, Солнечный районы).</a:t>
            </a:r>
            <a:endParaRPr lang="ru-RU" sz="2000" dirty="0"/>
          </a:p>
        </p:txBody>
      </p:sp>
      <p:pic>
        <p:nvPicPr>
          <p:cNvPr id="2052" name="Picture 4" descr="http://go1.imgsmail.ru/imgpreview?key=http%3A//flamber.ru/files/photos/1191703022/1191870750_g.jpg&amp;mb=imgdb_preview_5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428604"/>
            <a:ext cx="2200275" cy="16478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500034" y="142852"/>
            <a:ext cx="7715304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Одуванчик аптечный (лекарственный)</a:t>
            </a:r>
            <a:endParaRPr kumimoji="0" lang="ru-RU" sz="3600" b="0" i="0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Tarahacum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officinale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Web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</a:endParaRP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500034" y="1958450"/>
            <a:ext cx="828680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Многолетнее травянистое растение  с мясистым стержневым корнем. Цветет в мае-июне.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Распространен в Приморье, Приамурье, на Камчатке, Сахалине , Курильских островах и Командорских островах.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Кроме одуванчика аптечного, на Дальнем Востоке  зарегистрировано более 50 видов одуванчиков.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2910" y="4071942"/>
            <a:ext cx="778674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sz="2000" dirty="0" smtClean="0"/>
              <a:t>В  медицине корни одуванчика в виде отвара, порошка используют как горечь для возбуждения аппетита и улучшения  пищеварения.</a:t>
            </a:r>
            <a:endParaRPr lang="ru-RU" sz="2000" dirty="0"/>
          </a:p>
        </p:txBody>
      </p:sp>
      <p:pic>
        <p:nvPicPr>
          <p:cNvPr id="19460" name="Picture 4" descr="http://go3.imgsmail.ru/imgpreview?key=http%3A//upload.wikimedia.org/wikipedia/commons/thumb/a/a2/Oduvanchiki1024_768.jpg/265px-Oduvanchiki1024_768.jpg&amp;mb=wikipedia_preview_001&amp;w=100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4" y="357166"/>
            <a:ext cx="1881201" cy="14109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500034" y="2727891"/>
            <a:ext cx="828680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2910" y="4071942"/>
            <a:ext cx="77867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endParaRPr lang="ru-RU" sz="2000" dirty="0"/>
          </a:p>
        </p:txBody>
      </p:sp>
      <p:pic>
        <p:nvPicPr>
          <p:cNvPr id="7" name="Picture 4" descr="Физико-географическая карта заповедник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428604"/>
            <a:ext cx="3926808" cy="5929330"/>
          </a:xfrm>
          <a:prstGeom prst="rect">
            <a:avLst/>
          </a:prstGeom>
          <a:noFill/>
          <a:ln w="76200">
            <a:solidFill>
              <a:srgbClr val="33CCCC"/>
            </a:solidFill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357158" y="857232"/>
            <a:ext cx="4572000" cy="482715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Целью</a:t>
            </a:r>
            <a:r>
              <a:rPr lang="ru-RU" sz="2400" b="1" dirty="0" smtClean="0"/>
              <a:t> его создания явилось сохранение в нетронутом виде уникального участка восточносибирской тайги охотского типа.  Уникальность этого красивейшего уголка  природы Дальнего Востока  России заключается в том, что он  не затронут хозяйственной деятельностью человека. Его естественные ландшафты, животный и растительный мир   сохранились в первозданном виде. Их  охрана  и изучение являются важнейшими функциями заповедника . </a:t>
            </a:r>
            <a:endParaRPr lang="ru-RU" sz="24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500034" y="2727891"/>
            <a:ext cx="828680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2910" y="4071942"/>
            <a:ext cx="77867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endParaRPr lang="ru-RU" sz="2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857232"/>
            <a:ext cx="4572000" cy="39517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endParaRPr lang="ru-RU" sz="2400" b="1" dirty="0"/>
          </a:p>
        </p:txBody>
      </p:sp>
      <p:pic>
        <p:nvPicPr>
          <p:cNvPr id="9" name="Picture 4" descr="сканирование3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071934" y="642918"/>
            <a:ext cx="4699543" cy="5929330"/>
          </a:xfrm>
          <a:prstGeom prst="rect">
            <a:avLst/>
          </a:prstGeom>
          <a:solidFill>
            <a:srgbClr val="00CCFF"/>
          </a:solidFill>
          <a:ln w="76200">
            <a:solidFill>
              <a:srgbClr val="00CCFF"/>
            </a:solidFill>
          </a:ln>
        </p:spPr>
      </p:pic>
      <p:sp>
        <p:nvSpPr>
          <p:cNvPr id="10" name="Прямоугольник 9"/>
          <p:cNvSpPr/>
          <p:nvPr/>
        </p:nvSpPr>
        <p:spPr>
          <a:xfrm>
            <a:off x="285720" y="1071546"/>
            <a:ext cx="321471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12 августа 1987г. </a:t>
            </a:r>
          </a:p>
          <a:p>
            <a:r>
              <a:rPr lang="ru-RU" sz="2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был организован государственный природный заповедник «</a:t>
            </a:r>
            <a:r>
              <a:rPr lang="ru-RU" sz="20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Буреинский</a:t>
            </a:r>
            <a:r>
              <a:rPr lang="ru-RU" sz="2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», расположенный  в  северной  части  </a:t>
            </a:r>
            <a:r>
              <a:rPr lang="ru-RU" sz="20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Верхнебуреинского</a:t>
            </a:r>
            <a:r>
              <a:rPr lang="ru-RU" sz="2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района Хабаровского края .</a:t>
            </a:r>
            <a:r>
              <a:rPr lang="ru-RU" sz="2000" b="1" dirty="0" smtClean="0">
                <a:latin typeface="Times New Roman" pitchFamily="18" charset="0"/>
              </a:rPr>
              <a:t>Протяженность заповедника </a:t>
            </a:r>
          </a:p>
          <a:p>
            <a:r>
              <a:rPr lang="ru-RU" sz="2000" b="1" dirty="0" smtClean="0">
                <a:latin typeface="Times New Roman" pitchFamily="18" charset="0"/>
              </a:rPr>
              <a:t>в меридиональном направлении составляет </a:t>
            </a:r>
          </a:p>
          <a:p>
            <a:r>
              <a:rPr lang="ru-RU" sz="2000" b="1" dirty="0" smtClean="0">
                <a:latin typeface="Times New Roman" pitchFamily="18" charset="0"/>
              </a:rPr>
              <a:t>108 км, в широтном превышает 66 км. Площадь заповедника 358,4 тыс. га. </a:t>
            </a:r>
            <a:endParaRPr lang="ru-RU" sz="2000" b="1" dirty="0">
              <a:latin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5720" y="214290"/>
            <a:ext cx="35231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</a:rPr>
              <a:t>История создания.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14546" y="500042"/>
            <a:ext cx="6072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err="1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Фотогалерея</a:t>
            </a:r>
            <a:endParaRPr lang="ru-RU" sz="3600" b="1" dirty="0">
              <a:solidFill>
                <a:schemeClr val="accent6">
                  <a:lumMod val="50000"/>
                </a:schemeClr>
              </a:solidFill>
              <a:latin typeface="Georgia" pitchFamily="18" charset="0"/>
            </a:endParaRPr>
          </a:p>
        </p:txBody>
      </p:sp>
      <p:pic>
        <p:nvPicPr>
          <p:cNvPr id="18433" name="Picture 1" descr="F:\DCIM\101MSDCF\DSC065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8" y="2357430"/>
            <a:ext cx="4243387" cy="3182129"/>
          </a:xfrm>
          <a:prstGeom prst="rect">
            <a:avLst/>
          </a:prstGeom>
          <a:noFill/>
        </p:spPr>
      </p:pic>
      <p:pic>
        <p:nvPicPr>
          <p:cNvPr id="18434" name="Picture 2" descr="F:\DCIM\101MSDCF\DSC0654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1571612"/>
            <a:ext cx="3664413" cy="48865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7409" name="Picture 1" descr="F:\DCIM\101MSDCF\DSC0659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57166"/>
            <a:ext cx="3571900" cy="2678579"/>
          </a:xfrm>
          <a:prstGeom prst="rect">
            <a:avLst/>
          </a:prstGeom>
          <a:noFill/>
        </p:spPr>
      </p:pic>
      <p:pic>
        <p:nvPicPr>
          <p:cNvPr id="17410" name="Picture 2" descr="F:\DCIM\101MSDCF\DSC0659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14546" y="2340006"/>
            <a:ext cx="4500594" cy="3375010"/>
          </a:xfrm>
          <a:prstGeom prst="rect">
            <a:avLst/>
          </a:prstGeom>
          <a:noFill/>
        </p:spPr>
      </p:pic>
      <p:pic>
        <p:nvPicPr>
          <p:cNvPr id="17411" name="Picture 3" descr="F:\DCIM\101MSDCF\DSC0660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43570" y="4143380"/>
            <a:ext cx="3338409" cy="25034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42910" y="4071942"/>
            <a:ext cx="77867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endParaRPr lang="ru-RU" sz="2000" dirty="0"/>
          </a:p>
        </p:txBody>
      </p:sp>
      <p:pic>
        <p:nvPicPr>
          <p:cNvPr id="20483" name="Picture 3" descr="F:\DCIM\101MSDCF\DSC066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3286124"/>
            <a:ext cx="4191570" cy="3143272"/>
          </a:xfrm>
          <a:prstGeom prst="rect">
            <a:avLst/>
          </a:prstGeom>
          <a:noFill/>
        </p:spPr>
      </p:pic>
      <p:pic>
        <p:nvPicPr>
          <p:cNvPr id="20486" name="Picture 6" descr="F:\DCIM\101MSDCF\DSC0663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3286124"/>
            <a:ext cx="4100513" cy="3074988"/>
          </a:xfrm>
          <a:prstGeom prst="rect">
            <a:avLst/>
          </a:prstGeom>
          <a:noFill/>
        </p:spPr>
      </p:pic>
      <p:pic>
        <p:nvPicPr>
          <p:cNvPr id="20487" name="Picture 7" descr="F:\DCIM\101MSDCF\DSC0663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14612" y="285728"/>
            <a:ext cx="3238941" cy="24288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42910" y="4071942"/>
            <a:ext cx="77867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endParaRPr lang="ru-RU" sz="2000" dirty="0"/>
          </a:p>
        </p:txBody>
      </p:sp>
      <p:pic>
        <p:nvPicPr>
          <p:cNvPr id="21507" name="Picture 3" descr="F:\DCIM\101MSDCF\DSC066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6741" y="2000240"/>
            <a:ext cx="6005772" cy="4503748"/>
          </a:xfrm>
          <a:prstGeom prst="rect">
            <a:avLst/>
          </a:prstGeom>
          <a:noFill/>
        </p:spPr>
      </p:pic>
      <p:pic>
        <p:nvPicPr>
          <p:cNvPr id="8" name="Picture 2" descr="F:\DCIM\101MSDCF\DSC06649.JPG"/>
          <p:cNvPicPr>
            <a:picLocks noChangeAspect="1" noChangeArrowheads="1"/>
          </p:cNvPicPr>
          <p:nvPr/>
        </p:nvPicPr>
        <p:blipFill>
          <a:blip r:embed="rId4" cstate="print"/>
          <a:srcRect l="15157" t="-3434" r="1219" b="20960"/>
          <a:stretch>
            <a:fillRect/>
          </a:stretch>
        </p:blipFill>
        <p:spPr bwMode="auto">
          <a:xfrm>
            <a:off x="214282" y="142852"/>
            <a:ext cx="4500594" cy="318571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42910" y="4071942"/>
            <a:ext cx="77867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endParaRPr lang="ru-R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1571604" y="357166"/>
            <a:ext cx="53578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accent6">
                    <a:lumMod val="50000"/>
                  </a:schemeClr>
                </a:solidFill>
              </a:rPr>
              <a:t>Список литературы: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57224" y="1785926"/>
            <a:ext cx="785818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Courier New" pitchFamily="49" charset="0"/>
              <a:buChar char="o"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Красная Книга Хабаровского края:</a:t>
            </a:r>
          </a:p>
          <a:p>
            <a:pPr marL="342900" indent="-342900">
              <a:buFont typeface="Courier New" pitchFamily="49" charset="0"/>
              <a:buChar char="o"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Источники информации: Ворошилов,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</a:rPr>
              <a:t>Шлот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, Гаур, 1986год</a:t>
            </a:r>
          </a:p>
          <a:p>
            <a:pPr marL="342900" indent="-342900">
              <a:buFont typeface="Courier New" pitchFamily="49" charset="0"/>
              <a:buChar char="o"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Источники  информации: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</a:rPr>
              <a:t>Баркалов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 и др., 1992 год, Составитель-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</a:rPr>
              <a:t>Баркалов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 В.Ю.</a:t>
            </a:r>
          </a:p>
          <a:p>
            <a:pPr marL="342900" indent="-342900">
              <a:buFont typeface="Courier New" pitchFamily="49" charset="0"/>
              <a:buChar char="o"/>
            </a:pP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</a:rPr>
              <a:t>Цвелев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, 1992г,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</a:rPr>
              <a:t>Шлот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, Гаур, 1985г.</a:t>
            </a:r>
          </a:p>
          <a:p>
            <a:pPr marL="342900" indent="-342900">
              <a:buFont typeface="Courier New" pitchFamily="49" charset="0"/>
              <a:buChar char="o"/>
            </a:pP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</a:rPr>
              <a:t>Старченко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 и др. 2005 г.</a:t>
            </a:r>
          </a:p>
          <a:p>
            <a:pPr marL="342900" indent="-342900">
              <a:buFont typeface="Courier New" pitchFamily="49" charset="0"/>
              <a:buChar char="o"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Ворошилов, Шага,1968г, Составитель: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</a:rPr>
              <a:t>Ермошкин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 А.В.</a:t>
            </a:r>
            <a:endParaRPr lang="ru-RU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512</Words>
  <Application>Microsoft Office PowerPoint</Application>
  <PresentationFormat>Экран (4:3)</PresentationFormat>
  <Paragraphs>56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12</cp:revision>
  <dcterms:modified xsi:type="dcterms:W3CDTF">2015-09-05T15:10:23Z</dcterms:modified>
</cp:coreProperties>
</file>