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67" r:id="rId1"/>
    <p:sldMasterId id="2147484179" r:id="rId2"/>
  </p:sldMasterIdLst>
  <p:notesMasterIdLst>
    <p:notesMasterId r:id="rId38"/>
  </p:notesMasterIdLst>
  <p:sldIdLst>
    <p:sldId id="348" r:id="rId3"/>
    <p:sldId id="381" r:id="rId4"/>
    <p:sldId id="276" r:id="rId5"/>
    <p:sldId id="379" r:id="rId6"/>
    <p:sldId id="364" r:id="rId7"/>
    <p:sldId id="392" r:id="rId8"/>
    <p:sldId id="282" r:id="rId9"/>
    <p:sldId id="394" r:id="rId10"/>
    <p:sldId id="374" r:id="rId11"/>
    <p:sldId id="385" r:id="rId12"/>
    <p:sldId id="384" r:id="rId13"/>
    <p:sldId id="284" r:id="rId14"/>
    <p:sldId id="373" r:id="rId15"/>
    <p:sldId id="285" r:id="rId16"/>
    <p:sldId id="393" r:id="rId17"/>
    <p:sldId id="376" r:id="rId18"/>
    <p:sldId id="386" r:id="rId19"/>
    <p:sldId id="387" r:id="rId20"/>
    <p:sldId id="383" r:id="rId21"/>
    <p:sldId id="382" r:id="rId22"/>
    <p:sldId id="286" r:id="rId23"/>
    <p:sldId id="371" r:id="rId24"/>
    <p:sldId id="396" r:id="rId25"/>
    <p:sldId id="395" r:id="rId26"/>
    <p:sldId id="369" r:id="rId27"/>
    <p:sldId id="370" r:id="rId28"/>
    <p:sldId id="367" r:id="rId29"/>
    <p:sldId id="389" r:id="rId30"/>
    <p:sldId id="391" r:id="rId31"/>
    <p:sldId id="390" r:id="rId32"/>
    <p:sldId id="397" r:id="rId33"/>
    <p:sldId id="398" r:id="rId34"/>
    <p:sldId id="366" r:id="rId35"/>
    <p:sldId id="399" r:id="rId36"/>
    <p:sldId id="363" r:id="rId37"/>
  </p:sldIdLst>
  <p:sldSz cx="9144000" cy="6858000" type="screen4x3"/>
  <p:notesSz cx="6858000" cy="9144000"/>
  <p:defaultTextStyle>
    <a:defPPr>
      <a:defRPr lang="ru-RU"/>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a:srgbClr val="FF99CC"/>
    <a:srgbClr val="A73825"/>
    <a:srgbClr val="FFFFFF"/>
    <a:srgbClr val="FF9900"/>
    <a:srgbClr val="FFCC00"/>
    <a:srgbClr val="FEFAC9"/>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51" autoAdjust="0"/>
    <p:restoredTop sz="94768" autoAdjust="0"/>
  </p:normalViewPr>
  <p:slideViewPr>
    <p:cSldViewPr>
      <p:cViewPr>
        <p:scale>
          <a:sx n="55" d="100"/>
          <a:sy n="55" d="100"/>
        </p:scale>
        <p:origin x="-1114" y="91"/>
      </p:cViewPr>
      <p:guideLst>
        <p:guide orient="horz" pos="2160"/>
        <p:guide pos="2880"/>
      </p:guideLst>
    </p:cSldViewPr>
  </p:slideViewPr>
  <p:outlineViewPr>
    <p:cViewPr>
      <p:scale>
        <a:sx n="33" d="100"/>
        <a:sy n="33" d="100"/>
      </p:scale>
      <p:origin x="12"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smtClean="0"/>
            </a:lvl1pPr>
          </a:lstStyle>
          <a:p>
            <a:pPr>
              <a:defRPr/>
            </a:pPr>
            <a:endParaRPr lang="ru-RU"/>
          </a:p>
        </p:txBody>
      </p:sp>
      <p:sp>
        <p:nvSpPr>
          <p:cNvPr id="2560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smtClean="0"/>
            </a:lvl1pPr>
          </a:lstStyle>
          <a:p>
            <a:pPr>
              <a:defRPr/>
            </a:pPr>
            <a:fld id="{E4256088-52BF-43F9-B7BF-4FBC94D92557}" type="datetimeFigureOut">
              <a:rPr lang="ru-RU"/>
              <a:pPr>
                <a:defRPr/>
              </a:pPr>
              <a:t>18.06.2019</a:t>
            </a:fld>
            <a:endParaRPr lang="ru-RU"/>
          </a:p>
        </p:txBody>
      </p:sp>
      <p:sp>
        <p:nvSpPr>
          <p:cNvPr id="1044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2560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2560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smtClean="0"/>
            </a:lvl1pPr>
          </a:lstStyle>
          <a:p>
            <a:pPr>
              <a:defRPr/>
            </a:pPr>
            <a:endParaRPr lang="ru-RU"/>
          </a:p>
        </p:txBody>
      </p:sp>
      <p:sp>
        <p:nvSpPr>
          <p:cNvPr id="2560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smtClean="0"/>
            </a:lvl1pPr>
          </a:lstStyle>
          <a:p>
            <a:pPr>
              <a:defRPr/>
            </a:pPr>
            <a:fld id="{747A75AA-4A62-42DC-A861-78B18CCCA82C}" type="slidenum">
              <a:rPr lang="ru-RU"/>
              <a:pPr>
                <a:defRPr/>
              </a:pPr>
              <a:t>‹#›</a:t>
            </a:fld>
            <a:endParaRPr lang="ru-RU"/>
          </a:p>
        </p:txBody>
      </p:sp>
    </p:spTree>
    <p:extLst>
      <p:ext uri="{BB962C8B-B14F-4D97-AF65-F5344CB8AC3E}">
        <p14:creationId xmlns="" xmlns:p14="http://schemas.microsoft.com/office/powerpoint/2010/main" val="162523598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Calibri" pitchFamily="34" charset="0"/>
        <a:ea typeface="+mn-ea"/>
        <a:cs typeface="+mn-cs"/>
      </a:defRPr>
    </a:lvl1pPr>
    <a:lvl2pPr marL="457200" algn="l" rtl="0" fontAlgn="base">
      <a:spcBef>
        <a:spcPct val="30000"/>
      </a:spcBef>
      <a:spcAft>
        <a:spcPct val="0"/>
      </a:spcAft>
      <a:defRPr sz="1200" kern="1200">
        <a:solidFill>
          <a:schemeClr val="tx1"/>
        </a:solidFill>
        <a:latin typeface="Calibri" pitchFamily="34" charset="0"/>
        <a:ea typeface="+mn-ea"/>
        <a:cs typeface="+mn-cs"/>
      </a:defRPr>
    </a:lvl2pPr>
    <a:lvl3pPr marL="914400" algn="l" rtl="0" fontAlgn="base">
      <a:spcBef>
        <a:spcPct val="30000"/>
      </a:spcBef>
      <a:spcAft>
        <a:spcPct val="0"/>
      </a:spcAft>
      <a:defRPr sz="1200" kern="1200">
        <a:solidFill>
          <a:schemeClr val="tx1"/>
        </a:solidFill>
        <a:latin typeface="Calibri" pitchFamily="34" charset="0"/>
        <a:ea typeface="+mn-ea"/>
        <a:cs typeface="+mn-cs"/>
      </a:defRPr>
    </a:lvl3pPr>
    <a:lvl4pPr marL="1371600" algn="l" rtl="0" fontAlgn="base">
      <a:spcBef>
        <a:spcPct val="30000"/>
      </a:spcBef>
      <a:spcAft>
        <a:spcPct val="0"/>
      </a:spcAft>
      <a:defRPr sz="1200" kern="1200">
        <a:solidFill>
          <a:schemeClr val="tx1"/>
        </a:solidFill>
        <a:latin typeface="Calibri" pitchFamily="34" charset="0"/>
        <a:ea typeface="+mn-ea"/>
        <a:cs typeface="+mn-cs"/>
      </a:defRPr>
    </a:lvl4pPr>
    <a:lvl5pPr marL="1828800" algn="l" rtl="0" fontAlgn="base">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Подзаголовок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Заголовок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ru-RU" smtClean="0"/>
              <a:t>Образец заголовка</a:t>
            </a:r>
            <a:endParaRPr kumimoji="0" lang="en-US"/>
          </a:p>
        </p:txBody>
      </p:sp>
      <p:cxnSp>
        <p:nvCxnSpPr>
          <p:cNvPr id="8" name="Прямая соединительная линия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Овал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Дата 14"/>
          <p:cNvSpPr>
            <a:spLocks noGrp="1"/>
          </p:cNvSpPr>
          <p:nvPr>
            <p:ph type="dt" sz="half" idx="10"/>
          </p:nvPr>
        </p:nvSpPr>
        <p:spPr/>
        <p:txBody>
          <a:bodyPr/>
          <a:lstStyle/>
          <a:p>
            <a:pPr>
              <a:defRPr/>
            </a:pPr>
            <a:fld id="{B2A65B71-3F5C-4D3E-B8C2-BE17F56EEC15}" type="datetimeFigureOut">
              <a:rPr lang="ru-RU" smtClean="0"/>
              <a:pPr>
                <a:defRPr/>
              </a:pPr>
              <a:t>18.06.2019</a:t>
            </a:fld>
            <a:endParaRPr lang="ru-RU"/>
          </a:p>
        </p:txBody>
      </p:sp>
      <p:sp>
        <p:nvSpPr>
          <p:cNvPr id="16" name="Номер слайда 15"/>
          <p:cNvSpPr>
            <a:spLocks noGrp="1"/>
          </p:cNvSpPr>
          <p:nvPr>
            <p:ph type="sldNum" sz="quarter" idx="11"/>
          </p:nvPr>
        </p:nvSpPr>
        <p:spPr/>
        <p:txBody>
          <a:bodyPr/>
          <a:lstStyle/>
          <a:p>
            <a:pPr>
              <a:defRPr/>
            </a:pPr>
            <a:fld id="{FEFB2810-7578-4E82-88D9-86FA5EC62EBB}" type="slidenum">
              <a:rPr lang="ru-RU" smtClean="0"/>
              <a:pPr>
                <a:defRPr/>
              </a:pPr>
              <a:t>‹#›</a:t>
            </a:fld>
            <a:endParaRPr lang="ru-RU"/>
          </a:p>
        </p:txBody>
      </p:sp>
      <p:sp>
        <p:nvSpPr>
          <p:cNvPr id="17" name="Нижний колонтитул 16"/>
          <p:cNvSpPr>
            <a:spLocks noGrp="1"/>
          </p:cNvSpPr>
          <p:nvPr>
            <p:ph type="ftr" sz="quarter" idx="12"/>
          </p:nvPr>
        </p:nvSpPr>
        <p:spPr/>
        <p:txBody>
          <a:bodyPr/>
          <a:lstStyle/>
          <a:p>
            <a:pPr>
              <a:defRPr/>
            </a:pPr>
            <a:endParaRPr lang="ru-RU"/>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9" name="Содержимое 8"/>
          <p:cNvSpPr>
            <a:spLocks noGrp="1"/>
          </p:cNvSpPr>
          <p:nvPr>
            <p:ph idx="1"/>
          </p:nvPr>
        </p:nvSpPr>
        <p:spPr>
          <a:xfrm>
            <a:off x="457200" y="1524000"/>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4" name="Дата 13"/>
          <p:cNvSpPr>
            <a:spLocks noGrp="1"/>
          </p:cNvSpPr>
          <p:nvPr>
            <p:ph type="dt" sz="half" idx="14"/>
          </p:nvPr>
        </p:nvSpPr>
        <p:spPr/>
        <p:txBody>
          <a:bodyPr/>
          <a:lstStyle/>
          <a:p>
            <a:pPr>
              <a:defRPr/>
            </a:pPr>
            <a:fld id="{355A3176-F239-4BCC-A00B-421E38F8DB46}" type="datetimeFigureOut">
              <a:rPr lang="ru-RU" smtClean="0"/>
              <a:pPr>
                <a:defRPr/>
              </a:pPr>
              <a:t>18.06.2019</a:t>
            </a:fld>
            <a:endParaRPr lang="ru-RU"/>
          </a:p>
        </p:txBody>
      </p:sp>
      <p:sp>
        <p:nvSpPr>
          <p:cNvPr id="15" name="Номер слайда 14"/>
          <p:cNvSpPr>
            <a:spLocks noGrp="1"/>
          </p:cNvSpPr>
          <p:nvPr>
            <p:ph type="sldNum" sz="quarter" idx="15"/>
          </p:nvPr>
        </p:nvSpPr>
        <p:spPr/>
        <p:txBody>
          <a:bodyPr/>
          <a:lstStyle>
            <a:lvl1pPr algn="ctr">
              <a:defRPr/>
            </a:lvl1pPr>
          </a:lstStyle>
          <a:p>
            <a:pPr>
              <a:defRPr/>
            </a:pPr>
            <a:fld id="{956A6578-0DFA-48E3-8C87-93C8DABAAA39}" type="slidenum">
              <a:rPr lang="ru-RU" smtClean="0"/>
              <a:pPr>
                <a:defRPr/>
              </a:pPr>
              <a:t>‹#›</a:t>
            </a:fld>
            <a:endParaRPr lang="ru-RU"/>
          </a:p>
        </p:txBody>
      </p:sp>
      <p:sp>
        <p:nvSpPr>
          <p:cNvPr id="16" name="Нижний колонтитул 15"/>
          <p:cNvSpPr>
            <a:spLocks noGrp="1"/>
          </p:cNvSpPr>
          <p:nvPr>
            <p:ph type="ftr" sz="quarter" idx="16"/>
          </p:nvPr>
        </p:nvSpPr>
        <p:spPr/>
        <p:txBody>
          <a:bodyPr/>
          <a:lstStyle/>
          <a:p>
            <a:pPr>
              <a:defRPr/>
            </a:pPr>
            <a:endParaRPr lang="ru-RU"/>
          </a:p>
        </p:txBody>
      </p:sp>
      <p:sp>
        <p:nvSpPr>
          <p:cNvPr id="17" name="Заголовок 16"/>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pPr>
              <a:defRPr/>
            </a:pPr>
            <a:fld id="{7AB9E433-F4B2-45F9-825D-606E7B012C53}" type="datetimeFigureOut">
              <a:rPr lang="ru-RU" smtClean="0"/>
              <a:pPr>
                <a:defRPr/>
              </a:pPr>
              <a:t>18.06.2019</a:t>
            </a:fld>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EC31DF2A-6386-4AD4-9A23-34FF85741D9F}" type="slidenum">
              <a:rPr lang="ru-RU" smtClean="0"/>
              <a:pPr>
                <a:defRPr/>
              </a:pPr>
              <a:t>‹#›</a:t>
            </a:fld>
            <a:endParaRPr lang="ru-RU"/>
          </a:p>
        </p:txBody>
      </p:sp>
      <p:sp>
        <p:nvSpPr>
          <p:cNvPr id="2" name="Заголовок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cxnSp>
        <p:nvCxnSpPr>
          <p:cNvPr id="7" name="Прямая соединительная линия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Дата 4"/>
          <p:cNvSpPr>
            <a:spLocks noGrp="1"/>
          </p:cNvSpPr>
          <p:nvPr>
            <p:ph type="dt" sz="half" idx="10"/>
          </p:nvPr>
        </p:nvSpPr>
        <p:spPr/>
        <p:txBody>
          <a:bodyPr/>
          <a:lstStyle/>
          <a:p>
            <a:pPr>
              <a:defRPr/>
            </a:pPr>
            <a:fld id="{ED30D544-5033-432C-8FC3-32F79D32260B}" type="datetimeFigureOut">
              <a:rPr lang="ru-RU" smtClean="0"/>
              <a:pPr>
                <a:defRPr/>
              </a:pPr>
              <a:t>18.06.2019</a:t>
            </a:fld>
            <a:endParaRPr lang="ru-RU"/>
          </a:p>
        </p:txBody>
      </p:sp>
      <p:sp>
        <p:nvSpPr>
          <p:cNvPr id="6" name="Нижний колонтитул 5"/>
          <p:cNvSpPr>
            <a:spLocks noGrp="1"/>
          </p:cNvSpPr>
          <p:nvPr>
            <p:ph type="ftr" sz="quarter" idx="11"/>
          </p:nvPr>
        </p:nvSpPr>
        <p:spPr/>
        <p:txBody>
          <a:bodyPr/>
          <a:lstStyle/>
          <a:p>
            <a:pPr>
              <a:defRPr/>
            </a:pPr>
            <a:endParaRPr lang="ru-RU"/>
          </a:p>
        </p:txBody>
      </p:sp>
      <p:sp>
        <p:nvSpPr>
          <p:cNvPr id="7" name="Номер слайда 6"/>
          <p:cNvSpPr>
            <a:spLocks noGrp="1"/>
          </p:cNvSpPr>
          <p:nvPr>
            <p:ph type="sldNum" sz="quarter" idx="12"/>
          </p:nvPr>
        </p:nvSpPr>
        <p:spPr/>
        <p:txBody>
          <a:bodyPr/>
          <a:lstStyle/>
          <a:p>
            <a:pPr>
              <a:defRPr/>
            </a:pPr>
            <a:fld id="{1D08E6A6-4EC1-463C-901F-AC7AF990AA33}" type="slidenum">
              <a:rPr lang="ru-RU" smtClean="0"/>
              <a:pPr>
                <a:defRPr/>
              </a:pPr>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11" name="Содержимое 10"/>
          <p:cNvSpPr>
            <a:spLocks noGrp="1"/>
          </p:cNvSpPr>
          <p:nvPr>
            <p:ph sz="half" idx="1"/>
          </p:nvPr>
        </p:nvSpPr>
        <p:spPr>
          <a:xfrm>
            <a:off x="457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pPr>
              <a:defRPr/>
            </a:pPr>
            <a:fld id="{6C4CADAD-D4BF-4AC8-9732-2A56A3E03EFD}" type="slidenum">
              <a:rPr lang="ru-RU" smtClean="0"/>
              <a:pPr>
                <a:defRPr/>
              </a:pPr>
              <a:t>‹#›</a:t>
            </a:fld>
            <a:endParaRPr lang="ru-RU"/>
          </a:p>
        </p:txBody>
      </p:sp>
      <p:sp>
        <p:nvSpPr>
          <p:cNvPr id="8" name="Нижний колонтитул 7"/>
          <p:cNvSpPr>
            <a:spLocks noGrp="1"/>
          </p:cNvSpPr>
          <p:nvPr>
            <p:ph type="ftr" sz="quarter" idx="11"/>
          </p:nvPr>
        </p:nvSpPr>
        <p:spPr/>
        <p:txBody>
          <a:bodyPr/>
          <a:lstStyle/>
          <a:p>
            <a:pPr>
              <a:defRPr/>
            </a:pPr>
            <a:endParaRPr lang="ru-RU"/>
          </a:p>
        </p:txBody>
      </p:sp>
      <p:sp>
        <p:nvSpPr>
          <p:cNvPr id="7" name="Дата 6"/>
          <p:cNvSpPr>
            <a:spLocks noGrp="1"/>
          </p:cNvSpPr>
          <p:nvPr>
            <p:ph type="dt" sz="half" idx="10"/>
          </p:nvPr>
        </p:nvSpPr>
        <p:spPr/>
        <p:txBody>
          <a:bodyPr/>
          <a:lstStyle/>
          <a:p>
            <a:pPr>
              <a:defRPr/>
            </a:pPr>
            <a:fld id="{1B58F568-3E52-419B-9176-B2864B5F4C18}" type="datetimeFigureOut">
              <a:rPr lang="ru-RU" smtClean="0"/>
              <a:pPr>
                <a:defRPr/>
              </a:pPr>
              <a:t>18.06.2019</a:t>
            </a:fld>
            <a:endParaRPr lang="ru-RU"/>
          </a:p>
        </p:txBody>
      </p:sp>
      <p:sp>
        <p:nvSpPr>
          <p:cNvPr id="3" name="Текст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32" name="Содержимое 31"/>
          <p:cNvSpPr>
            <a:spLocks noGrp="1"/>
          </p:cNvSpPr>
          <p:nvPr>
            <p:ph sz="half" idx="2"/>
          </p:nvPr>
        </p:nvSpPr>
        <p:spPr>
          <a:xfrm>
            <a:off x="457200"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4" name="Содержимое 33"/>
          <p:cNvSpPr>
            <a:spLocks noGrp="1"/>
          </p:cNvSpPr>
          <p:nvPr>
            <p:ph sz="quarter" idx="4"/>
          </p:nvPr>
        </p:nvSpPr>
        <p:spPr>
          <a:xfrm>
            <a:off x="4649788"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 name="Заголовок 1"/>
          <p:cNvSpPr>
            <a:spLocks noGrp="1"/>
          </p:cNvSpPr>
          <p:nvPr>
            <p:ph type="title"/>
          </p:nvPr>
        </p:nvSpPr>
        <p:spPr>
          <a:xfrm>
            <a:off x="457200" y="155448"/>
            <a:ext cx="8229600" cy="1143000"/>
          </a:xfrm>
        </p:spPr>
        <p:txBody>
          <a:bodyPr anchor="b" anchorCtr="0"/>
          <a:lstStyle>
            <a:lvl1pPr>
              <a:defRPr/>
            </a:lvl1pPr>
          </a:lstStyle>
          <a:p>
            <a:r>
              <a:rPr kumimoji="0" lang="ru-RU" smtClean="0"/>
              <a:t>Образец заголовка</a:t>
            </a:r>
            <a:endParaRPr kumimoji="0" lang="en-US"/>
          </a:p>
        </p:txBody>
      </p:sp>
      <p:sp>
        <p:nvSpPr>
          <p:cNvPr id="12" name="Текст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cxnSp>
        <p:nvCxnSpPr>
          <p:cNvPr id="10" name="Прямая соединительная линия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pPr>
              <a:defRPr/>
            </a:pPr>
            <a:fld id="{34B8D258-09F7-428F-86D7-F1523A0E359D}" type="datetimeFigureOut">
              <a:rPr lang="ru-RU" smtClean="0"/>
              <a:pPr>
                <a:defRPr/>
              </a:pPr>
              <a:t>18.06.2019</a:t>
            </a:fld>
            <a:endParaRPr lang="ru-RU"/>
          </a:p>
        </p:txBody>
      </p:sp>
      <p:sp>
        <p:nvSpPr>
          <p:cNvPr id="4" name="Нижний колонтитул 3"/>
          <p:cNvSpPr>
            <a:spLocks noGrp="1"/>
          </p:cNvSpPr>
          <p:nvPr>
            <p:ph type="ftr" sz="quarter" idx="11"/>
          </p:nvPr>
        </p:nvSpPr>
        <p:spPr/>
        <p:txBody>
          <a:bodyPr/>
          <a:lstStyle/>
          <a:p>
            <a:pPr>
              <a:defRPr/>
            </a:pPr>
            <a:endParaRPr lang="ru-RU"/>
          </a:p>
        </p:txBody>
      </p:sp>
      <p:sp>
        <p:nvSpPr>
          <p:cNvPr id="5" name="Номер слайда 4"/>
          <p:cNvSpPr>
            <a:spLocks noGrp="1"/>
          </p:cNvSpPr>
          <p:nvPr>
            <p:ph type="sldNum" sz="quarter" idx="12"/>
          </p:nvPr>
        </p:nvSpPr>
        <p:spPr/>
        <p:txBody>
          <a:bodyPr/>
          <a:lstStyle/>
          <a:p>
            <a:pPr>
              <a:defRPr/>
            </a:pPr>
            <a:fld id="{AD67238B-3806-426E-A8AE-FB482D589850}" type="slidenum">
              <a:rPr lang="ru-RU" smtClean="0"/>
              <a:pPr>
                <a:defRPr/>
              </a:pPr>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a:defRPr/>
            </a:pPr>
            <a:fld id="{EF3548A4-5476-4483-80C5-8FF082716062}" type="datetimeFigureOut">
              <a:rPr lang="ru-RU" smtClean="0"/>
              <a:pPr>
                <a:defRPr/>
              </a:pPr>
              <a:t>18.06.2019</a:t>
            </a:fld>
            <a:endParaRPr lang="ru-RU"/>
          </a:p>
        </p:txBody>
      </p:sp>
      <p:sp>
        <p:nvSpPr>
          <p:cNvPr id="3" name="Нижний колонтитул 2"/>
          <p:cNvSpPr>
            <a:spLocks noGrp="1"/>
          </p:cNvSpPr>
          <p:nvPr>
            <p:ph type="ftr" sz="quarter" idx="11"/>
          </p:nvPr>
        </p:nvSpPr>
        <p:spPr/>
        <p:txBody>
          <a:bodyPr/>
          <a:lstStyle/>
          <a:p>
            <a:pPr>
              <a:defRPr/>
            </a:pPr>
            <a:endParaRPr lang="ru-RU"/>
          </a:p>
        </p:txBody>
      </p:sp>
      <p:sp>
        <p:nvSpPr>
          <p:cNvPr id="4" name="Номер слайда 3"/>
          <p:cNvSpPr>
            <a:spLocks noGrp="1"/>
          </p:cNvSpPr>
          <p:nvPr>
            <p:ph type="sldNum" sz="quarter" idx="12"/>
          </p:nvPr>
        </p:nvSpPr>
        <p:spPr/>
        <p:txBody>
          <a:bodyPr/>
          <a:lstStyle/>
          <a:p>
            <a:pPr>
              <a:defRPr/>
            </a:pPr>
            <a:fld id="{D1AA8740-32D9-4C9C-B24B-F971C40BA041}" type="slidenum">
              <a:rPr lang="ru-RU" smtClean="0"/>
              <a:pPr>
                <a:defRPr/>
              </a:pPr>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9" name="Содержимое 28"/>
          <p:cNvSpPr>
            <a:spLocks noGrp="1"/>
          </p:cNvSpPr>
          <p:nvPr>
            <p:ph sz="quarter" idx="1"/>
          </p:nvPr>
        </p:nvSpPr>
        <p:spPr>
          <a:xfrm>
            <a:off x="457200" y="457200"/>
            <a:ext cx="6248400" cy="5715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 name="Текст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31" name="Заголовок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8" name="Дата 7"/>
          <p:cNvSpPr>
            <a:spLocks noGrp="1"/>
          </p:cNvSpPr>
          <p:nvPr>
            <p:ph type="dt" sz="half" idx="14"/>
          </p:nvPr>
        </p:nvSpPr>
        <p:spPr/>
        <p:txBody>
          <a:bodyPr/>
          <a:lstStyle/>
          <a:p>
            <a:pPr>
              <a:defRPr/>
            </a:pPr>
            <a:fld id="{F86CB5D7-D92A-498E-A457-049C1AC30596}" type="datetimeFigureOut">
              <a:rPr lang="ru-RU" smtClean="0"/>
              <a:pPr>
                <a:defRPr/>
              </a:pPr>
              <a:t>18.06.2019</a:t>
            </a:fld>
            <a:endParaRPr lang="ru-RU"/>
          </a:p>
        </p:txBody>
      </p:sp>
      <p:sp>
        <p:nvSpPr>
          <p:cNvPr id="9" name="Номер слайда 8"/>
          <p:cNvSpPr>
            <a:spLocks noGrp="1"/>
          </p:cNvSpPr>
          <p:nvPr>
            <p:ph type="sldNum" sz="quarter" idx="15"/>
          </p:nvPr>
        </p:nvSpPr>
        <p:spPr/>
        <p:txBody>
          <a:bodyPr/>
          <a:lstStyle/>
          <a:p>
            <a:pPr>
              <a:defRPr/>
            </a:pPr>
            <a:fld id="{267FEA4D-05E9-4CC2-AF35-561F6A3FC87A}" type="slidenum">
              <a:rPr lang="ru-RU" smtClean="0"/>
              <a:pPr>
                <a:defRPr/>
              </a:pPr>
              <a:t>‹#›</a:t>
            </a:fld>
            <a:endParaRPr lang="ru-RU"/>
          </a:p>
        </p:txBody>
      </p:sp>
      <p:sp>
        <p:nvSpPr>
          <p:cNvPr id="10" name="Нижний колонтитул 9"/>
          <p:cNvSpPr>
            <a:spLocks noGrp="1"/>
          </p:cNvSpPr>
          <p:nvPr>
            <p:ph type="ftr" sz="quarter" idx="16"/>
          </p:nvPr>
        </p:nvSpPr>
        <p:spPr/>
        <p:txBody>
          <a:bodyPr/>
          <a:lstStyle/>
          <a:p>
            <a:pPr>
              <a:defRPr/>
            </a:pPr>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ru-RU" smtClean="0"/>
              <a:t>Вставка рисунка</a:t>
            </a:r>
            <a:endParaRPr kumimoji="0" lang="en-US"/>
          </a:p>
        </p:txBody>
      </p:sp>
      <p:sp>
        <p:nvSpPr>
          <p:cNvPr id="4" name="Текст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8" name="Дата 7"/>
          <p:cNvSpPr>
            <a:spLocks noGrp="1"/>
          </p:cNvSpPr>
          <p:nvPr>
            <p:ph type="dt" sz="half" idx="10"/>
          </p:nvPr>
        </p:nvSpPr>
        <p:spPr/>
        <p:txBody>
          <a:bodyPr/>
          <a:lstStyle/>
          <a:p>
            <a:pPr>
              <a:defRPr/>
            </a:pPr>
            <a:fld id="{9BDD1689-E436-43CB-B1D9-9D739E74940E}" type="datetimeFigureOut">
              <a:rPr lang="ru-RU" smtClean="0"/>
              <a:pPr>
                <a:defRPr/>
              </a:pPr>
              <a:t>18.06.2019</a:t>
            </a:fld>
            <a:endParaRPr lang="ru-RU"/>
          </a:p>
        </p:txBody>
      </p:sp>
      <p:sp>
        <p:nvSpPr>
          <p:cNvPr id="9" name="Номер слайда 8"/>
          <p:cNvSpPr>
            <a:spLocks noGrp="1"/>
          </p:cNvSpPr>
          <p:nvPr>
            <p:ph type="sldNum" sz="quarter" idx="11"/>
          </p:nvPr>
        </p:nvSpPr>
        <p:spPr/>
        <p:txBody>
          <a:bodyPr/>
          <a:lstStyle/>
          <a:p>
            <a:pPr>
              <a:defRPr/>
            </a:pPr>
            <a:fld id="{091089C2-C7EB-49C3-A637-2521364C80BC}" type="slidenum">
              <a:rPr lang="ru-RU" smtClean="0"/>
              <a:pPr>
                <a:defRPr/>
              </a:pPr>
              <a:t>‹#›</a:t>
            </a:fld>
            <a:endParaRPr lang="ru-RU"/>
          </a:p>
        </p:txBody>
      </p:sp>
      <p:sp>
        <p:nvSpPr>
          <p:cNvPr id="10" name="Нижний колонтитул 9"/>
          <p:cNvSpPr>
            <a:spLocks noGrp="1"/>
          </p:cNvSpPr>
          <p:nvPr>
            <p:ph type="ftr" sz="quarter" idx="12"/>
          </p:nvPr>
        </p:nvSpPr>
        <p:spPr/>
        <p:txBody>
          <a:bodyPr/>
          <a:lstStyle/>
          <a:p>
            <a:pPr>
              <a:defRPr/>
            </a:pPr>
            <a:endParaRPr lang="ru-RU"/>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pPr>
              <a:defRPr/>
            </a:pPr>
            <a:fld id="{BE506EFD-B0CB-4CA8-8BE2-0E6EE8860181}" type="datetimeFigureOut">
              <a:rPr lang="ru-RU" smtClean="0"/>
              <a:pPr>
                <a:defRPr/>
              </a:pPr>
              <a:t>18.06.2019</a:t>
            </a:fld>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0BCC2C1B-D056-484F-B856-A7B54CC7D7B1}" type="slidenum">
              <a:rPr lang="ru-RU" smtClean="0"/>
              <a:pPr>
                <a:defRPr/>
              </a:pPr>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pPr>
              <a:defRPr/>
            </a:pPr>
            <a:fld id="{20A434A0-778E-4F21-86C3-B7474A074875}" type="datetimeFigureOut">
              <a:rPr lang="ru-RU" smtClean="0"/>
              <a:pPr>
                <a:defRPr/>
              </a:pPr>
              <a:t>18.06.2019</a:t>
            </a:fld>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0E05D7EC-CEC1-4E83-A9EB-17E87AB8B623}" type="slidenum">
              <a:rPr lang="ru-RU" smtClean="0"/>
              <a:pPr>
                <a:defRPr/>
              </a:pPr>
              <a:t>‹#›</a:t>
            </a:fld>
            <a:endParaRPr lang="ru-RU"/>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cSld name="Заголовок, объект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648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a:xfrm>
            <a:off x="457200" y="6251575"/>
            <a:ext cx="2133600" cy="476250"/>
          </a:xfrm>
        </p:spPr>
        <p:txBody>
          <a:bodyPr/>
          <a:lstStyle>
            <a:lvl1pPr>
              <a:defRPr/>
            </a:lvl1pPr>
          </a:lstStyle>
          <a:p>
            <a:fld id="{EA6E332C-7811-4D0B-B3CD-C41212152BB9}" type="datetimeFigureOut">
              <a:rPr lang="ru-RU"/>
              <a:pPr/>
              <a:t>18.06.2019</a:t>
            </a:fld>
            <a:endParaRPr lang="ru-RU"/>
          </a:p>
        </p:txBody>
      </p:sp>
      <p:sp>
        <p:nvSpPr>
          <p:cNvPr id="6" name="Номер слайда 5"/>
          <p:cNvSpPr>
            <a:spLocks noGrp="1"/>
          </p:cNvSpPr>
          <p:nvPr>
            <p:ph type="sldNum" sz="quarter" idx="11"/>
          </p:nvPr>
        </p:nvSpPr>
        <p:spPr>
          <a:xfrm>
            <a:off x="6553200" y="6248400"/>
            <a:ext cx="2133600" cy="476250"/>
          </a:xfrm>
        </p:spPr>
        <p:txBody>
          <a:bodyPr/>
          <a:lstStyle>
            <a:lvl1pPr>
              <a:defRPr/>
            </a:lvl1pPr>
          </a:lstStyle>
          <a:p>
            <a:fld id="{0C94CA17-7F98-44F3-A969-D2279449FBCC}" type="slidenum">
              <a:rPr lang="ru-RU"/>
              <a:pPr/>
              <a:t>‹#›</a:t>
            </a:fld>
            <a:endParaRPr lang="ru-RU"/>
          </a:p>
        </p:txBody>
      </p:sp>
      <p:sp>
        <p:nvSpPr>
          <p:cNvPr id="7" name="Нижний колонтитул 6"/>
          <p:cNvSpPr>
            <a:spLocks noGrp="1"/>
          </p:cNvSpPr>
          <p:nvPr>
            <p:ph type="ftr" sz="quarter" idx="12"/>
          </p:nvPr>
        </p:nvSpPr>
        <p:spPr>
          <a:xfrm>
            <a:off x="3124200" y="6248400"/>
            <a:ext cx="2895600" cy="476250"/>
          </a:xfrm>
        </p:spPr>
        <p:txBody>
          <a:bodyPr/>
          <a:lstStyle>
            <a:lvl1pPr>
              <a:defRPr/>
            </a:lvl1pPr>
          </a:lstStyle>
          <a:p>
            <a:endParaRPr lang="ru-RU"/>
          </a:p>
        </p:txBody>
      </p:sp>
    </p:spTree>
  </p:cSld>
  <p:clrMapOvr>
    <a:masterClrMapping/>
  </p:clrMapOvr>
  <p:transition>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Подзаголовок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Заголовок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ru-RU" smtClean="0"/>
              <a:t>Образец заголовка</a:t>
            </a:r>
            <a:endParaRPr kumimoji="0" lang="en-US"/>
          </a:p>
        </p:txBody>
      </p:sp>
      <p:cxnSp>
        <p:nvCxnSpPr>
          <p:cNvPr id="8" name="Прямая соединительная линия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Овал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Дата 14"/>
          <p:cNvSpPr>
            <a:spLocks noGrp="1"/>
          </p:cNvSpPr>
          <p:nvPr>
            <p:ph type="dt" sz="half" idx="10"/>
          </p:nvPr>
        </p:nvSpPr>
        <p:spPr/>
        <p:txBody>
          <a:bodyPr/>
          <a:lstStyle/>
          <a:p>
            <a:fld id="{66597F42-3EBE-457F-9354-FCA6F68085A6}" type="datetimeFigureOut">
              <a:rPr lang="ru-RU" smtClean="0"/>
              <a:pPr/>
              <a:t>18.06.2019</a:t>
            </a:fld>
            <a:endParaRPr lang="ru-RU"/>
          </a:p>
        </p:txBody>
      </p:sp>
      <p:sp>
        <p:nvSpPr>
          <p:cNvPr id="16" name="Номер слайда 15"/>
          <p:cNvSpPr>
            <a:spLocks noGrp="1"/>
          </p:cNvSpPr>
          <p:nvPr>
            <p:ph type="sldNum" sz="quarter" idx="11"/>
          </p:nvPr>
        </p:nvSpPr>
        <p:spPr/>
        <p:txBody>
          <a:bodyPr/>
          <a:lstStyle/>
          <a:p>
            <a:fld id="{2F501C73-C4B5-46DC-B2B5-226ED8D168AF}" type="slidenum">
              <a:rPr lang="ru-RU" smtClean="0"/>
              <a:pPr/>
              <a:t>‹#›</a:t>
            </a:fld>
            <a:endParaRPr lang="ru-RU"/>
          </a:p>
        </p:txBody>
      </p:sp>
      <p:sp>
        <p:nvSpPr>
          <p:cNvPr id="17" name="Нижний колонтитул 16"/>
          <p:cNvSpPr>
            <a:spLocks noGrp="1"/>
          </p:cNvSpPr>
          <p:nvPr>
            <p:ph type="ftr" sz="quarter" idx="12"/>
          </p:nvPr>
        </p:nvSpPr>
        <p:spPr/>
        <p:txBody>
          <a:bodyPr/>
          <a:lstStyle/>
          <a:p>
            <a:endParaRPr lang="ru-RU"/>
          </a:p>
        </p:txBody>
      </p:sp>
    </p:spTree>
  </p:cSld>
  <p:clrMapOvr>
    <a:masterClrMapping/>
  </p:clrMapOvr>
  <p:transition>
    <p:random/>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9" name="Содержимое 8"/>
          <p:cNvSpPr>
            <a:spLocks noGrp="1"/>
          </p:cNvSpPr>
          <p:nvPr>
            <p:ph idx="1"/>
          </p:nvPr>
        </p:nvSpPr>
        <p:spPr>
          <a:xfrm>
            <a:off x="457200" y="1524000"/>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4" name="Дата 13"/>
          <p:cNvSpPr>
            <a:spLocks noGrp="1"/>
          </p:cNvSpPr>
          <p:nvPr>
            <p:ph type="dt" sz="half" idx="14"/>
          </p:nvPr>
        </p:nvSpPr>
        <p:spPr/>
        <p:txBody>
          <a:bodyPr/>
          <a:lstStyle/>
          <a:p>
            <a:fld id="{21E8CF7E-774B-4C85-92C1-53874F6C3F70}" type="datetimeFigureOut">
              <a:rPr lang="ru-RU" smtClean="0"/>
              <a:pPr/>
              <a:t>18.06.2019</a:t>
            </a:fld>
            <a:endParaRPr lang="ru-RU"/>
          </a:p>
        </p:txBody>
      </p:sp>
      <p:sp>
        <p:nvSpPr>
          <p:cNvPr id="15" name="Номер слайда 14"/>
          <p:cNvSpPr>
            <a:spLocks noGrp="1"/>
          </p:cNvSpPr>
          <p:nvPr>
            <p:ph type="sldNum" sz="quarter" idx="15"/>
          </p:nvPr>
        </p:nvSpPr>
        <p:spPr/>
        <p:txBody>
          <a:bodyPr/>
          <a:lstStyle>
            <a:lvl1pPr algn="ctr">
              <a:defRPr/>
            </a:lvl1pPr>
          </a:lstStyle>
          <a:p>
            <a:fld id="{C8AEDD7B-8D42-4F9B-9D81-ACB228918FBB}" type="slidenum">
              <a:rPr lang="ru-RU" smtClean="0"/>
              <a:pPr/>
              <a:t>‹#›</a:t>
            </a:fld>
            <a:endParaRPr lang="ru-RU"/>
          </a:p>
        </p:txBody>
      </p:sp>
      <p:sp>
        <p:nvSpPr>
          <p:cNvPr id="16" name="Нижний колонтитул 15"/>
          <p:cNvSpPr>
            <a:spLocks noGrp="1"/>
          </p:cNvSpPr>
          <p:nvPr>
            <p:ph type="ftr" sz="quarter" idx="16"/>
          </p:nvPr>
        </p:nvSpPr>
        <p:spPr/>
        <p:txBody>
          <a:bodyPr/>
          <a:lstStyle/>
          <a:p>
            <a:endParaRPr lang="ru-RU"/>
          </a:p>
        </p:txBody>
      </p:sp>
      <p:sp>
        <p:nvSpPr>
          <p:cNvPr id="17" name="Заголовок 16"/>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masterClrMapping/>
  </p:clrMapOvr>
  <p:transition>
    <p:random/>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CEEB7369-693C-4C43-AD27-3C7C194B1EB4}" type="datetimeFigureOut">
              <a:rPr lang="ru-RU" smtClean="0"/>
              <a:pPr/>
              <a:t>18.06.2019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89F8E78-5698-4B1B-8968-2540AAD748B1}" type="slidenum">
              <a:rPr lang="ru-RU" smtClean="0"/>
              <a:pPr/>
              <a:t>‹#›</a:t>
            </a:fld>
            <a:endParaRPr lang="ru-RU"/>
          </a:p>
        </p:txBody>
      </p:sp>
      <p:sp>
        <p:nvSpPr>
          <p:cNvPr id="2" name="Заголовок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cxnSp>
        <p:nvCxnSpPr>
          <p:cNvPr id="7" name="Прямая соединительная линия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ransition>
    <p:random/>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Дата 4"/>
          <p:cNvSpPr>
            <a:spLocks noGrp="1"/>
          </p:cNvSpPr>
          <p:nvPr>
            <p:ph type="dt" sz="half" idx="10"/>
          </p:nvPr>
        </p:nvSpPr>
        <p:spPr/>
        <p:txBody>
          <a:bodyPr/>
          <a:lstStyle/>
          <a:p>
            <a:fld id="{3C8D8B16-7CDE-45B8-8D81-DB8B202D132C}" type="datetimeFigureOut">
              <a:rPr lang="ru-RU" smtClean="0"/>
              <a:pPr/>
              <a:t>18.06.2019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F80DB87-C1FD-4474-884B-C93180E55873}" type="slidenum">
              <a:rPr lang="ru-RU" smtClean="0"/>
              <a:pPr/>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11" name="Содержимое 10"/>
          <p:cNvSpPr>
            <a:spLocks noGrp="1"/>
          </p:cNvSpPr>
          <p:nvPr>
            <p:ph sz="half" idx="1"/>
          </p:nvPr>
        </p:nvSpPr>
        <p:spPr>
          <a:xfrm>
            <a:off x="457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transition>
    <p:random/>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930C8386-A7B1-4D8A-A00C-B140E350A994}" type="slidenum">
              <a:rPr lang="ru-RU" smtClean="0"/>
              <a:pPr/>
              <a:t>‹#›</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7" name="Дата 6"/>
          <p:cNvSpPr>
            <a:spLocks noGrp="1"/>
          </p:cNvSpPr>
          <p:nvPr>
            <p:ph type="dt" sz="half" idx="10"/>
          </p:nvPr>
        </p:nvSpPr>
        <p:spPr/>
        <p:txBody>
          <a:bodyPr/>
          <a:lstStyle/>
          <a:p>
            <a:fld id="{BB0FDE4D-977D-4727-A7E2-7595AAAB2554}" type="datetimeFigureOut">
              <a:rPr lang="ru-RU" smtClean="0"/>
              <a:pPr/>
              <a:t>18.06.2019</a:t>
            </a:fld>
            <a:endParaRPr lang="ru-RU"/>
          </a:p>
        </p:txBody>
      </p:sp>
      <p:sp>
        <p:nvSpPr>
          <p:cNvPr id="3" name="Текст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32" name="Содержимое 31"/>
          <p:cNvSpPr>
            <a:spLocks noGrp="1"/>
          </p:cNvSpPr>
          <p:nvPr>
            <p:ph sz="half" idx="2"/>
          </p:nvPr>
        </p:nvSpPr>
        <p:spPr>
          <a:xfrm>
            <a:off x="457200"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4" name="Содержимое 33"/>
          <p:cNvSpPr>
            <a:spLocks noGrp="1"/>
          </p:cNvSpPr>
          <p:nvPr>
            <p:ph sz="quarter" idx="4"/>
          </p:nvPr>
        </p:nvSpPr>
        <p:spPr>
          <a:xfrm>
            <a:off x="4649788"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 name="Заголовок 1"/>
          <p:cNvSpPr>
            <a:spLocks noGrp="1"/>
          </p:cNvSpPr>
          <p:nvPr>
            <p:ph type="title"/>
          </p:nvPr>
        </p:nvSpPr>
        <p:spPr>
          <a:xfrm>
            <a:off x="457200" y="155448"/>
            <a:ext cx="8229600" cy="1143000"/>
          </a:xfrm>
        </p:spPr>
        <p:txBody>
          <a:bodyPr anchor="b" anchorCtr="0"/>
          <a:lstStyle>
            <a:lvl1pPr>
              <a:defRPr/>
            </a:lvl1pPr>
          </a:lstStyle>
          <a:p>
            <a:r>
              <a:rPr kumimoji="0" lang="ru-RU" smtClean="0"/>
              <a:t>Образец заголовка</a:t>
            </a:r>
            <a:endParaRPr kumimoji="0" lang="en-US"/>
          </a:p>
        </p:txBody>
      </p:sp>
      <p:sp>
        <p:nvSpPr>
          <p:cNvPr id="12" name="Текст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cxnSp>
        <p:nvCxnSpPr>
          <p:cNvPr id="10" name="Прямая соединительная линия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ransition>
    <p:random/>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9B5085D4-0E24-466E-A8C7-80C6D35DE98F}" type="datetimeFigureOut">
              <a:rPr lang="ru-RU" smtClean="0"/>
              <a:pPr/>
              <a:t>18.06.2019</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A68C2E75-C1F4-4519-860D-227C666EC437}" type="slidenum">
              <a:rPr lang="ru-RU" smtClean="0"/>
              <a:pPr/>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Tree>
  </p:cSld>
  <p:clrMapOvr>
    <a:masterClrMapping/>
  </p:clrMapOvr>
  <p:transition>
    <p:random/>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CAD6C6C2-8E42-4457-AAE3-B0BE64D1AD27}" type="datetimeFigureOut">
              <a:rPr lang="ru-RU" smtClean="0"/>
              <a:pPr/>
              <a:t>18.06.2019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5DB1C6A1-1603-4E0A-918B-A514E625AA84}" type="slidenum">
              <a:rPr lang="ru-RU" smtClean="0"/>
              <a:pPr/>
              <a:t>‹#›</a:t>
            </a:fld>
            <a:endParaRPr lang="ru-RU"/>
          </a:p>
        </p:txBody>
      </p:sp>
    </p:spTree>
  </p:cSld>
  <p:clrMapOvr>
    <a:masterClrMapping/>
  </p:clrMapOvr>
  <p:transition>
    <p:random/>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9" name="Содержимое 28"/>
          <p:cNvSpPr>
            <a:spLocks noGrp="1"/>
          </p:cNvSpPr>
          <p:nvPr>
            <p:ph sz="quarter" idx="1"/>
          </p:nvPr>
        </p:nvSpPr>
        <p:spPr>
          <a:xfrm>
            <a:off x="457200" y="457200"/>
            <a:ext cx="6248400" cy="5715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 name="Текст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31" name="Заголовок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8" name="Дата 7"/>
          <p:cNvSpPr>
            <a:spLocks noGrp="1"/>
          </p:cNvSpPr>
          <p:nvPr>
            <p:ph type="dt" sz="half" idx="14"/>
          </p:nvPr>
        </p:nvSpPr>
        <p:spPr/>
        <p:txBody>
          <a:bodyPr/>
          <a:lstStyle/>
          <a:p>
            <a:fld id="{350135E7-81A0-4E00-B0F3-ECC57238FACC}" type="datetimeFigureOut">
              <a:rPr lang="ru-RU" smtClean="0"/>
              <a:pPr/>
              <a:t>18.06.2019</a:t>
            </a:fld>
            <a:endParaRPr lang="ru-RU"/>
          </a:p>
        </p:txBody>
      </p:sp>
      <p:sp>
        <p:nvSpPr>
          <p:cNvPr id="9" name="Номер слайда 8"/>
          <p:cNvSpPr>
            <a:spLocks noGrp="1"/>
          </p:cNvSpPr>
          <p:nvPr>
            <p:ph type="sldNum" sz="quarter" idx="15"/>
          </p:nvPr>
        </p:nvSpPr>
        <p:spPr/>
        <p:txBody>
          <a:bodyPr/>
          <a:lstStyle/>
          <a:p>
            <a:fld id="{89E3E739-D1FE-4D30-B020-3CA4E030EA6B}" type="slidenum">
              <a:rPr lang="ru-RU" smtClean="0"/>
              <a:pPr/>
              <a:t>‹#›</a:t>
            </a:fld>
            <a:endParaRPr lang="ru-RU"/>
          </a:p>
        </p:txBody>
      </p:sp>
      <p:sp>
        <p:nvSpPr>
          <p:cNvPr id="10" name="Нижний колонтитул 9"/>
          <p:cNvSpPr>
            <a:spLocks noGrp="1"/>
          </p:cNvSpPr>
          <p:nvPr>
            <p:ph type="ftr" sz="quarter" idx="16"/>
          </p:nvPr>
        </p:nvSpPr>
        <p:spPr/>
        <p:txBody>
          <a:bodyPr/>
          <a:lstStyle/>
          <a:p>
            <a:endParaRPr lang="ru-RU"/>
          </a:p>
        </p:txBody>
      </p:sp>
    </p:spTree>
  </p:cSld>
  <p:clrMapOvr>
    <a:masterClrMapping/>
  </p:clrMapOvr>
  <p:transition>
    <p:random/>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ru-RU" smtClean="0"/>
              <a:t>Вставка рисунка</a:t>
            </a:r>
            <a:endParaRPr kumimoji="0" lang="en-US"/>
          </a:p>
        </p:txBody>
      </p:sp>
      <p:sp>
        <p:nvSpPr>
          <p:cNvPr id="4" name="Текст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8" name="Дата 7"/>
          <p:cNvSpPr>
            <a:spLocks noGrp="1"/>
          </p:cNvSpPr>
          <p:nvPr>
            <p:ph type="dt" sz="half" idx="10"/>
          </p:nvPr>
        </p:nvSpPr>
        <p:spPr/>
        <p:txBody>
          <a:bodyPr/>
          <a:lstStyle/>
          <a:p>
            <a:fld id="{F75AA107-08ED-44E8-A920-C8423A8FC632}" type="datetimeFigureOut">
              <a:rPr lang="ru-RU" smtClean="0"/>
              <a:pPr/>
              <a:t>18.06.2019</a:t>
            </a:fld>
            <a:endParaRPr lang="ru-RU"/>
          </a:p>
        </p:txBody>
      </p:sp>
      <p:sp>
        <p:nvSpPr>
          <p:cNvPr id="9" name="Номер слайда 8"/>
          <p:cNvSpPr>
            <a:spLocks noGrp="1"/>
          </p:cNvSpPr>
          <p:nvPr>
            <p:ph type="sldNum" sz="quarter" idx="11"/>
          </p:nvPr>
        </p:nvSpPr>
        <p:spPr/>
        <p:txBody>
          <a:bodyPr/>
          <a:lstStyle/>
          <a:p>
            <a:fld id="{F0AA1DC0-43BF-4BC6-A1E0-53AE9F5661D2}" type="slidenum">
              <a:rPr lang="ru-RU" smtClean="0"/>
              <a:pPr/>
              <a:t>‹#›</a:t>
            </a:fld>
            <a:endParaRPr lang="ru-RU"/>
          </a:p>
        </p:txBody>
      </p:sp>
      <p:sp>
        <p:nvSpPr>
          <p:cNvPr id="10" name="Нижний колонтитул 9"/>
          <p:cNvSpPr>
            <a:spLocks noGrp="1"/>
          </p:cNvSpPr>
          <p:nvPr>
            <p:ph type="ftr" sz="quarter" idx="12"/>
          </p:nvPr>
        </p:nvSpPr>
        <p:spPr/>
        <p:txBody>
          <a:bodyPr/>
          <a:lstStyle/>
          <a:p>
            <a:endParaRPr lang="ru-RU"/>
          </a:p>
        </p:txBody>
      </p:sp>
    </p:spTree>
  </p:cSld>
  <p:clrMapOvr>
    <a:masterClrMapping/>
  </p:clrMapOvr>
  <p:transition>
    <p:random/>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FF91BA6-B462-431C-81A5-CD23A943BF59}" type="datetimeFigureOut">
              <a:rPr lang="ru-RU" smtClean="0"/>
              <a:pPr/>
              <a:t>18.06.2019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A62FBC3-3267-474E-9C1B-3646EAAAFBC3}" type="slidenum">
              <a:rPr lang="ru-RU" smtClean="0"/>
              <a:pPr/>
              <a:t>‹#›</a:t>
            </a:fld>
            <a:endParaRPr lang="ru-RU"/>
          </a:p>
        </p:txBody>
      </p:sp>
    </p:spTree>
  </p:cSld>
  <p:clrMapOvr>
    <a:masterClrMapping/>
  </p:clrMapOvr>
  <p:transition>
    <p:random/>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46CC517C-422C-4B1B-BFB6-9C7A13073FA1}" type="datetimeFigureOut">
              <a:rPr lang="ru-RU" smtClean="0"/>
              <a:pPr/>
              <a:t>18.06.2019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6F28723-810A-4F63-9043-899A1B09EC11}" type="slidenum">
              <a:rPr lang="ru-RU" smtClean="0"/>
              <a:pPr/>
              <a:t>‹#›</a:t>
            </a:fld>
            <a:endParaRPr lang="ru-RU"/>
          </a:p>
        </p:txBody>
      </p:sp>
    </p:spTree>
  </p:cSld>
  <p:clrMapOvr>
    <a:masterClrMapping/>
  </p:clrMapOvr>
  <p:transition>
    <p:random/>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AndTx">
  <p:cSld name="Заголовок, объект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648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a:xfrm>
            <a:off x="457200" y="6251575"/>
            <a:ext cx="2133600" cy="476250"/>
          </a:xfrm>
        </p:spPr>
        <p:txBody>
          <a:bodyPr/>
          <a:lstStyle>
            <a:lvl1pPr>
              <a:defRPr/>
            </a:lvl1pPr>
          </a:lstStyle>
          <a:p>
            <a:fld id="{EA6E332C-7811-4D0B-B3CD-C41212152BB9}" type="datetimeFigureOut">
              <a:rPr lang="ru-RU"/>
              <a:pPr/>
              <a:t>18.06.2019</a:t>
            </a:fld>
            <a:endParaRPr lang="ru-RU"/>
          </a:p>
        </p:txBody>
      </p:sp>
      <p:sp>
        <p:nvSpPr>
          <p:cNvPr id="6" name="Номер слайда 5"/>
          <p:cNvSpPr>
            <a:spLocks noGrp="1"/>
          </p:cNvSpPr>
          <p:nvPr>
            <p:ph type="sldNum" sz="quarter" idx="11"/>
          </p:nvPr>
        </p:nvSpPr>
        <p:spPr>
          <a:xfrm>
            <a:off x="6553200" y="6248400"/>
            <a:ext cx="2133600" cy="476250"/>
          </a:xfrm>
        </p:spPr>
        <p:txBody>
          <a:bodyPr/>
          <a:lstStyle>
            <a:lvl1pPr>
              <a:defRPr/>
            </a:lvl1pPr>
          </a:lstStyle>
          <a:p>
            <a:fld id="{0C94CA17-7F98-44F3-A969-D2279449FBCC}" type="slidenum">
              <a:rPr lang="ru-RU"/>
              <a:pPr/>
              <a:t>‹#›</a:t>
            </a:fld>
            <a:endParaRPr lang="ru-RU"/>
          </a:p>
        </p:txBody>
      </p:sp>
      <p:sp>
        <p:nvSpPr>
          <p:cNvPr id="7" name="Нижний колонтитул 6"/>
          <p:cNvSpPr>
            <a:spLocks noGrp="1"/>
          </p:cNvSpPr>
          <p:nvPr>
            <p:ph type="ftr" sz="quarter" idx="12"/>
          </p:nvPr>
        </p:nvSpPr>
        <p:spPr>
          <a:xfrm>
            <a:off x="3124200" y="6248400"/>
            <a:ext cx="2895600" cy="476250"/>
          </a:xfrm>
        </p:spPr>
        <p:txBody>
          <a:bodyPr/>
          <a:lstStyle>
            <a:lvl1pPr>
              <a:defRPr/>
            </a:lvl1pPr>
          </a:lstStyle>
          <a:p>
            <a:endParaRPr lang="ru-RU"/>
          </a:p>
        </p:txBody>
      </p:sp>
    </p:spTree>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Текст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pPr>
              <a:defRPr/>
            </a:pPr>
            <a:fld id="{99F57FD5-8EE8-46C1-A2F3-AFCC750E5891}" type="datetimeFigureOut">
              <a:rPr lang="ru-RU" smtClean="0"/>
              <a:pPr>
                <a:defRPr/>
              </a:pPr>
              <a:t>18.06.2019</a:t>
            </a:fld>
            <a:endParaRPr lang="ru-RU"/>
          </a:p>
        </p:txBody>
      </p:sp>
      <p:sp>
        <p:nvSpPr>
          <p:cNvPr id="10" name="Нижний колонтитул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pPr>
              <a:defRPr/>
            </a:pPr>
            <a:endParaRPr lang="ru-RU"/>
          </a:p>
        </p:txBody>
      </p:sp>
      <p:sp>
        <p:nvSpPr>
          <p:cNvPr id="22" name="Номер слайда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pPr>
              <a:defRPr/>
            </a:pPr>
            <a:fld id="{48BC52DB-2092-49D0-AA7A-935B4910C440}" type="slidenum">
              <a:rPr lang="ru-RU" smtClean="0"/>
              <a:pPr>
                <a:defRPr/>
              </a:pPr>
              <a:t>‹#›</a:t>
            </a:fld>
            <a:endParaRPr lang="ru-RU"/>
          </a:p>
        </p:txBody>
      </p:sp>
      <p:sp>
        <p:nvSpPr>
          <p:cNvPr id="5" name="Заголовок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ru-RU" smtClean="0"/>
              <a:t>Образец заголовка</a:t>
            </a:r>
            <a:endParaRPr kumimoji="0" lang="en-US"/>
          </a:p>
        </p:txBody>
      </p:sp>
    </p:spTree>
  </p:cSld>
  <p:clrMap bg1="dk1" tx1="lt1" bg2="dk2" tx2="lt2" accent1="accent1" accent2="accent2" accent3="accent3" accent4="accent4" accent5="accent5" accent6="accent6" hlink="hlink" folHlink="folHlink"/>
  <p:sldLayoutIdLst>
    <p:sldLayoutId id="2147484168" r:id="rId1"/>
    <p:sldLayoutId id="2147484169" r:id="rId2"/>
    <p:sldLayoutId id="2147484170" r:id="rId3"/>
    <p:sldLayoutId id="2147484171" r:id="rId4"/>
    <p:sldLayoutId id="2147484172" r:id="rId5"/>
    <p:sldLayoutId id="2147484173" r:id="rId6"/>
    <p:sldLayoutId id="2147484174" r:id="rId7"/>
    <p:sldLayoutId id="2147484175" r:id="rId8"/>
    <p:sldLayoutId id="2147484176" r:id="rId9"/>
    <p:sldLayoutId id="2147484177" r:id="rId10"/>
    <p:sldLayoutId id="2147484178" r:id="rId11"/>
    <p:sldLayoutId id="2147484192" r:id="rId12"/>
  </p:sldLayoutIdLst>
  <p:transition>
    <p:random/>
  </p:transition>
  <p:timing>
    <p:tnLst>
      <p:par>
        <p:cTn id="1" dur="indefinite" restart="never" nodeType="tmRoot"/>
      </p:par>
    </p:tnLst>
  </p:timing>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Текст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6B165943-FDA1-47A7-9787-47DB9152D3AF}" type="datetimeFigureOut">
              <a:rPr lang="ru-RU" smtClean="0"/>
              <a:pPr/>
              <a:t>18.06.2019</a:t>
            </a:fld>
            <a:endParaRPr lang="ru-RU"/>
          </a:p>
        </p:txBody>
      </p:sp>
      <p:sp>
        <p:nvSpPr>
          <p:cNvPr id="10" name="Нижний колонтитул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ru-RU"/>
          </a:p>
        </p:txBody>
      </p:sp>
      <p:sp>
        <p:nvSpPr>
          <p:cNvPr id="22" name="Номер слайда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1F66FE39-502A-43DA-9DCD-AE8E3FD3FA50}" type="slidenum">
              <a:rPr lang="ru-RU" smtClean="0"/>
              <a:pPr/>
              <a:t>‹#›</a:t>
            </a:fld>
            <a:endParaRPr lang="ru-RU"/>
          </a:p>
        </p:txBody>
      </p:sp>
      <p:sp>
        <p:nvSpPr>
          <p:cNvPr id="5" name="Заголовок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ru-RU" smtClean="0"/>
              <a:t>Образец заголовка</a:t>
            </a:r>
            <a:endParaRPr kumimoji="0" lang="en-US"/>
          </a:p>
        </p:txBody>
      </p:sp>
    </p:spTree>
  </p:cSld>
  <p:clrMap bg1="dk1" tx1="lt1" bg2="dk2" tx2="lt2" accent1="accent1" accent2="accent2" accent3="accent3" accent4="accent4" accent5="accent5" accent6="accent6" hlink="hlink" folHlink="folHlink"/>
  <p:sldLayoutIdLst>
    <p:sldLayoutId id="2147484180" r:id="rId1"/>
    <p:sldLayoutId id="2147484181" r:id="rId2"/>
    <p:sldLayoutId id="2147484182" r:id="rId3"/>
    <p:sldLayoutId id="2147484183" r:id="rId4"/>
    <p:sldLayoutId id="2147484184" r:id="rId5"/>
    <p:sldLayoutId id="2147484185" r:id="rId6"/>
    <p:sldLayoutId id="2147484186" r:id="rId7"/>
    <p:sldLayoutId id="2147484187" r:id="rId8"/>
    <p:sldLayoutId id="2147484188" r:id="rId9"/>
    <p:sldLayoutId id="2147484189" r:id="rId10"/>
    <p:sldLayoutId id="2147484190" r:id="rId11"/>
    <p:sldLayoutId id="2147484191" r:id="rId12"/>
  </p:sldLayoutIdLst>
  <p:transition>
    <p:random/>
  </p:transition>
  <p:timing>
    <p:tnLst>
      <p:par>
        <p:cTn id="1" dur="indefinite" restart="never" nodeType="tmRoot"/>
      </p:par>
    </p:tnLst>
  </p:timing>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image" Target="../media/image8.jpe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19.jpeg"/><Relationship Id="rId3" Type="http://schemas.openxmlformats.org/officeDocument/2006/relationships/image" Target="../media/image11.jpeg"/><Relationship Id="rId7" Type="http://schemas.openxmlformats.org/officeDocument/2006/relationships/image" Target="../media/image15.jpeg"/><Relationship Id="rId12" Type="http://schemas.openxmlformats.org/officeDocument/2006/relationships/image" Target="../media/image18.jpeg"/><Relationship Id="rId2" Type="http://schemas.openxmlformats.org/officeDocument/2006/relationships/image" Target="../media/image10.png"/><Relationship Id="rId1" Type="http://schemas.openxmlformats.org/officeDocument/2006/relationships/slideLayout" Target="../slideLayouts/slideLayout18.xml"/><Relationship Id="rId6" Type="http://schemas.openxmlformats.org/officeDocument/2006/relationships/image" Target="../media/image14.jpeg"/><Relationship Id="rId11" Type="http://schemas.openxmlformats.org/officeDocument/2006/relationships/image" Target="../media/image17.jpeg"/><Relationship Id="rId5" Type="http://schemas.openxmlformats.org/officeDocument/2006/relationships/image" Target="../media/image13.jpeg"/><Relationship Id="rId15" Type="http://schemas.openxmlformats.org/officeDocument/2006/relationships/image" Target="../media/image21.jpeg"/><Relationship Id="rId10" Type="http://schemas.openxmlformats.org/officeDocument/2006/relationships/image" Target="../media/image16.jpeg"/><Relationship Id="rId4" Type="http://schemas.openxmlformats.org/officeDocument/2006/relationships/image" Target="../media/image12.jpeg"/><Relationship Id="rId9" Type="http://schemas.openxmlformats.org/officeDocument/2006/relationships/image" Target="../media/image9.jpeg"/><Relationship Id="rId14" Type="http://schemas.openxmlformats.org/officeDocument/2006/relationships/image" Target="../media/image20.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2.png"/><Relationship Id="rId1" Type="http://schemas.openxmlformats.org/officeDocument/2006/relationships/slideLayout" Target="../slideLayouts/slideLayout18.xml"/><Relationship Id="rId5" Type="http://schemas.openxmlformats.org/officeDocument/2006/relationships/image" Target="../media/image9.jpe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3.jpeg"/><Relationship Id="rId1" Type="http://schemas.openxmlformats.org/officeDocument/2006/relationships/slideLayout" Target="../slideLayouts/slideLayout19.xml"/><Relationship Id="rId4" Type="http://schemas.openxmlformats.org/officeDocument/2006/relationships/image" Target="../media/image24.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5.jpeg"/><Relationship Id="rId1" Type="http://schemas.openxmlformats.org/officeDocument/2006/relationships/slideLayout" Target="../slideLayouts/slideLayout19.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png"/><Relationship Id="rId1" Type="http://schemas.openxmlformats.org/officeDocument/2006/relationships/slideLayout" Target="../slideLayouts/slideLayout19.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9.gif"/><Relationship Id="rId1" Type="http://schemas.openxmlformats.org/officeDocument/2006/relationships/slideLayout" Target="../slideLayouts/slideLayout18.xml"/><Relationship Id="rId5" Type="http://schemas.openxmlformats.org/officeDocument/2006/relationships/image" Target="../media/image9.jpe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0.jpeg"/><Relationship Id="rId1" Type="http://schemas.openxmlformats.org/officeDocument/2006/relationships/slideLayout" Target="../slideLayouts/slideLayout18.xml"/><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18.xml"/><Relationship Id="rId5" Type="http://schemas.openxmlformats.org/officeDocument/2006/relationships/image" Target="../media/image9.jpe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png"/><Relationship Id="rId1" Type="http://schemas.openxmlformats.org/officeDocument/2006/relationships/slideLayout" Target="../slideLayouts/slideLayout18.xml"/><Relationship Id="rId5" Type="http://schemas.openxmlformats.org/officeDocument/2006/relationships/image" Target="../media/image9.jpeg"/><Relationship Id="rId4" Type="http://schemas.openxmlformats.org/officeDocument/2006/relationships/image" Target="../media/image34.jpeg"/></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png"/><Relationship Id="rId1" Type="http://schemas.openxmlformats.org/officeDocument/2006/relationships/slideLayout" Target="../slideLayouts/slideLayout18.xml"/><Relationship Id="rId5" Type="http://schemas.openxmlformats.org/officeDocument/2006/relationships/image" Target="../media/image35.jpeg"/><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Layout" Target="../slideLayouts/slideLayout18.xml"/><Relationship Id="rId5" Type="http://schemas.openxmlformats.org/officeDocument/2006/relationships/image" Target="../media/image36.jpeg"/><Relationship Id="rId4" Type="http://schemas.openxmlformats.org/officeDocument/2006/relationships/image" Target="../media/image9.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37.jpeg"/><Relationship Id="rId1" Type="http://schemas.openxmlformats.org/officeDocument/2006/relationships/slideLayout" Target="../slideLayouts/slideLayout19.xml"/><Relationship Id="rId5" Type="http://schemas.openxmlformats.org/officeDocument/2006/relationships/image" Target="../media/image9.jpe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8.jpeg"/><Relationship Id="rId1" Type="http://schemas.openxmlformats.org/officeDocument/2006/relationships/slideLayout" Target="../slideLayouts/slideLayout19.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9.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Layout" Target="../slideLayouts/slideLayout19.xml"/><Relationship Id="rId5" Type="http://schemas.openxmlformats.org/officeDocument/2006/relationships/image" Target="../media/image41.jpeg"/><Relationship Id="rId4" Type="http://schemas.openxmlformats.org/officeDocument/2006/relationships/image" Target="../media/image9.jpeg"/></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png"/><Relationship Id="rId1" Type="http://schemas.openxmlformats.org/officeDocument/2006/relationships/slideLayout" Target="../slideLayouts/slideLayout19.xml"/><Relationship Id="rId5" Type="http://schemas.openxmlformats.org/officeDocument/2006/relationships/image" Target="../media/image42.png"/><Relationship Id="rId4" Type="http://schemas.openxmlformats.org/officeDocument/2006/relationships/image" Target="../media/image18.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png"/><Relationship Id="rId1" Type="http://schemas.openxmlformats.org/officeDocument/2006/relationships/slideLayout" Target="../slideLayouts/slideLayout19.xml"/><Relationship Id="rId6" Type="http://schemas.openxmlformats.org/officeDocument/2006/relationships/image" Target="../media/image44.jpeg"/><Relationship Id="rId5" Type="http://schemas.openxmlformats.org/officeDocument/2006/relationships/image" Target="../media/image21.jpeg"/><Relationship Id="rId4" Type="http://schemas.openxmlformats.org/officeDocument/2006/relationships/image" Target="../media/image43.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png"/><Relationship Id="rId1" Type="http://schemas.openxmlformats.org/officeDocument/2006/relationships/slideLayout" Target="../slideLayouts/slideLayout19.xml"/><Relationship Id="rId5" Type="http://schemas.openxmlformats.org/officeDocument/2006/relationships/image" Target="../media/image45.jpeg"/><Relationship Id="rId4" Type="http://schemas.openxmlformats.org/officeDocument/2006/relationships/hyperlink" Target="http://matveychev-oleg.livejournal.com/3482496.html"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46.jpeg"/><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19.jpeg"/><Relationship Id="rId3" Type="http://schemas.openxmlformats.org/officeDocument/2006/relationships/image" Target="../media/image11.jpeg"/><Relationship Id="rId7" Type="http://schemas.openxmlformats.org/officeDocument/2006/relationships/image" Target="../media/image15.jpeg"/><Relationship Id="rId12" Type="http://schemas.openxmlformats.org/officeDocument/2006/relationships/image" Target="../media/image18.jpeg"/><Relationship Id="rId2" Type="http://schemas.openxmlformats.org/officeDocument/2006/relationships/image" Target="../media/image10.png"/><Relationship Id="rId1" Type="http://schemas.openxmlformats.org/officeDocument/2006/relationships/slideLayout" Target="../slideLayouts/slideLayout18.xml"/><Relationship Id="rId6" Type="http://schemas.openxmlformats.org/officeDocument/2006/relationships/image" Target="../media/image14.jpeg"/><Relationship Id="rId11" Type="http://schemas.openxmlformats.org/officeDocument/2006/relationships/image" Target="../media/image17.jpeg"/><Relationship Id="rId5" Type="http://schemas.openxmlformats.org/officeDocument/2006/relationships/image" Target="../media/image13.jpeg"/><Relationship Id="rId15" Type="http://schemas.openxmlformats.org/officeDocument/2006/relationships/image" Target="../media/image21.jpeg"/><Relationship Id="rId10" Type="http://schemas.openxmlformats.org/officeDocument/2006/relationships/image" Target="../media/image16.jpeg"/><Relationship Id="rId4" Type="http://schemas.openxmlformats.org/officeDocument/2006/relationships/image" Target="../media/image12.jpeg"/><Relationship Id="rId9" Type="http://schemas.openxmlformats.org/officeDocument/2006/relationships/image" Target="../media/image9.jpeg"/><Relationship Id="rId14" Type="http://schemas.openxmlformats.org/officeDocument/2006/relationships/image" Target="../media/image20.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7" name="Rectangle 3"/>
          <p:cNvSpPr>
            <a:spLocks noGrp="1" noChangeArrowheads="1"/>
          </p:cNvSpPr>
          <p:nvPr>
            <p:ph idx="1"/>
          </p:nvPr>
        </p:nvSpPr>
        <p:spPr>
          <a:xfrm>
            <a:off x="857224" y="928670"/>
            <a:ext cx="7283450" cy="5072098"/>
          </a:xfrm>
        </p:spPr>
        <p:txBody>
          <a:bodyPr>
            <a:normAutofit/>
          </a:bodyPr>
          <a:lstStyle/>
          <a:p>
            <a:pPr algn="ctr">
              <a:buFont typeface="Wingdings" pitchFamily="2" charset="2"/>
              <a:buNone/>
            </a:pPr>
            <a:r>
              <a:rPr lang="ru-RU" sz="4400" b="1" dirty="0" smtClean="0">
                <a:latin typeface="Broadway" pitchFamily="82" charset="0"/>
              </a:rPr>
              <a:t> </a:t>
            </a:r>
            <a:endParaRPr lang="ru-RU" sz="7100" b="1" dirty="0" smtClean="0">
              <a:solidFill>
                <a:srgbClr val="CC0000"/>
              </a:solidFill>
              <a:latin typeface="Broadway" pitchFamily="82" charset="0"/>
            </a:endParaRPr>
          </a:p>
          <a:p>
            <a:pPr algn="ctr">
              <a:buFont typeface="Wingdings" pitchFamily="2" charset="2"/>
              <a:buNone/>
            </a:pPr>
            <a:endParaRPr lang="ru-RU" sz="7100" b="1" dirty="0" smtClean="0">
              <a:solidFill>
                <a:srgbClr val="CC0000"/>
              </a:solidFill>
              <a:latin typeface="Broadway" pitchFamily="82" charset="0"/>
            </a:endParaRPr>
          </a:p>
          <a:p>
            <a:pPr algn="ctr">
              <a:buFont typeface="Wingdings" pitchFamily="2" charset="2"/>
              <a:buNone/>
            </a:pPr>
            <a:r>
              <a:rPr lang="ru-RU" sz="7100" b="1" dirty="0" smtClean="0">
                <a:solidFill>
                  <a:srgbClr val="CC0000"/>
                </a:solidFill>
                <a:latin typeface="Broadway" pitchFamily="82" charset="0"/>
              </a:rPr>
              <a:t>1941-1945гг.</a:t>
            </a:r>
          </a:p>
          <a:p>
            <a:pPr algn="ctr">
              <a:buFont typeface="Wingdings" pitchFamily="2" charset="2"/>
              <a:buNone/>
            </a:pPr>
            <a:endParaRPr lang="ru-RU" sz="7100" b="1" dirty="0" smtClean="0">
              <a:solidFill>
                <a:srgbClr val="CC0000"/>
              </a:solidFill>
              <a:latin typeface="Broadway" pitchFamily="82" charset="0"/>
            </a:endParaRPr>
          </a:p>
        </p:txBody>
      </p:sp>
      <p:pic>
        <p:nvPicPr>
          <p:cNvPr id="5" name="Группа 8"/>
          <p:cNvPicPr>
            <a:picLocks noChangeArrowheads="1"/>
          </p:cNvPicPr>
          <p:nvPr/>
        </p:nvPicPr>
        <p:blipFill>
          <a:blip r:embed="rId2" cstate="print"/>
          <a:srcRect/>
          <a:stretch>
            <a:fillRect/>
          </a:stretch>
        </p:blipFill>
        <p:spPr bwMode="auto">
          <a:xfrm>
            <a:off x="323528" y="5013176"/>
            <a:ext cx="8620125" cy="1541462"/>
          </a:xfrm>
          <a:prstGeom prst="rect">
            <a:avLst/>
          </a:prstGeom>
          <a:noFill/>
          <a:ln w="9525">
            <a:noFill/>
            <a:miter lim="800000"/>
            <a:headEnd/>
            <a:tailEnd/>
          </a:ln>
        </p:spPr>
      </p:pic>
      <p:sp>
        <p:nvSpPr>
          <p:cNvPr id="6" name="Подзаголовок 5"/>
          <p:cNvSpPr txBox="1">
            <a:spLocks/>
          </p:cNvSpPr>
          <p:nvPr/>
        </p:nvSpPr>
        <p:spPr>
          <a:xfrm>
            <a:off x="1331640" y="5373216"/>
            <a:ext cx="6543676" cy="1000125"/>
          </a:xfrm>
          <a:prstGeom prst="rect">
            <a:avLst/>
          </a:prstGeom>
        </p:spPr>
        <p:txBody>
          <a:bodyPr vert="horz">
            <a:normAutofit fontScale="85000" lnSpcReduction="10000"/>
          </a:bodyPr>
          <a:lstStyle/>
          <a:p>
            <a:pPr marL="274320" marR="0" lvl="0" indent="-274320" algn="l" defTabSz="914400" rtl="0" eaLnBrk="1" fontAlgn="auto" latinLnBrk="0" hangingPunct="1">
              <a:lnSpc>
                <a:spcPct val="100000"/>
              </a:lnSpc>
              <a:spcBef>
                <a:spcPts val="600"/>
              </a:spcBef>
              <a:spcAft>
                <a:spcPts val="0"/>
              </a:spcAft>
              <a:buClr>
                <a:schemeClr val="accent2"/>
              </a:buClr>
              <a:buSzPct val="85000"/>
              <a:buFont typeface="Wingdings 2"/>
              <a:buChar char=""/>
              <a:tabLst/>
              <a:defRPr/>
            </a:pPr>
            <a:r>
              <a:rPr kumimoji="0" lang="ru-RU" sz="5400" b="1" i="0" u="none" strike="noStrike" kern="1200" cap="none" spc="0" normalizeH="0" baseline="0" noProof="0" dirty="0" smtClean="0">
                <a:ln>
                  <a:noFill/>
                </a:ln>
                <a:solidFill>
                  <a:srgbClr val="FFFF00"/>
                </a:solidFill>
                <a:effectLst/>
                <a:uLnTx/>
                <a:uFillTx/>
                <a:latin typeface="+mj-lt"/>
                <a:ea typeface="+mn-ea"/>
                <a:cs typeface="+mn-cs"/>
              </a:rPr>
              <a:t>Я помню! Я горжусь! </a:t>
            </a:r>
          </a:p>
        </p:txBody>
      </p:sp>
      <p:pic>
        <p:nvPicPr>
          <p:cNvPr id="7" name="Заголовок 1"/>
          <p:cNvPicPr>
            <a:picLocks noChangeArrowheads="1"/>
          </p:cNvPicPr>
          <p:nvPr/>
        </p:nvPicPr>
        <p:blipFill>
          <a:blip r:embed="rId3" cstate="print"/>
          <a:srcRect/>
          <a:stretch>
            <a:fillRect/>
          </a:stretch>
        </p:blipFill>
        <p:spPr>
          <a:xfrm>
            <a:off x="1000100" y="214290"/>
            <a:ext cx="7000876" cy="3084513"/>
          </a:xfrm>
          <a:prstGeom prst="rect">
            <a:avLst/>
          </a:prstGeom>
          <a:ln w="6350" cap="rnd">
            <a:noFill/>
          </a:ln>
        </p:spPr>
      </p:pic>
      <p:sp>
        <p:nvSpPr>
          <p:cNvPr id="8" name="Прямоугольник 7"/>
          <p:cNvSpPr/>
          <p:nvPr/>
        </p:nvSpPr>
        <p:spPr>
          <a:xfrm>
            <a:off x="4427984" y="3717032"/>
            <a:ext cx="4572000" cy="1631216"/>
          </a:xfrm>
          <a:prstGeom prst="rect">
            <a:avLst/>
          </a:prstGeom>
        </p:spPr>
        <p:txBody>
          <a:bodyPr>
            <a:spAutoFit/>
          </a:bodyPr>
          <a:lstStyle/>
          <a:p>
            <a:pPr lvl="0" algn="ctr" fontAlgn="auto">
              <a:spcAft>
                <a:spcPts val="0"/>
              </a:spcAft>
              <a:defRPr/>
            </a:pPr>
            <a:r>
              <a:rPr lang="ru-RU" sz="2000" b="1" i="1" dirty="0" smtClean="0"/>
              <a:t>Составила: </a:t>
            </a:r>
            <a:endParaRPr lang="ru-RU" sz="2000" b="1" i="1" dirty="0" smtClean="0"/>
          </a:p>
          <a:p>
            <a:pPr lvl="0" algn="ctr" fontAlgn="auto">
              <a:spcAft>
                <a:spcPts val="0"/>
              </a:spcAft>
              <a:defRPr/>
            </a:pPr>
            <a:r>
              <a:rPr lang="ru-RU" sz="2000" b="1" i="1" dirty="0" smtClean="0"/>
              <a:t>Саратовская </a:t>
            </a:r>
            <a:r>
              <a:rPr lang="ru-RU" sz="2000" b="1" i="1" dirty="0" smtClean="0"/>
              <a:t>Ирина Михайловна,</a:t>
            </a:r>
          </a:p>
          <a:p>
            <a:pPr lvl="0" algn="ctr" fontAlgn="auto">
              <a:spcAft>
                <a:spcPts val="0"/>
              </a:spcAft>
              <a:defRPr/>
            </a:pPr>
            <a:r>
              <a:rPr lang="ru-RU" sz="2000" b="1" i="1" dirty="0" smtClean="0"/>
              <a:t>учитель истории</a:t>
            </a:r>
          </a:p>
          <a:p>
            <a:pPr lvl="0" algn="ctr" fontAlgn="auto">
              <a:spcAft>
                <a:spcPts val="0"/>
              </a:spcAft>
              <a:defRPr/>
            </a:pPr>
            <a:r>
              <a:rPr lang="ru-RU" sz="2000" b="1" i="1" dirty="0" smtClean="0"/>
              <a:t>КГО БУ г. Находка Приморского края  </a:t>
            </a:r>
            <a:endParaRPr lang="ru-RU" sz="2000" b="1" i="1" dirty="0"/>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8" presetClass="emph" presetSubtype="0" fill="hold" nodeType="clickEffect">
                                  <p:stCondLst>
                                    <p:cond delay="0"/>
                                  </p:stCondLst>
                                  <p:childTnLst>
                                    <p:animRot by="21600000">
                                      <p:cBhvr>
                                        <p:cTn id="11" dur="2000" fill="hold"/>
                                        <p:tgtEl>
                                          <p:spTgt spid="246787">
                                            <p:txEl>
                                              <p:pRg st="2" end="2"/>
                                            </p:txEl>
                                          </p:spTgt>
                                        </p:tgtEl>
                                        <p:attrNameLst>
                                          <p:attrName>r</p:attrName>
                                        </p:attrNameLst>
                                      </p:cBhvr>
                                    </p:animRo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par>
                                <p:cTn id="18" presetID="8" presetClass="entr" presetSubtype="16" fill="hold" nodeType="withEffect">
                                  <p:stCondLst>
                                    <p:cond delay="0"/>
                                  </p:stCondLst>
                                  <p:childTnLst>
                                    <p:set>
                                      <p:cBhvr>
                                        <p:cTn id="19" dur="1" fill="hold">
                                          <p:stCondLst>
                                            <p:cond delay="0"/>
                                          </p:stCondLst>
                                        </p:cTn>
                                        <p:tgtEl>
                                          <p:spTgt spid="6">
                                            <p:txEl>
                                              <p:pRg st="0" end="0"/>
                                            </p:txEl>
                                          </p:spTgt>
                                        </p:tgtEl>
                                        <p:attrNameLst>
                                          <p:attrName>style.visibility</p:attrName>
                                        </p:attrNameLst>
                                      </p:cBhvr>
                                      <p:to>
                                        <p:strVal val="visible"/>
                                      </p:to>
                                    </p:set>
                                    <p:animEffect transition="in" filter="diamond(in)">
                                      <p:cBhvr>
                                        <p:cTn id="20" dur="2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0643" name="Picture 3" descr="C:\Documents and Settings\Admin\Рабочий стол\В.О. картинки\594.jpg"/>
          <p:cNvPicPr>
            <a:picLocks noChangeAspect="1" noChangeArrowheads="1"/>
          </p:cNvPicPr>
          <p:nvPr/>
        </p:nvPicPr>
        <p:blipFill>
          <a:blip r:embed="rId2" cstate="print"/>
          <a:srcRect/>
          <a:stretch>
            <a:fillRect/>
          </a:stretch>
        </p:blipFill>
        <p:spPr bwMode="auto">
          <a:xfrm>
            <a:off x="285720" y="1214422"/>
            <a:ext cx="4071966" cy="2643206"/>
          </a:xfrm>
          <a:prstGeom prst="rect">
            <a:avLst/>
          </a:prstGeom>
          <a:noFill/>
        </p:spPr>
      </p:pic>
      <p:pic>
        <p:nvPicPr>
          <p:cNvPr id="240644" name="Picture 4" descr="C:\Documents and Settings\Admin\Рабочий стол\В.О. картинки\921401309.jpg"/>
          <p:cNvPicPr>
            <a:picLocks noChangeAspect="1" noChangeArrowheads="1"/>
          </p:cNvPicPr>
          <p:nvPr/>
        </p:nvPicPr>
        <p:blipFill>
          <a:blip r:embed="rId3" cstate="print"/>
          <a:srcRect/>
          <a:stretch>
            <a:fillRect/>
          </a:stretch>
        </p:blipFill>
        <p:spPr bwMode="auto">
          <a:xfrm>
            <a:off x="214282" y="4000504"/>
            <a:ext cx="4143403" cy="2643206"/>
          </a:xfrm>
          <a:prstGeom prst="rect">
            <a:avLst/>
          </a:prstGeom>
          <a:noFill/>
        </p:spPr>
      </p:pic>
      <p:pic>
        <p:nvPicPr>
          <p:cNvPr id="6" name="Picture 2" descr="C:\Documents and Settings\Admin\Рабочий стол\В.О. картинки\RIAN_archive_602161_Center_of_Stalingrad_after_liberation.jpg"/>
          <p:cNvPicPr>
            <a:picLocks noChangeAspect="1" noChangeArrowheads="1"/>
          </p:cNvPicPr>
          <p:nvPr/>
        </p:nvPicPr>
        <p:blipFill>
          <a:blip r:embed="rId4" cstate="print"/>
          <a:srcRect/>
          <a:stretch>
            <a:fillRect/>
          </a:stretch>
        </p:blipFill>
        <p:spPr bwMode="auto">
          <a:xfrm>
            <a:off x="4500562" y="1214422"/>
            <a:ext cx="4286272" cy="2643206"/>
          </a:xfrm>
          <a:prstGeom prst="rect">
            <a:avLst/>
          </a:prstGeom>
          <a:noFill/>
        </p:spPr>
      </p:pic>
      <p:pic>
        <p:nvPicPr>
          <p:cNvPr id="7" name="Picture 1" descr="C:\Documents and Settings\Admin\Рабочий стол\В.О. картинки\701959231.jpg"/>
          <p:cNvPicPr>
            <a:picLocks noChangeAspect="1" noChangeArrowheads="1"/>
          </p:cNvPicPr>
          <p:nvPr/>
        </p:nvPicPr>
        <p:blipFill>
          <a:blip r:embed="rId5" cstate="print"/>
          <a:srcRect/>
          <a:stretch>
            <a:fillRect/>
          </a:stretch>
        </p:blipFill>
        <p:spPr bwMode="auto">
          <a:xfrm>
            <a:off x="4500562" y="3929066"/>
            <a:ext cx="4286280" cy="2639633"/>
          </a:xfrm>
          <a:prstGeom prst="rect">
            <a:avLst/>
          </a:prstGeom>
          <a:noFill/>
        </p:spPr>
      </p:pic>
      <p:pic>
        <p:nvPicPr>
          <p:cNvPr id="8" name="Группа 8"/>
          <p:cNvPicPr>
            <a:picLocks noChangeArrowheads="1"/>
          </p:cNvPicPr>
          <p:nvPr/>
        </p:nvPicPr>
        <p:blipFill>
          <a:blip r:embed="rId6" cstate="print"/>
          <a:srcRect/>
          <a:stretch>
            <a:fillRect/>
          </a:stretch>
        </p:blipFill>
        <p:spPr bwMode="auto">
          <a:xfrm>
            <a:off x="285720" y="0"/>
            <a:ext cx="8620125" cy="1541462"/>
          </a:xfrm>
          <a:prstGeom prst="rect">
            <a:avLst/>
          </a:prstGeom>
          <a:noFill/>
          <a:ln w="9525">
            <a:noFill/>
            <a:miter lim="800000"/>
            <a:headEnd/>
            <a:tailEnd/>
          </a:ln>
        </p:spPr>
      </p:pic>
      <p:sp>
        <p:nvSpPr>
          <p:cNvPr id="9" name="Прямоугольник 8"/>
          <p:cNvSpPr/>
          <p:nvPr/>
        </p:nvSpPr>
        <p:spPr>
          <a:xfrm>
            <a:off x="1071538" y="357166"/>
            <a:ext cx="4558492" cy="584775"/>
          </a:xfrm>
          <a:prstGeom prst="rect">
            <a:avLst/>
          </a:prstGeom>
        </p:spPr>
        <p:txBody>
          <a:bodyPr wrap="none">
            <a:spAutoFit/>
          </a:bodyPr>
          <a:lstStyle/>
          <a:p>
            <a:r>
              <a:rPr lang="ru-RU" sz="3200" b="1" i="1" dirty="0" smtClean="0">
                <a:solidFill>
                  <a:srgbClr val="FFFF00"/>
                </a:solidFill>
                <a:latin typeface="+mn-lt"/>
              </a:rPr>
              <a:t>Они не щадили себя…</a:t>
            </a:r>
            <a:endParaRPr lang="ru-RU" sz="3200" i="1" dirty="0">
              <a:latin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p:cTn id="7" dur="1000" fill="hold"/>
                                        <p:tgtEl>
                                          <p:spTgt spid="9">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9">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9">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 presetClass="entr" presetSubtype="10" fill="hold" nodeType="clickEffect">
                                  <p:stCondLst>
                                    <p:cond delay="0"/>
                                  </p:stCondLst>
                                  <p:childTnLst>
                                    <p:set>
                                      <p:cBhvr>
                                        <p:cTn id="13" dur="1" fill="hold">
                                          <p:stCondLst>
                                            <p:cond delay="0"/>
                                          </p:stCondLst>
                                        </p:cTn>
                                        <p:tgtEl>
                                          <p:spTgt spid="240643"/>
                                        </p:tgtEl>
                                        <p:attrNameLst>
                                          <p:attrName>style.visibility</p:attrName>
                                        </p:attrNameLst>
                                      </p:cBhvr>
                                      <p:to>
                                        <p:strVal val="visible"/>
                                      </p:to>
                                    </p:set>
                                    <p:animEffect transition="in" filter="checkerboard(across)">
                                      <p:cBhvr>
                                        <p:cTn id="14" dur="500"/>
                                        <p:tgtEl>
                                          <p:spTgt spid="240643"/>
                                        </p:tgtEl>
                                      </p:cBhvr>
                                    </p:animEffect>
                                  </p:childTnLst>
                                </p:cTn>
                              </p:par>
                            </p:childTnLst>
                          </p:cTn>
                        </p:par>
                      </p:childTnLst>
                    </p:cTn>
                  </p:par>
                  <p:par>
                    <p:cTn id="15" fill="hold">
                      <p:stCondLst>
                        <p:cond delay="indefinite"/>
                      </p:stCondLst>
                      <p:childTnLst>
                        <p:par>
                          <p:cTn id="16" fill="hold">
                            <p:stCondLst>
                              <p:cond delay="0"/>
                            </p:stCondLst>
                            <p:childTnLst>
                              <p:par>
                                <p:cTn id="17" presetID="8" presetClass="entr" presetSubtype="16"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diamond(in)">
                                      <p:cBhvr>
                                        <p:cTn id="19" dur="20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blinds(horizontal)">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13" presetClass="entr" presetSubtype="16" fill="hold" nodeType="clickEffect">
                                  <p:stCondLst>
                                    <p:cond delay="0"/>
                                  </p:stCondLst>
                                  <p:childTnLst>
                                    <p:set>
                                      <p:cBhvr>
                                        <p:cTn id="28" dur="1" fill="hold">
                                          <p:stCondLst>
                                            <p:cond delay="0"/>
                                          </p:stCondLst>
                                        </p:cTn>
                                        <p:tgtEl>
                                          <p:spTgt spid="240644"/>
                                        </p:tgtEl>
                                        <p:attrNameLst>
                                          <p:attrName>style.visibility</p:attrName>
                                        </p:attrNameLst>
                                      </p:cBhvr>
                                      <p:to>
                                        <p:strVal val="visible"/>
                                      </p:to>
                                    </p:set>
                                    <p:animEffect transition="in" filter="plus(in)">
                                      <p:cBhvr>
                                        <p:cTn id="29" dur="2000"/>
                                        <p:tgtEl>
                                          <p:spTgt spid="2406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Группа 8"/>
          <p:cNvPicPr>
            <a:picLocks noChangeArrowheads="1"/>
          </p:cNvPicPr>
          <p:nvPr/>
        </p:nvPicPr>
        <p:blipFill>
          <a:blip r:embed="rId2" cstate="print"/>
          <a:srcRect/>
          <a:stretch>
            <a:fillRect/>
          </a:stretch>
        </p:blipFill>
        <p:spPr bwMode="auto">
          <a:xfrm>
            <a:off x="261938" y="122238"/>
            <a:ext cx="8620125" cy="1541462"/>
          </a:xfrm>
          <a:prstGeom prst="rect">
            <a:avLst/>
          </a:prstGeom>
          <a:noFill/>
          <a:ln w="9525">
            <a:noFill/>
            <a:miter lim="800000"/>
            <a:headEnd/>
            <a:tailEnd/>
          </a:ln>
        </p:spPr>
      </p:pic>
      <p:pic>
        <p:nvPicPr>
          <p:cNvPr id="7" name="Picture 2" descr="http://war2.ucoz.ru/_pu/2/93807.jpg"/>
          <p:cNvPicPr>
            <a:picLocks noChangeAspect="1" noChangeArrowheads="1"/>
          </p:cNvPicPr>
          <p:nvPr/>
        </p:nvPicPr>
        <p:blipFill>
          <a:blip r:embed="rId3" cstate="print"/>
          <a:srcRect/>
          <a:stretch>
            <a:fillRect/>
          </a:stretch>
        </p:blipFill>
        <p:spPr bwMode="auto">
          <a:xfrm>
            <a:off x="357158" y="2000240"/>
            <a:ext cx="2286016" cy="3357563"/>
          </a:xfrm>
          <a:prstGeom prst="rect">
            <a:avLst/>
          </a:prstGeom>
          <a:noFill/>
          <a:ln w="9525">
            <a:noFill/>
            <a:miter lim="800000"/>
            <a:headEnd/>
            <a:tailEnd/>
          </a:ln>
        </p:spPr>
      </p:pic>
      <p:sp>
        <p:nvSpPr>
          <p:cNvPr id="8" name="Прямоугольник 7"/>
          <p:cNvSpPr/>
          <p:nvPr/>
        </p:nvSpPr>
        <p:spPr>
          <a:xfrm>
            <a:off x="2857488" y="1357298"/>
            <a:ext cx="5929354" cy="5324535"/>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defRPr/>
            </a:pPr>
            <a:r>
              <a:rPr lang="ru-RU" sz="2000" b="1" i="1" dirty="0">
                <a:solidFill>
                  <a:srgbClr val="002060"/>
                </a:solidFill>
              </a:rPr>
              <a:t>  </a:t>
            </a:r>
          </a:p>
          <a:p>
            <a:pPr>
              <a:defRPr/>
            </a:pPr>
            <a:r>
              <a:rPr lang="ru-RU" sz="2000" b="1" i="1" dirty="0">
                <a:solidFill>
                  <a:srgbClr val="002060"/>
                </a:solidFill>
              </a:rPr>
              <a:t>   </a:t>
            </a:r>
            <a:r>
              <a:rPr lang="ru-RU" sz="2800" b="1" i="1" dirty="0">
                <a:solidFill>
                  <a:srgbClr val="FF0000"/>
                </a:solidFill>
                <a:latin typeface="Arial" pitchFamily="34" charset="0"/>
                <a:cs typeface="Arial" pitchFamily="34" charset="0"/>
              </a:rPr>
              <a:t>Указ </a:t>
            </a:r>
          </a:p>
          <a:p>
            <a:pPr>
              <a:defRPr/>
            </a:pPr>
            <a:r>
              <a:rPr lang="ru-RU" sz="2000" b="1" i="1" dirty="0">
                <a:solidFill>
                  <a:srgbClr val="FF0000"/>
                </a:solidFill>
                <a:latin typeface="Arial" pitchFamily="34" charset="0"/>
                <a:cs typeface="Arial" pitchFamily="34" charset="0"/>
              </a:rPr>
              <a:t>Президиума Верховного Совета СССР </a:t>
            </a:r>
          </a:p>
          <a:p>
            <a:pPr>
              <a:defRPr/>
            </a:pPr>
            <a:r>
              <a:rPr lang="ru-RU" b="1" i="1" dirty="0">
                <a:solidFill>
                  <a:srgbClr val="002060"/>
                </a:solidFill>
                <a:latin typeface="Arial" pitchFamily="34" charset="0"/>
                <a:cs typeface="Arial" pitchFamily="34" charset="0"/>
              </a:rPr>
              <a:t>     </a:t>
            </a:r>
            <a:r>
              <a:rPr lang="ru-RU" b="1" i="1" dirty="0">
                <a:solidFill>
                  <a:srgbClr val="FFFF00"/>
                </a:solidFill>
                <a:latin typeface="Arial" pitchFamily="34" charset="0"/>
                <a:cs typeface="Arial" pitchFamily="34" charset="0"/>
              </a:rPr>
              <a:t>от 1 августа 1939 года </a:t>
            </a:r>
          </a:p>
          <a:p>
            <a:pPr>
              <a:defRPr/>
            </a:pPr>
            <a:r>
              <a:rPr lang="ru-RU" b="1" i="1" dirty="0">
                <a:solidFill>
                  <a:srgbClr val="FFFF00"/>
                </a:solidFill>
                <a:latin typeface="Arial" pitchFamily="34" charset="0"/>
                <a:cs typeface="Arial" pitchFamily="34" charset="0"/>
              </a:rPr>
              <a:t> в целях особого отличия граждан, </a:t>
            </a:r>
          </a:p>
          <a:p>
            <a:pPr>
              <a:defRPr/>
            </a:pPr>
            <a:r>
              <a:rPr lang="ru-RU" b="1" i="1" dirty="0">
                <a:solidFill>
                  <a:srgbClr val="FFFF00"/>
                </a:solidFill>
                <a:latin typeface="Arial" pitchFamily="34" charset="0"/>
                <a:cs typeface="Arial" pitchFamily="34" charset="0"/>
              </a:rPr>
              <a:t> удостоенных звания</a:t>
            </a:r>
          </a:p>
          <a:p>
            <a:pPr>
              <a:defRPr/>
            </a:pPr>
            <a:r>
              <a:rPr lang="ru-RU" b="1" i="1" dirty="0">
                <a:solidFill>
                  <a:srgbClr val="FF0000"/>
                </a:solidFill>
                <a:latin typeface="Arial" pitchFamily="34" charset="0"/>
                <a:cs typeface="Arial" pitchFamily="34" charset="0"/>
              </a:rPr>
              <a:t> Героя Советского Союза </a:t>
            </a:r>
          </a:p>
          <a:p>
            <a:pPr>
              <a:defRPr/>
            </a:pPr>
            <a:r>
              <a:rPr lang="ru-RU" b="1" i="1" dirty="0">
                <a:solidFill>
                  <a:srgbClr val="FFFF00"/>
                </a:solidFill>
                <a:latin typeface="Arial" pitchFamily="34" charset="0"/>
                <a:cs typeface="Arial" pitchFamily="34" charset="0"/>
              </a:rPr>
              <a:t>и совершающих новые героические подвиги, учредить медаль</a:t>
            </a:r>
          </a:p>
          <a:p>
            <a:pPr>
              <a:defRPr/>
            </a:pPr>
            <a:r>
              <a:rPr lang="ru-RU" b="1" i="1" dirty="0">
                <a:solidFill>
                  <a:srgbClr val="FFFF00"/>
                </a:solidFill>
                <a:latin typeface="Arial" pitchFamily="34" charset="0"/>
                <a:cs typeface="Arial" pitchFamily="34" charset="0"/>
              </a:rPr>
              <a:t> </a:t>
            </a:r>
            <a:r>
              <a:rPr lang="ru-RU" b="1" i="1" dirty="0">
                <a:solidFill>
                  <a:srgbClr val="FF0000"/>
                </a:solidFill>
                <a:latin typeface="Arial" pitchFamily="34" charset="0"/>
                <a:cs typeface="Arial" pitchFamily="34" charset="0"/>
              </a:rPr>
              <a:t>«Золотая Звезда», </a:t>
            </a:r>
          </a:p>
          <a:p>
            <a:pPr>
              <a:defRPr/>
            </a:pPr>
            <a:r>
              <a:rPr lang="ru-RU" b="1" i="1" dirty="0">
                <a:solidFill>
                  <a:srgbClr val="FFFF00"/>
                </a:solidFill>
                <a:latin typeface="Arial" pitchFamily="34" charset="0"/>
                <a:cs typeface="Arial" pitchFamily="34" charset="0"/>
              </a:rPr>
              <a:t>имеющую форму пятиконечной звезды.</a:t>
            </a:r>
            <a:r>
              <a:rPr lang="ru-RU" sz="2800" b="1" i="1" dirty="0">
                <a:solidFill>
                  <a:srgbClr val="002060"/>
                </a:solidFill>
                <a:latin typeface="Arial" pitchFamily="34" charset="0"/>
                <a:cs typeface="Arial" pitchFamily="34" charset="0"/>
              </a:rPr>
              <a:t/>
            </a:r>
            <a:br>
              <a:rPr lang="ru-RU" sz="2800" b="1" i="1" dirty="0">
                <a:solidFill>
                  <a:srgbClr val="002060"/>
                </a:solidFill>
                <a:latin typeface="Arial" pitchFamily="34" charset="0"/>
                <a:cs typeface="Arial" pitchFamily="34" charset="0"/>
              </a:rPr>
            </a:br>
            <a:r>
              <a:rPr lang="ru-RU" sz="2800" b="1" i="1" dirty="0">
                <a:solidFill>
                  <a:srgbClr val="002060"/>
                </a:solidFill>
              </a:rPr>
              <a:t/>
            </a:r>
            <a:br>
              <a:rPr lang="ru-RU" sz="2800" b="1" i="1" dirty="0">
                <a:solidFill>
                  <a:srgbClr val="002060"/>
                </a:solidFill>
              </a:rPr>
            </a:br>
            <a:endParaRPr lang="ru-RU" sz="2800" b="1" i="1" dirty="0">
              <a:solidFill>
                <a:srgbClr val="002060"/>
              </a:solidFill>
            </a:endParaRPr>
          </a:p>
        </p:txBody>
      </p:sp>
      <p:sp>
        <p:nvSpPr>
          <p:cNvPr id="9" name="Прямоугольник 8"/>
          <p:cNvSpPr/>
          <p:nvPr/>
        </p:nvSpPr>
        <p:spPr>
          <a:xfrm>
            <a:off x="1000100" y="500042"/>
            <a:ext cx="4558492" cy="584775"/>
          </a:xfrm>
          <a:prstGeom prst="rect">
            <a:avLst/>
          </a:prstGeom>
        </p:spPr>
        <p:txBody>
          <a:bodyPr wrap="none">
            <a:spAutoFit/>
          </a:bodyPr>
          <a:lstStyle/>
          <a:p>
            <a:r>
              <a:rPr lang="ru-RU" sz="3200" b="1" i="1" dirty="0" smtClean="0">
                <a:solidFill>
                  <a:srgbClr val="FFFF00"/>
                </a:solidFill>
                <a:latin typeface="+mj-lt"/>
              </a:rPr>
              <a:t>Они не щадили себя…</a:t>
            </a:r>
            <a:endParaRPr lang="ru-RU" b="1" i="1" dirty="0">
              <a:latin typeface="+mj-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heckerboard(across)">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8" presetClass="emph" presetSubtype="0" fill="hold" nodeType="clickEffect">
                                  <p:stCondLst>
                                    <p:cond delay="0"/>
                                  </p:stCondLst>
                                  <p:childTnLst>
                                    <p:animRot by="21600000">
                                      <p:cBhvr>
                                        <p:cTn id="11" dur="2000" fill="hold"/>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p:cNvSpPr txBox="1">
            <a:spLocks noChangeArrowheads="1"/>
          </p:cNvSpPr>
          <p:nvPr/>
        </p:nvSpPr>
        <p:spPr bwMode="auto">
          <a:xfrm>
            <a:off x="857224" y="500042"/>
            <a:ext cx="7866205" cy="461665"/>
          </a:xfrm>
          <a:prstGeom prst="rect">
            <a:avLst/>
          </a:prstGeom>
          <a:noFill/>
          <a:ln w="9525">
            <a:noFill/>
            <a:miter lim="800000"/>
            <a:headEnd/>
            <a:tailEnd/>
          </a:ln>
        </p:spPr>
        <p:txBody>
          <a:bodyPr>
            <a:spAutoFit/>
          </a:bodyPr>
          <a:lstStyle/>
          <a:p>
            <a:r>
              <a:rPr lang="ru-RU" sz="2000" b="1" dirty="0" smtClean="0">
                <a:solidFill>
                  <a:srgbClr val="FFFF00"/>
                </a:solidFill>
                <a:latin typeface="Calibri" pitchFamily="34" charset="0"/>
              </a:rPr>
              <a:t> </a:t>
            </a:r>
            <a:r>
              <a:rPr lang="ru-RU" sz="2400" b="1" i="1" dirty="0" smtClean="0">
                <a:solidFill>
                  <a:srgbClr val="002060"/>
                </a:solidFill>
                <a:latin typeface="Calibri" pitchFamily="34" charset="0"/>
              </a:rPr>
              <a:t>                            </a:t>
            </a:r>
            <a:endParaRPr lang="ru-RU" sz="2400" b="1" i="1" dirty="0">
              <a:solidFill>
                <a:srgbClr val="002060"/>
              </a:solidFill>
              <a:latin typeface="Calibri" pitchFamily="34" charset="0"/>
            </a:endParaRPr>
          </a:p>
        </p:txBody>
      </p:sp>
      <p:pic>
        <p:nvPicPr>
          <p:cNvPr id="4" name="Прямоугольник 1"/>
          <p:cNvPicPr>
            <a:picLocks noChangeArrowheads="1"/>
          </p:cNvPicPr>
          <p:nvPr/>
        </p:nvPicPr>
        <p:blipFill>
          <a:blip r:embed="rId2" cstate="print"/>
          <a:srcRect/>
          <a:stretch>
            <a:fillRect/>
          </a:stretch>
        </p:blipFill>
        <p:spPr bwMode="auto">
          <a:xfrm>
            <a:off x="285720" y="1785926"/>
            <a:ext cx="8643998" cy="5072074"/>
          </a:xfrm>
          <a:prstGeom prst="rect">
            <a:avLst/>
          </a:prstGeom>
          <a:noFill/>
          <a:ln w="9525">
            <a:noFill/>
            <a:miter lim="800000"/>
            <a:headEnd/>
            <a:tailEnd/>
          </a:ln>
        </p:spPr>
      </p:pic>
      <p:pic>
        <p:nvPicPr>
          <p:cNvPr id="5" name="Picture 2" descr="Гастелло"/>
          <p:cNvPicPr>
            <a:picLocks noChangeAspect="1" noChangeArrowheads="1"/>
          </p:cNvPicPr>
          <p:nvPr/>
        </p:nvPicPr>
        <p:blipFill>
          <a:blip r:embed="rId3" cstate="print"/>
          <a:srcRect/>
          <a:stretch>
            <a:fillRect/>
          </a:stretch>
        </p:blipFill>
        <p:spPr bwMode="auto">
          <a:xfrm>
            <a:off x="285720" y="1785926"/>
            <a:ext cx="1857388" cy="2143140"/>
          </a:xfrm>
          <a:prstGeom prst="rect">
            <a:avLst/>
          </a:prstGeom>
          <a:noFill/>
          <a:ln w="9525">
            <a:noFill/>
            <a:miter lim="800000"/>
            <a:headEnd/>
            <a:tailEnd/>
          </a:ln>
        </p:spPr>
      </p:pic>
      <p:pic>
        <p:nvPicPr>
          <p:cNvPr id="6" name="Picture 2" descr="Тихонович"/>
          <p:cNvPicPr>
            <a:picLocks noChangeAspect="1" noChangeArrowheads="1"/>
          </p:cNvPicPr>
          <p:nvPr/>
        </p:nvPicPr>
        <p:blipFill>
          <a:blip r:embed="rId4" cstate="print"/>
          <a:srcRect r="6429" b="-397"/>
          <a:stretch>
            <a:fillRect/>
          </a:stretch>
        </p:blipFill>
        <p:spPr bwMode="auto">
          <a:xfrm>
            <a:off x="6858016" y="1857364"/>
            <a:ext cx="1928812" cy="2143140"/>
          </a:xfrm>
          <a:prstGeom prst="rect">
            <a:avLst/>
          </a:prstGeom>
          <a:noFill/>
          <a:ln w="9525">
            <a:noFill/>
            <a:miter lim="800000"/>
            <a:headEnd/>
            <a:tailEnd/>
          </a:ln>
        </p:spPr>
      </p:pic>
      <p:pic>
        <p:nvPicPr>
          <p:cNvPr id="7" name="Picture 2" descr="Матвеев"/>
          <p:cNvPicPr>
            <a:picLocks noChangeAspect="1" noChangeArrowheads="1"/>
          </p:cNvPicPr>
          <p:nvPr/>
        </p:nvPicPr>
        <p:blipFill>
          <a:blip r:embed="rId5" cstate="print"/>
          <a:srcRect/>
          <a:stretch>
            <a:fillRect/>
          </a:stretch>
        </p:blipFill>
        <p:spPr bwMode="auto">
          <a:xfrm>
            <a:off x="4500562" y="4500570"/>
            <a:ext cx="2009862" cy="2148455"/>
          </a:xfrm>
          <a:prstGeom prst="rect">
            <a:avLst/>
          </a:prstGeom>
          <a:noFill/>
          <a:ln w="9525">
            <a:noFill/>
            <a:miter lim="800000"/>
            <a:headEnd/>
            <a:tailEnd/>
          </a:ln>
        </p:spPr>
      </p:pic>
      <p:pic>
        <p:nvPicPr>
          <p:cNvPr id="8" name="Picture 2" descr="http://im2-tub.yandex.net/i?id=187050548&amp;tov=2"/>
          <p:cNvPicPr>
            <a:picLocks noChangeAspect="1" noChangeArrowheads="1"/>
          </p:cNvPicPr>
          <p:nvPr/>
        </p:nvPicPr>
        <p:blipFill>
          <a:blip r:embed="rId6" cstate="print"/>
          <a:srcRect/>
          <a:stretch>
            <a:fillRect/>
          </a:stretch>
        </p:blipFill>
        <p:spPr bwMode="auto">
          <a:xfrm>
            <a:off x="357158" y="4429132"/>
            <a:ext cx="1785950" cy="1928809"/>
          </a:xfrm>
          <a:prstGeom prst="rect">
            <a:avLst/>
          </a:prstGeom>
          <a:noFill/>
          <a:ln w="9525">
            <a:noFill/>
            <a:miter lim="800000"/>
            <a:headEnd/>
            <a:tailEnd/>
          </a:ln>
        </p:spPr>
      </p:pic>
      <p:pic>
        <p:nvPicPr>
          <p:cNvPr id="9" name="Рисунок 3" descr="Зоя Космодемьянская.jpg"/>
          <p:cNvPicPr>
            <a:picLocks noChangeAspect="1"/>
          </p:cNvPicPr>
          <p:nvPr/>
        </p:nvPicPr>
        <p:blipFill>
          <a:blip r:embed="rId7" cstate="print"/>
          <a:srcRect/>
          <a:stretch>
            <a:fillRect/>
          </a:stretch>
        </p:blipFill>
        <p:spPr bwMode="auto">
          <a:xfrm>
            <a:off x="2571735" y="1785926"/>
            <a:ext cx="1857389" cy="2214578"/>
          </a:xfrm>
          <a:prstGeom prst="rect">
            <a:avLst/>
          </a:prstGeom>
          <a:noFill/>
          <a:ln w="9525">
            <a:noFill/>
            <a:miter lim="800000"/>
            <a:headEnd/>
            <a:tailEnd/>
          </a:ln>
        </p:spPr>
      </p:pic>
      <p:pic>
        <p:nvPicPr>
          <p:cNvPr id="11" name="Группа 8"/>
          <p:cNvPicPr>
            <a:picLocks noChangeArrowheads="1"/>
          </p:cNvPicPr>
          <p:nvPr/>
        </p:nvPicPr>
        <p:blipFill>
          <a:blip r:embed="rId8" cstate="print"/>
          <a:srcRect/>
          <a:stretch>
            <a:fillRect/>
          </a:stretch>
        </p:blipFill>
        <p:spPr bwMode="auto">
          <a:xfrm>
            <a:off x="285720" y="142852"/>
            <a:ext cx="8858280" cy="1928826"/>
          </a:xfrm>
          <a:prstGeom prst="rect">
            <a:avLst/>
          </a:prstGeom>
          <a:noFill/>
          <a:ln w="9525">
            <a:noFill/>
            <a:miter lim="800000"/>
            <a:headEnd/>
            <a:tailEnd/>
          </a:ln>
        </p:spPr>
      </p:pic>
      <p:sp>
        <p:nvSpPr>
          <p:cNvPr id="12" name="Прямоугольник 11"/>
          <p:cNvSpPr/>
          <p:nvPr/>
        </p:nvSpPr>
        <p:spPr>
          <a:xfrm>
            <a:off x="714348" y="214290"/>
            <a:ext cx="8001056" cy="1569660"/>
          </a:xfrm>
          <a:prstGeom prst="rect">
            <a:avLst/>
          </a:prstGeom>
        </p:spPr>
        <p:txBody>
          <a:bodyPr wrap="square">
            <a:spAutoFit/>
          </a:bodyPr>
          <a:lstStyle/>
          <a:p>
            <a:r>
              <a:rPr lang="ru-RU" b="1" i="1" dirty="0" smtClean="0">
                <a:solidFill>
                  <a:srgbClr val="FFFF00"/>
                </a:solidFill>
                <a:latin typeface="Calibri" pitchFamily="34" charset="0"/>
              </a:rPr>
              <a:t>Подвиг  Ваш, будет в памяти жить </a:t>
            </a:r>
            <a:br>
              <a:rPr lang="ru-RU" b="1" i="1" dirty="0" smtClean="0">
                <a:solidFill>
                  <a:srgbClr val="FFFF00"/>
                </a:solidFill>
                <a:latin typeface="Calibri" pitchFamily="34" charset="0"/>
              </a:rPr>
            </a:br>
            <a:r>
              <a:rPr lang="ru-RU" b="1" i="1" dirty="0" smtClean="0">
                <a:solidFill>
                  <a:srgbClr val="FFFF00"/>
                </a:solidFill>
                <a:latin typeface="Calibri" pitchFamily="34" charset="0"/>
              </a:rPr>
              <a:t>       И в наших сердцах гореть! </a:t>
            </a:r>
          </a:p>
          <a:p>
            <a:r>
              <a:rPr lang="ru-RU" b="1" i="1" dirty="0" smtClean="0">
                <a:solidFill>
                  <a:srgbClr val="FFFF00"/>
                </a:solidFill>
                <a:latin typeface="Calibri" pitchFamily="34" charset="0"/>
              </a:rPr>
              <a:t>            Тех, кто с врагом был готов разделить, </a:t>
            </a:r>
            <a:br>
              <a:rPr lang="ru-RU" b="1" i="1" dirty="0" smtClean="0">
                <a:solidFill>
                  <a:srgbClr val="FFFF00"/>
                </a:solidFill>
                <a:latin typeface="Calibri" pitchFamily="34" charset="0"/>
              </a:rPr>
            </a:br>
            <a:r>
              <a:rPr lang="ru-RU" b="1" i="1" dirty="0" smtClean="0">
                <a:solidFill>
                  <a:srgbClr val="FFFF00"/>
                </a:solidFill>
                <a:latin typeface="Calibri" pitchFamily="34" charset="0"/>
              </a:rPr>
              <a:t>                          Поровну только смерть!»</a:t>
            </a:r>
          </a:p>
        </p:txBody>
      </p:sp>
      <p:pic>
        <p:nvPicPr>
          <p:cNvPr id="13" name="Picture 2" descr="http://war2.ucoz.ru/_pu/2/93807.jpg"/>
          <p:cNvPicPr>
            <a:picLocks noChangeAspect="1" noChangeArrowheads="1"/>
          </p:cNvPicPr>
          <p:nvPr/>
        </p:nvPicPr>
        <p:blipFill>
          <a:blip r:embed="rId9" cstate="print"/>
          <a:srcRect/>
          <a:stretch>
            <a:fillRect/>
          </a:stretch>
        </p:blipFill>
        <p:spPr bwMode="auto">
          <a:xfrm>
            <a:off x="7643834" y="357166"/>
            <a:ext cx="1000132" cy="1357322"/>
          </a:xfrm>
          <a:prstGeom prst="rect">
            <a:avLst/>
          </a:prstGeom>
          <a:noFill/>
          <a:ln w="9525">
            <a:noFill/>
            <a:miter lim="800000"/>
            <a:headEnd/>
            <a:tailEnd/>
          </a:ln>
        </p:spPr>
      </p:pic>
      <p:pic>
        <p:nvPicPr>
          <p:cNvPr id="1026" name="Picture 2" descr="C:\Users\Ирина\Desktop\ВОВ\фото герои войны\559492.jpg"/>
          <p:cNvPicPr>
            <a:picLocks noChangeAspect="1" noChangeArrowheads="1"/>
          </p:cNvPicPr>
          <p:nvPr/>
        </p:nvPicPr>
        <p:blipFill>
          <a:blip r:embed="rId10" cstate="print"/>
          <a:srcRect/>
          <a:stretch>
            <a:fillRect/>
          </a:stretch>
        </p:blipFill>
        <p:spPr bwMode="auto">
          <a:xfrm>
            <a:off x="6929454" y="4500570"/>
            <a:ext cx="1785950" cy="2071702"/>
          </a:xfrm>
          <a:prstGeom prst="rect">
            <a:avLst/>
          </a:prstGeom>
          <a:noFill/>
        </p:spPr>
      </p:pic>
      <p:pic>
        <p:nvPicPr>
          <p:cNvPr id="14" name="Picture 1" descr="C:\Documents and Settings\Admin\Рабочий стол\В.О. картинки\1304913271_12366.jpg"/>
          <p:cNvPicPr>
            <a:picLocks noChangeAspect="1" noChangeArrowheads="1"/>
          </p:cNvPicPr>
          <p:nvPr/>
        </p:nvPicPr>
        <p:blipFill>
          <a:blip r:embed="rId11" cstate="print"/>
          <a:srcRect/>
          <a:stretch>
            <a:fillRect/>
          </a:stretch>
        </p:blipFill>
        <p:spPr bwMode="auto">
          <a:xfrm>
            <a:off x="2285984" y="4429132"/>
            <a:ext cx="1857420" cy="2143140"/>
          </a:xfrm>
          <a:prstGeom prst="rect">
            <a:avLst/>
          </a:prstGeom>
          <a:noFill/>
        </p:spPr>
      </p:pic>
      <p:pic>
        <p:nvPicPr>
          <p:cNvPr id="15" name="Picture 1" descr="C:\Users\Ирина\Desktop\Downloads\Новая папка\i.jpg"/>
          <p:cNvPicPr>
            <a:picLocks noChangeAspect="1" noChangeArrowheads="1"/>
          </p:cNvPicPr>
          <p:nvPr/>
        </p:nvPicPr>
        <p:blipFill>
          <a:blip r:embed="rId12" cstate="print"/>
          <a:srcRect/>
          <a:stretch>
            <a:fillRect/>
          </a:stretch>
        </p:blipFill>
        <p:spPr bwMode="auto">
          <a:xfrm>
            <a:off x="4714876" y="1785926"/>
            <a:ext cx="1857388" cy="2286016"/>
          </a:xfrm>
          <a:prstGeom prst="rect">
            <a:avLst/>
          </a:prstGeom>
          <a:noFill/>
        </p:spPr>
      </p:pic>
      <p:pic>
        <p:nvPicPr>
          <p:cNvPr id="16" name="Picture 1" descr="C:\Users\Ирина\Desktop\Downloads\Новая папка\original.jpg"/>
          <p:cNvPicPr>
            <a:picLocks noChangeAspect="1" noChangeArrowheads="1"/>
          </p:cNvPicPr>
          <p:nvPr/>
        </p:nvPicPr>
        <p:blipFill>
          <a:blip r:embed="rId13" cstate="print"/>
          <a:srcRect/>
          <a:stretch>
            <a:fillRect/>
          </a:stretch>
        </p:blipFill>
        <p:spPr bwMode="auto">
          <a:xfrm>
            <a:off x="1714480" y="3286124"/>
            <a:ext cx="1357322" cy="1714512"/>
          </a:xfrm>
          <a:prstGeom prst="rect">
            <a:avLst/>
          </a:prstGeom>
          <a:noFill/>
        </p:spPr>
      </p:pic>
      <p:pic>
        <p:nvPicPr>
          <p:cNvPr id="17" name="Рисунок 16" descr="герой Севастьянов"/>
          <p:cNvPicPr/>
          <p:nvPr/>
        </p:nvPicPr>
        <p:blipFill>
          <a:blip r:embed="rId14" cstate="print"/>
          <a:srcRect/>
          <a:stretch>
            <a:fillRect/>
          </a:stretch>
        </p:blipFill>
        <p:spPr bwMode="auto">
          <a:xfrm>
            <a:off x="3786182" y="3429000"/>
            <a:ext cx="1428760" cy="1785950"/>
          </a:xfrm>
          <a:prstGeom prst="rect">
            <a:avLst/>
          </a:prstGeom>
          <a:noFill/>
          <a:ln w="9525">
            <a:noFill/>
            <a:miter lim="800000"/>
            <a:headEnd/>
            <a:tailEnd/>
          </a:ln>
        </p:spPr>
      </p:pic>
      <p:pic>
        <p:nvPicPr>
          <p:cNvPr id="18" name="Picture 2" descr="C:\Users\Ирина\Desktop\Downloads\Новая папка\Aleksey-Petrovich-Maresev-s-boevyimi-nagradami.jpg"/>
          <p:cNvPicPr>
            <a:picLocks noChangeAspect="1" noChangeArrowheads="1"/>
          </p:cNvPicPr>
          <p:nvPr/>
        </p:nvPicPr>
        <p:blipFill>
          <a:blip r:embed="rId15" cstate="print"/>
          <a:srcRect/>
          <a:stretch>
            <a:fillRect/>
          </a:stretch>
        </p:blipFill>
        <p:spPr bwMode="auto">
          <a:xfrm>
            <a:off x="6072198" y="3643314"/>
            <a:ext cx="1381116" cy="1785950"/>
          </a:xfrm>
          <a:prstGeom prst="rect">
            <a:avLst/>
          </a:prstGeom>
          <a:noFill/>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diamond(in)">
                                      <p:cBhvr>
                                        <p:cTn id="12" dur="20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diamond(in)">
                                      <p:cBhvr>
                                        <p:cTn id="17" dur="20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diamond(in)">
                                      <p:cBhvr>
                                        <p:cTn id="22" dur="20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diamond(in)">
                                      <p:cBhvr>
                                        <p:cTn id="27" dur="20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16"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diamond(in)">
                                      <p:cBhvr>
                                        <p:cTn id="32" dur="20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8" presetClass="entr" presetSubtype="16"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diamond(in)">
                                      <p:cBhvr>
                                        <p:cTn id="37" dur="2000"/>
                                        <p:tgtEl>
                                          <p:spTgt spid="5"/>
                                        </p:tgtEl>
                                      </p:cBhvr>
                                    </p:animEffect>
                                  </p:childTnLst>
                                </p:cTn>
                              </p:par>
                            </p:childTnLst>
                          </p:cTn>
                        </p:par>
                      </p:childTnLst>
                    </p:cTn>
                  </p:par>
                  <p:par>
                    <p:cTn id="38" fill="hold">
                      <p:stCondLst>
                        <p:cond delay="indefinite"/>
                      </p:stCondLst>
                      <p:childTnLst>
                        <p:par>
                          <p:cTn id="39" fill="hold">
                            <p:stCondLst>
                              <p:cond delay="0"/>
                            </p:stCondLst>
                            <p:childTnLst>
                              <p:par>
                                <p:cTn id="40" presetID="8" presetClass="entr" presetSubtype="16" fill="hold" nodeType="clickEffect">
                                  <p:stCondLst>
                                    <p:cond delay="0"/>
                                  </p:stCondLst>
                                  <p:childTnLst>
                                    <p:set>
                                      <p:cBhvr>
                                        <p:cTn id="41" dur="1" fill="hold">
                                          <p:stCondLst>
                                            <p:cond delay="0"/>
                                          </p:stCondLst>
                                        </p:cTn>
                                        <p:tgtEl>
                                          <p:spTgt spid="1026"/>
                                        </p:tgtEl>
                                        <p:attrNameLst>
                                          <p:attrName>style.visibility</p:attrName>
                                        </p:attrNameLst>
                                      </p:cBhvr>
                                      <p:to>
                                        <p:strVal val="visible"/>
                                      </p:to>
                                    </p:set>
                                    <p:animEffect transition="in" filter="diamond(in)">
                                      <p:cBhvr>
                                        <p:cTn id="42" dur="2000"/>
                                        <p:tgtEl>
                                          <p:spTgt spid="1026"/>
                                        </p:tgtEl>
                                      </p:cBhvr>
                                    </p:animEffect>
                                  </p:childTnLst>
                                </p:cTn>
                              </p:par>
                            </p:childTnLst>
                          </p:cTn>
                        </p:par>
                      </p:childTnLst>
                    </p:cTn>
                  </p:par>
                  <p:par>
                    <p:cTn id="43" fill="hold">
                      <p:stCondLst>
                        <p:cond delay="indefinite"/>
                      </p:stCondLst>
                      <p:childTnLst>
                        <p:par>
                          <p:cTn id="44" fill="hold">
                            <p:stCondLst>
                              <p:cond delay="0"/>
                            </p:stCondLst>
                            <p:childTnLst>
                              <p:par>
                                <p:cTn id="45" presetID="8" presetClass="entr" presetSubtype="16" fill="hold"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diamond(in)">
                                      <p:cBhvr>
                                        <p:cTn id="47" dur="2000"/>
                                        <p:tgtEl>
                                          <p:spTgt spid="14"/>
                                        </p:tgtEl>
                                      </p:cBhvr>
                                    </p:animEffect>
                                  </p:childTnLst>
                                </p:cTn>
                              </p:par>
                            </p:childTnLst>
                          </p:cTn>
                        </p:par>
                      </p:childTnLst>
                    </p:cTn>
                  </p:par>
                  <p:par>
                    <p:cTn id="48" fill="hold">
                      <p:stCondLst>
                        <p:cond delay="indefinite"/>
                      </p:stCondLst>
                      <p:childTnLst>
                        <p:par>
                          <p:cTn id="49" fill="hold">
                            <p:stCondLst>
                              <p:cond delay="0"/>
                            </p:stCondLst>
                            <p:childTnLst>
                              <p:par>
                                <p:cTn id="50" presetID="8" presetClass="entr" presetSubtype="16" fill="hold" nodeType="click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diamond(in)">
                                      <p:cBhvr>
                                        <p:cTn id="52" dur="2000"/>
                                        <p:tgtEl>
                                          <p:spTgt spid="15"/>
                                        </p:tgtEl>
                                      </p:cBhvr>
                                    </p:animEffect>
                                  </p:childTnLst>
                                </p:cTn>
                              </p:par>
                            </p:childTnLst>
                          </p:cTn>
                        </p:par>
                      </p:childTnLst>
                    </p:cTn>
                  </p:par>
                  <p:par>
                    <p:cTn id="53" fill="hold">
                      <p:stCondLst>
                        <p:cond delay="indefinite"/>
                      </p:stCondLst>
                      <p:childTnLst>
                        <p:par>
                          <p:cTn id="54" fill="hold">
                            <p:stCondLst>
                              <p:cond delay="0"/>
                            </p:stCondLst>
                            <p:childTnLst>
                              <p:par>
                                <p:cTn id="55" presetID="5" presetClass="entr" presetSubtype="10" fill="hold" nodeType="click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checkerboard(across)">
                                      <p:cBhvr>
                                        <p:cTn id="57" dur="500"/>
                                        <p:tgtEl>
                                          <p:spTgt spid="16"/>
                                        </p:tgtEl>
                                      </p:cBhvr>
                                    </p:animEffect>
                                  </p:childTnLst>
                                </p:cTn>
                              </p:par>
                            </p:childTnLst>
                          </p:cTn>
                        </p:par>
                      </p:childTnLst>
                    </p:cTn>
                  </p:par>
                  <p:par>
                    <p:cTn id="58" fill="hold">
                      <p:stCondLst>
                        <p:cond delay="indefinite"/>
                      </p:stCondLst>
                      <p:childTnLst>
                        <p:par>
                          <p:cTn id="59" fill="hold">
                            <p:stCondLst>
                              <p:cond delay="0"/>
                            </p:stCondLst>
                            <p:childTnLst>
                              <p:par>
                                <p:cTn id="60" presetID="5" presetClass="entr" presetSubtype="10" fill="hold" nodeType="click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checkerboard(across)">
                                      <p:cBhvr>
                                        <p:cTn id="62" dur="500"/>
                                        <p:tgtEl>
                                          <p:spTgt spid="18"/>
                                        </p:tgtEl>
                                      </p:cBhvr>
                                    </p:animEffect>
                                  </p:childTnLst>
                                </p:cTn>
                              </p:par>
                            </p:childTnLst>
                          </p:cTn>
                        </p:par>
                      </p:childTnLst>
                    </p:cTn>
                  </p:par>
                  <p:par>
                    <p:cTn id="63" fill="hold">
                      <p:stCondLst>
                        <p:cond delay="indefinite"/>
                      </p:stCondLst>
                      <p:childTnLst>
                        <p:par>
                          <p:cTn id="64" fill="hold">
                            <p:stCondLst>
                              <p:cond delay="0"/>
                            </p:stCondLst>
                            <p:childTnLst>
                              <p:par>
                                <p:cTn id="65" presetID="5" presetClass="entr" presetSubtype="10" fill="hold" nodeType="click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checkerboard(across)">
                                      <p:cBhvr>
                                        <p:cTn id="6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4"/>
          <p:cNvSpPr>
            <a:spLocks noGrp="1" noChangeArrowheads="1"/>
          </p:cNvSpPr>
          <p:nvPr>
            <p:ph type="body" sz="half" idx="4294967295"/>
          </p:nvPr>
        </p:nvSpPr>
        <p:spPr>
          <a:xfrm>
            <a:off x="3357554" y="1857364"/>
            <a:ext cx="6072198" cy="2357454"/>
          </a:xfrm>
        </p:spPr>
        <p:txBody>
          <a:bodyPr>
            <a:normAutofit/>
          </a:bodyPr>
          <a:lstStyle/>
          <a:p>
            <a:pPr>
              <a:buFont typeface="Wingdings" pitchFamily="2" charset="2"/>
              <a:buNone/>
            </a:pPr>
            <a:r>
              <a:rPr lang="ru-RU" sz="4400" b="1" dirty="0" smtClean="0">
                <a:solidFill>
                  <a:srgbClr val="FF0000"/>
                </a:solidFill>
              </a:rPr>
              <a:t>Виктор Талалихин </a:t>
            </a:r>
            <a:endParaRPr lang="ru-RU" sz="4400" b="1" dirty="0">
              <a:solidFill>
                <a:srgbClr val="FF0000"/>
              </a:solidFill>
            </a:endParaRPr>
          </a:p>
        </p:txBody>
      </p:sp>
      <p:pic>
        <p:nvPicPr>
          <p:cNvPr id="5" name="Рисунок 4" descr="герой Талалихин"/>
          <p:cNvPicPr/>
          <p:nvPr/>
        </p:nvPicPr>
        <p:blipFill>
          <a:blip r:embed="rId2" cstate="print"/>
          <a:srcRect/>
          <a:stretch>
            <a:fillRect/>
          </a:stretch>
        </p:blipFill>
        <p:spPr bwMode="auto">
          <a:xfrm>
            <a:off x="500034" y="1785926"/>
            <a:ext cx="2660334" cy="3714776"/>
          </a:xfrm>
          <a:prstGeom prst="rect">
            <a:avLst/>
          </a:prstGeom>
          <a:noFill/>
          <a:ln w="9525">
            <a:noFill/>
            <a:miter lim="800000"/>
            <a:headEnd/>
            <a:tailEnd/>
          </a:ln>
        </p:spPr>
      </p:pic>
      <p:pic>
        <p:nvPicPr>
          <p:cNvPr id="6" name="Группа 8"/>
          <p:cNvPicPr>
            <a:picLocks noChangeArrowheads="1"/>
          </p:cNvPicPr>
          <p:nvPr/>
        </p:nvPicPr>
        <p:blipFill>
          <a:blip r:embed="rId3" cstate="print"/>
          <a:srcRect/>
          <a:stretch>
            <a:fillRect/>
          </a:stretch>
        </p:blipFill>
        <p:spPr bwMode="auto">
          <a:xfrm>
            <a:off x="214282" y="214290"/>
            <a:ext cx="8620125" cy="1541462"/>
          </a:xfrm>
          <a:prstGeom prst="rect">
            <a:avLst/>
          </a:prstGeom>
          <a:noFill/>
          <a:ln w="9525">
            <a:noFill/>
            <a:miter lim="800000"/>
            <a:headEnd/>
            <a:tailEnd/>
          </a:ln>
        </p:spPr>
      </p:pic>
      <p:sp>
        <p:nvSpPr>
          <p:cNvPr id="7" name="Прямоугольник 6"/>
          <p:cNvSpPr/>
          <p:nvPr/>
        </p:nvSpPr>
        <p:spPr>
          <a:xfrm>
            <a:off x="714348" y="642918"/>
            <a:ext cx="4536819" cy="584775"/>
          </a:xfrm>
          <a:prstGeom prst="rect">
            <a:avLst/>
          </a:prstGeom>
        </p:spPr>
        <p:txBody>
          <a:bodyPr wrap="none">
            <a:spAutoFit/>
          </a:bodyPr>
          <a:lstStyle/>
          <a:p>
            <a:r>
              <a:rPr lang="ru-RU" sz="3200" i="1" dirty="0" smtClean="0">
                <a:solidFill>
                  <a:srgbClr val="FFFF00"/>
                </a:solidFill>
                <a:latin typeface="Arial" pitchFamily="34" charset="0"/>
                <a:cs typeface="Arial" pitchFamily="34" charset="0"/>
              </a:rPr>
              <a:t>Они не щадили себя…</a:t>
            </a:r>
            <a:endParaRPr lang="ru-RU" sz="3200" i="1" dirty="0">
              <a:latin typeface="Arial" pitchFamily="34" charset="0"/>
              <a:cs typeface="Arial" pitchFamily="34" charset="0"/>
            </a:endParaRPr>
          </a:p>
        </p:txBody>
      </p:sp>
      <p:pic>
        <p:nvPicPr>
          <p:cNvPr id="8" name="Picture 1" descr="C:\Documents and Settings\Admin\Рабочий стол\В.О. картинки\1304913271_12366.jpg"/>
          <p:cNvPicPr>
            <a:picLocks noChangeAspect="1" noChangeArrowheads="1"/>
          </p:cNvPicPr>
          <p:nvPr/>
        </p:nvPicPr>
        <p:blipFill>
          <a:blip r:embed="rId4" cstate="print"/>
          <a:srcRect/>
          <a:stretch>
            <a:fillRect/>
          </a:stretch>
        </p:blipFill>
        <p:spPr bwMode="auto">
          <a:xfrm>
            <a:off x="5429256" y="2643182"/>
            <a:ext cx="3000428" cy="2928958"/>
          </a:xfrm>
          <a:prstGeom prst="rect">
            <a:avLst/>
          </a:prstGeom>
          <a:noFill/>
        </p:spPr>
      </p:pic>
      <p:pic>
        <p:nvPicPr>
          <p:cNvPr id="9" name="Picture 2" descr="http://war2.ucoz.ru/_pu/2/93807.jpg"/>
          <p:cNvPicPr>
            <a:picLocks noChangeAspect="1" noChangeArrowheads="1"/>
          </p:cNvPicPr>
          <p:nvPr/>
        </p:nvPicPr>
        <p:blipFill>
          <a:blip r:embed="rId5" cstate="print"/>
          <a:srcRect/>
          <a:stretch>
            <a:fillRect/>
          </a:stretch>
        </p:blipFill>
        <p:spPr bwMode="auto">
          <a:xfrm>
            <a:off x="7143768" y="357166"/>
            <a:ext cx="1000132" cy="1357322"/>
          </a:xfrm>
          <a:prstGeom prst="rect">
            <a:avLst/>
          </a:prstGeom>
          <a:noFill/>
          <a:ln w="9525">
            <a:noFill/>
            <a:miter lim="800000"/>
            <a:headEnd/>
            <a:tailEnd/>
          </a:ln>
        </p:spPr>
      </p:pic>
      <p:sp>
        <p:nvSpPr>
          <p:cNvPr id="10" name="Прямоугольник 9"/>
          <p:cNvSpPr/>
          <p:nvPr/>
        </p:nvSpPr>
        <p:spPr>
          <a:xfrm>
            <a:off x="357158" y="5643578"/>
            <a:ext cx="8215370" cy="830997"/>
          </a:xfrm>
          <a:prstGeom prst="rect">
            <a:avLst/>
          </a:prstGeom>
        </p:spPr>
        <p:txBody>
          <a:bodyPr wrap="square">
            <a:spAutoFit/>
          </a:bodyPr>
          <a:lstStyle/>
          <a:p>
            <a:r>
              <a:rPr lang="ru-RU" b="1" dirty="0" smtClean="0">
                <a:solidFill>
                  <a:srgbClr val="002060"/>
                </a:solidFill>
              </a:rPr>
              <a:t>Заместитель командира эскадрильи </a:t>
            </a:r>
          </a:p>
          <a:p>
            <a:r>
              <a:rPr lang="ru-RU" b="1" dirty="0" smtClean="0">
                <a:solidFill>
                  <a:srgbClr val="002060"/>
                </a:solidFill>
              </a:rPr>
              <a:t>177-го истребительного авиационного полка ПВО.</a:t>
            </a:r>
            <a:endParaRPr lang="ru-RU" b="1" dirty="0">
              <a:solidFill>
                <a:srgbClr val="002060"/>
              </a:solidFill>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ppt_w</p:attrName>
                                        </p:attrNameLst>
                                      </p:cBhvr>
                                      <p:tavLst>
                                        <p:tav tm="0">
                                          <p:val>
                                            <p:strVal val="#ppt_w*0.70"/>
                                          </p:val>
                                        </p:tav>
                                        <p:tav tm="100000">
                                          <p:val>
                                            <p:strVal val="#ppt_w"/>
                                          </p:val>
                                        </p:tav>
                                      </p:tavLst>
                                    </p:anim>
                                    <p:anim calcmode="lin" valueType="num">
                                      <p:cBhvr>
                                        <p:cTn id="15" dur="1000" fill="hold"/>
                                        <p:tgtEl>
                                          <p:spTgt spid="5"/>
                                        </p:tgtEl>
                                        <p:attrNameLst>
                                          <p:attrName>ppt_h</p:attrName>
                                        </p:attrNameLst>
                                      </p:cBhvr>
                                      <p:tavLst>
                                        <p:tav tm="0">
                                          <p:val>
                                            <p:strVal val="#ppt_h"/>
                                          </p:val>
                                        </p:tav>
                                        <p:tav tm="100000">
                                          <p:val>
                                            <p:strVal val="#ppt_h"/>
                                          </p:val>
                                        </p:tav>
                                      </p:tavLst>
                                    </p:anim>
                                    <p:animEffect transition="in" filter="fade">
                                      <p:cBhvr>
                                        <p:cTn id="16" dur="10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38915">
                                            <p:txEl>
                                              <p:pRg st="0" end="0"/>
                                            </p:txEl>
                                          </p:spTgt>
                                        </p:tgtEl>
                                        <p:attrNameLst>
                                          <p:attrName>style.visibility</p:attrName>
                                        </p:attrNameLst>
                                      </p:cBhvr>
                                      <p:to>
                                        <p:strVal val="visible"/>
                                      </p:to>
                                    </p:set>
                                    <p:anim calcmode="lin" valueType="num">
                                      <p:cBhvr additive="base">
                                        <p:cTn id="21" dur="500" fill="hold"/>
                                        <p:tgtEl>
                                          <p:spTgt spid="38915">
                                            <p:txEl>
                                              <p:pRg st="0" end="0"/>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89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55"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1000" fill="hold"/>
                                        <p:tgtEl>
                                          <p:spTgt spid="8"/>
                                        </p:tgtEl>
                                        <p:attrNameLst>
                                          <p:attrName>ppt_w</p:attrName>
                                        </p:attrNameLst>
                                      </p:cBhvr>
                                      <p:tavLst>
                                        <p:tav tm="0">
                                          <p:val>
                                            <p:strVal val="#ppt_w*0.70"/>
                                          </p:val>
                                        </p:tav>
                                        <p:tav tm="100000">
                                          <p:val>
                                            <p:strVal val="#ppt_w"/>
                                          </p:val>
                                        </p:tav>
                                      </p:tavLst>
                                    </p:anim>
                                    <p:anim calcmode="lin" valueType="num">
                                      <p:cBhvr>
                                        <p:cTn id="28" dur="1000" fill="hold"/>
                                        <p:tgtEl>
                                          <p:spTgt spid="8"/>
                                        </p:tgtEl>
                                        <p:attrNameLst>
                                          <p:attrName>ppt_h</p:attrName>
                                        </p:attrNameLst>
                                      </p:cBhvr>
                                      <p:tavLst>
                                        <p:tav tm="0">
                                          <p:val>
                                            <p:strVal val="#ppt_h"/>
                                          </p:val>
                                        </p:tav>
                                        <p:tav tm="100000">
                                          <p:val>
                                            <p:strVal val="#ppt_h"/>
                                          </p:val>
                                        </p:tav>
                                      </p:tavLst>
                                    </p:anim>
                                    <p:animEffect transition="in" filter="fade">
                                      <p:cBhvr>
                                        <p:cTn id="29" dur="1000"/>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4" presetClass="entr" presetSubtype="16"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box(in)">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8" presetClass="entr" presetSubtype="16"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diamond(in)">
                                      <p:cBhvr>
                                        <p:cTn id="39"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build="p"/>
      <p:bldP spid="7"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57158" y="214290"/>
            <a:ext cx="8786842" cy="7171194"/>
          </a:xfrm>
          <a:prstGeom prst="rect">
            <a:avLst/>
          </a:prstGeom>
        </p:spPr>
        <p:txBody>
          <a:bodyPr wrap="square">
            <a:spAutoFit/>
          </a:bodyPr>
          <a:lstStyle/>
          <a:p>
            <a:r>
              <a:rPr lang="ru-RU" sz="2000" b="1" dirty="0" smtClean="0">
                <a:solidFill>
                  <a:schemeClr val="bg1"/>
                </a:solidFill>
              </a:rPr>
              <a:t>Виктор Талалихин начал воевать уже в советско-финляндскую войну. На биплане сбил 4 вражеских самолета. </a:t>
            </a:r>
          </a:p>
          <a:p>
            <a:r>
              <a:rPr lang="ru-RU" sz="2000" b="1" dirty="0" smtClean="0">
                <a:solidFill>
                  <a:schemeClr val="bg1"/>
                </a:solidFill>
              </a:rPr>
              <a:t>Затем служил в авиационном училище.</a:t>
            </a:r>
            <a:br>
              <a:rPr lang="ru-RU" sz="2000" b="1" dirty="0" smtClean="0">
                <a:solidFill>
                  <a:schemeClr val="bg1"/>
                </a:solidFill>
              </a:rPr>
            </a:br>
            <a:r>
              <a:rPr lang="ru-RU" sz="2000" b="1" dirty="0" smtClean="0">
                <a:solidFill>
                  <a:schemeClr val="bg1"/>
                </a:solidFill>
              </a:rPr>
              <a:t/>
            </a:r>
            <a:br>
              <a:rPr lang="ru-RU" sz="2000" b="1" dirty="0" smtClean="0">
                <a:solidFill>
                  <a:schemeClr val="bg1"/>
                </a:solidFill>
              </a:rPr>
            </a:br>
            <a:r>
              <a:rPr lang="ru-RU" sz="2000" b="1" dirty="0" smtClean="0">
                <a:solidFill>
                  <a:schemeClr val="bg1"/>
                </a:solidFill>
              </a:rPr>
              <a:t>В августе 1941 года </a:t>
            </a:r>
            <a:r>
              <a:rPr lang="ru-RU" sz="2000" b="1" u="sng" dirty="0" smtClean="0">
                <a:solidFill>
                  <a:schemeClr val="bg1"/>
                </a:solidFill>
              </a:rPr>
              <a:t>одним из первых советских  летчиков совершил таран</a:t>
            </a:r>
            <a:r>
              <a:rPr lang="ru-RU" sz="2000" b="1" dirty="0" smtClean="0">
                <a:solidFill>
                  <a:schemeClr val="bg1"/>
                </a:solidFill>
              </a:rPr>
              <a:t>, сбив в ночном воздушном бою немецкий бомбардировщик. Причём раненый летчик смог выбраться из кабины и спуститься на парашюте в тыл к своим.</a:t>
            </a:r>
            <a:br>
              <a:rPr lang="ru-RU" sz="2000" b="1" dirty="0" smtClean="0">
                <a:solidFill>
                  <a:schemeClr val="bg1"/>
                </a:solidFill>
              </a:rPr>
            </a:br>
            <a:r>
              <a:rPr lang="ru-RU" sz="2000" b="1" dirty="0" smtClean="0">
                <a:solidFill>
                  <a:schemeClr val="bg1"/>
                </a:solidFill>
              </a:rPr>
              <a:t/>
            </a:r>
            <a:br>
              <a:rPr lang="ru-RU" sz="2000" b="1" dirty="0" smtClean="0">
                <a:solidFill>
                  <a:schemeClr val="bg1"/>
                </a:solidFill>
              </a:rPr>
            </a:br>
            <a:r>
              <a:rPr lang="ru-RU" sz="2000" b="1" dirty="0" smtClean="0">
                <a:solidFill>
                  <a:schemeClr val="bg1"/>
                </a:solidFill>
              </a:rPr>
              <a:t>Затем Талалихин сбил еще пять немецких самолетов. </a:t>
            </a:r>
          </a:p>
          <a:p>
            <a:r>
              <a:rPr lang="ru-RU" sz="2000" b="1" dirty="0" smtClean="0">
                <a:solidFill>
                  <a:schemeClr val="bg1"/>
                </a:solidFill>
              </a:rPr>
              <a:t>Погиб смертью храбрых в неравной схватке с фашистскими истребителями в октябре 1941 года. Лётчик отправился во главе звена из шести истребителей на прикрытие наземных войск в район Подольска. Над деревней Каменка звено было атаковано шестеркой «Мессершмитов-109». Талалихин принял бой и сбил один вражеский самолет. На него тут же «насели» сразу три «</a:t>
            </a:r>
            <a:r>
              <a:rPr lang="ru-RU" sz="2000" b="1" dirty="0" err="1" smtClean="0">
                <a:solidFill>
                  <a:schemeClr val="bg1"/>
                </a:solidFill>
              </a:rPr>
              <a:t>мессера</a:t>
            </a:r>
            <a:r>
              <a:rPr lang="ru-RU" sz="2000" b="1" dirty="0" smtClean="0">
                <a:solidFill>
                  <a:schemeClr val="bg1"/>
                </a:solidFill>
              </a:rPr>
              <a:t>». В неравном бою Виктору удалось зажечь еще одного противника. Но тут рядом с его самолетом разорвался снаряд...</a:t>
            </a:r>
            <a:endParaRPr lang="ru-RU" b="1" dirty="0" smtClean="0">
              <a:solidFill>
                <a:schemeClr val="bg1"/>
              </a:solidFill>
            </a:endParaRPr>
          </a:p>
          <a:p>
            <a:endParaRPr lang="ru-RU" sz="2000" b="1" dirty="0" smtClean="0">
              <a:solidFill>
                <a:schemeClr val="bg1"/>
              </a:solidFill>
            </a:endParaRPr>
          </a:p>
          <a:p>
            <a:r>
              <a:rPr lang="ru-RU" sz="2000" b="1" dirty="0" smtClean="0">
                <a:solidFill>
                  <a:schemeClr val="bg1"/>
                </a:solidFill>
              </a:rPr>
              <a:t>Спустя 73 года, в 2014-м, поисковики нашли самолет Талалихина, оставшийся в подмосковных болотах.</a:t>
            </a:r>
            <a:r>
              <a:rPr lang="ru-RU" b="1" dirty="0" smtClean="0">
                <a:solidFill>
                  <a:schemeClr val="bg1"/>
                </a:solidFill>
              </a:rPr>
              <a:t/>
            </a:r>
            <a:br>
              <a:rPr lang="ru-RU" b="1" dirty="0" smtClean="0">
                <a:solidFill>
                  <a:schemeClr val="bg1"/>
                </a:solidFill>
              </a:rPr>
            </a:br>
            <a:r>
              <a:rPr lang="ru-RU" sz="2000" dirty="0" smtClean="0"/>
              <a:t/>
            </a:r>
            <a:br>
              <a:rPr lang="ru-RU" sz="2000" dirty="0" smtClean="0"/>
            </a:br>
            <a:endParaRPr lang="ru-RU" sz="2000" dirty="0"/>
          </a:p>
        </p:txBody>
      </p:sp>
    </p:spTree>
  </p:cSld>
  <p:clrMapOvr>
    <a:masterClrMapping/>
  </p:clrMapOvr>
  <p:transition>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5"/>
          <p:cNvSpPr>
            <a:spLocks noGrp="1" noChangeArrowheads="1"/>
          </p:cNvSpPr>
          <p:nvPr>
            <p:ph type="body" sz="half" idx="4294967295"/>
          </p:nvPr>
        </p:nvSpPr>
        <p:spPr>
          <a:xfrm>
            <a:off x="3786182" y="2428868"/>
            <a:ext cx="4025900" cy="1757362"/>
          </a:xfrm>
        </p:spPr>
        <p:txBody>
          <a:bodyPr>
            <a:normAutofit/>
          </a:bodyPr>
          <a:lstStyle/>
          <a:p>
            <a:pPr>
              <a:lnSpc>
                <a:spcPct val="90000"/>
              </a:lnSpc>
              <a:buNone/>
            </a:pPr>
            <a:r>
              <a:rPr lang="ru-RU" sz="4800" b="1" dirty="0" smtClean="0">
                <a:solidFill>
                  <a:srgbClr val="FF0000"/>
                </a:solidFill>
              </a:rPr>
              <a:t>Александр Матросов</a:t>
            </a:r>
            <a:endParaRPr lang="ru-RU" sz="4800" b="1" dirty="0">
              <a:solidFill>
                <a:srgbClr val="FF0000"/>
              </a:solidFill>
            </a:endParaRPr>
          </a:p>
        </p:txBody>
      </p:sp>
      <p:pic>
        <p:nvPicPr>
          <p:cNvPr id="245762" name="Picture 2" descr="C:\Documents and Settings\Admin\Рабочий стол\В.О. картинки\Matrosov_AleksMatveev.jpg"/>
          <p:cNvPicPr>
            <a:picLocks noChangeAspect="1" noChangeArrowheads="1"/>
          </p:cNvPicPr>
          <p:nvPr/>
        </p:nvPicPr>
        <p:blipFill>
          <a:blip r:embed="rId2" cstate="print"/>
          <a:srcRect/>
          <a:stretch>
            <a:fillRect/>
          </a:stretch>
        </p:blipFill>
        <p:spPr bwMode="auto">
          <a:xfrm>
            <a:off x="357158" y="1857364"/>
            <a:ext cx="3357587" cy="4234642"/>
          </a:xfrm>
          <a:prstGeom prst="rect">
            <a:avLst/>
          </a:prstGeom>
          <a:noFill/>
        </p:spPr>
      </p:pic>
      <p:pic>
        <p:nvPicPr>
          <p:cNvPr id="5" name="Группа 8"/>
          <p:cNvPicPr>
            <a:picLocks noChangeArrowheads="1"/>
          </p:cNvPicPr>
          <p:nvPr/>
        </p:nvPicPr>
        <p:blipFill>
          <a:blip r:embed="rId3" cstate="print"/>
          <a:srcRect/>
          <a:stretch>
            <a:fillRect/>
          </a:stretch>
        </p:blipFill>
        <p:spPr bwMode="auto">
          <a:xfrm>
            <a:off x="214282" y="285728"/>
            <a:ext cx="8620125" cy="1541462"/>
          </a:xfrm>
          <a:prstGeom prst="rect">
            <a:avLst/>
          </a:prstGeom>
          <a:noFill/>
          <a:ln w="9525">
            <a:noFill/>
            <a:miter lim="800000"/>
            <a:headEnd/>
            <a:tailEnd/>
          </a:ln>
        </p:spPr>
      </p:pic>
      <p:sp>
        <p:nvSpPr>
          <p:cNvPr id="7" name="Прямоугольник 6"/>
          <p:cNvSpPr/>
          <p:nvPr/>
        </p:nvSpPr>
        <p:spPr>
          <a:xfrm>
            <a:off x="1357290" y="642918"/>
            <a:ext cx="4536819" cy="584775"/>
          </a:xfrm>
          <a:prstGeom prst="rect">
            <a:avLst/>
          </a:prstGeom>
        </p:spPr>
        <p:txBody>
          <a:bodyPr wrap="none">
            <a:spAutoFit/>
          </a:bodyPr>
          <a:lstStyle/>
          <a:p>
            <a:r>
              <a:rPr lang="ru-RU" sz="3200" i="1" dirty="0" smtClean="0">
                <a:solidFill>
                  <a:srgbClr val="FFFF00"/>
                </a:solidFill>
                <a:latin typeface="Arial" pitchFamily="34" charset="0"/>
                <a:cs typeface="Arial" pitchFamily="34" charset="0"/>
              </a:rPr>
              <a:t>Они не щадили себя…</a:t>
            </a:r>
            <a:endParaRPr lang="ru-RU" sz="3200" i="1" dirty="0">
              <a:solidFill>
                <a:srgbClr val="FFFF00"/>
              </a:solidFill>
              <a:latin typeface="Arial" pitchFamily="34" charset="0"/>
              <a:cs typeface="Arial" pitchFamily="34" charset="0"/>
            </a:endParaRPr>
          </a:p>
        </p:txBody>
      </p:sp>
      <p:sp>
        <p:nvSpPr>
          <p:cNvPr id="8" name="Прямоугольник 7"/>
          <p:cNvSpPr/>
          <p:nvPr/>
        </p:nvSpPr>
        <p:spPr>
          <a:xfrm>
            <a:off x="4143372" y="4143380"/>
            <a:ext cx="4572000" cy="2308324"/>
          </a:xfrm>
          <a:prstGeom prst="rect">
            <a:avLst/>
          </a:prstGeom>
        </p:spPr>
        <p:txBody>
          <a:bodyPr>
            <a:spAutoFit/>
          </a:bodyPr>
          <a:lstStyle/>
          <a:p>
            <a:r>
              <a:rPr lang="ru-RU" b="1" dirty="0" smtClean="0">
                <a:solidFill>
                  <a:srgbClr val="002060"/>
                </a:solidFill>
              </a:rPr>
              <a:t>Стрелок-автоматчик,</a:t>
            </a:r>
          </a:p>
          <a:p>
            <a:r>
              <a:rPr lang="ru-RU" b="1" dirty="0" smtClean="0">
                <a:solidFill>
                  <a:srgbClr val="002060"/>
                </a:solidFill>
              </a:rPr>
              <a:t>2-го отдельного батальона</a:t>
            </a:r>
          </a:p>
          <a:p>
            <a:r>
              <a:rPr lang="ru-RU" b="1" dirty="0" smtClean="0">
                <a:solidFill>
                  <a:srgbClr val="002060"/>
                </a:solidFill>
              </a:rPr>
              <a:t>91-й отдельной Сибирской добровольческой бригады имени Сталина.</a:t>
            </a:r>
            <a:r>
              <a:rPr lang="ru-RU" dirty="0" smtClean="0">
                <a:solidFill>
                  <a:srgbClr val="002060"/>
                </a:solidFill>
              </a:rPr>
              <a:t/>
            </a:r>
            <a:br>
              <a:rPr lang="ru-RU" dirty="0" smtClean="0">
                <a:solidFill>
                  <a:srgbClr val="002060"/>
                </a:solidFill>
              </a:rPr>
            </a:br>
            <a:endParaRPr lang="ru-RU" dirty="0">
              <a:solidFill>
                <a:srgbClr val="002060"/>
              </a:solidFill>
            </a:endParaRPr>
          </a:p>
        </p:txBody>
      </p:sp>
      <p:pic>
        <p:nvPicPr>
          <p:cNvPr id="9" name="img_1" descr="http://moikompas.ru/img/compas/2008-04-30/geroi/69566309.jpg"/>
          <p:cNvPicPr/>
          <p:nvPr/>
        </p:nvPicPr>
        <p:blipFill>
          <a:blip r:embed="rId4" cstate="print"/>
          <a:srcRect/>
          <a:stretch>
            <a:fillRect/>
          </a:stretch>
        </p:blipFill>
        <p:spPr bwMode="auto">
          <a:xfrm>
            <a:off x="7286644" y="2214554"/>
            <a:ext cx="1500192" cy="1785950"/>
          </a:xfrm>
          <a:prstGeom prst="rect">
            <a:avLst/>
          </a:prstGeom>
          <a:noFill/>
          <a:ln w="9525">
            <a:noFill/>
            <a:miter lim="800000"/>
            <a:headEnd/>
            <a:tailEnd/>
          </a:ln>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245762"/>
                                        </p:tgtEl>
                                        <p:attrNameLst>
                                          <p:attrName>style.visibility</p:attrName>
                                        </p:attrNameLst>
                                      </p:cBhvr>
                                      <p:to>
                                        <p:strVal val="visible"/>
                                      </p:to>
                                    </p:set>
                                    <p:anim calcmode="lin" valueType="num">
                                      <p:cBhvr>
                                        <p:cTn id="14" dur="1000" fill="hold"/>
                                        <p:tgtEl>
                                          <p:spTgt spid="245762"/>
                                        </p:tgtEl>
                                        <p:attrNameLst>
                                          <p:attrName>ppt_w</p:attrName>
                                        </p:attrNameLst>
                                      </p:cBhvr>
                                      <p:tavLst>
                                        <p:tav tm="0">
                                          <p:val>
                                            <p:strVal val="#ppt_w*0.70"/>
                                          </p:val>
                                        </p:tav>
                                        <p:tav tm="100000">
                                          <p:val>
                                            <p:strVal val="#ppt_w"/>
                                          </p:val>
                                        </p:tav>
                                      </p:tavLst>
                                    </p:anim>
                                    <p:anim calcmode="lin" valueType="num">
                                      <p:cBhvr>
                                        <p:cTn id="15" dur="1000" fill="hold"/>
                                        <p:tgtEl>
                                          <p:spTgt spid="245762"/>
                                        </p:tgtEl>
                                        <p:attrNameLst>
                                          <p:attrName>ppt_h</p:attrName>
                                        </p:attrNameLst>
                                      </p:cBhvr>
                                      <p:tavLst>
                                        <p:tav tm="0">
                                          <p:val>
                                            <p:strVal val="#ppt_h"/>
                                          </p:val>
                                        </p:tav>
                                        <p:tav tm="100000">
                                          <p:val>
                                            <p:strVal val="#ppt_h"/>
                                          </p:val>
                                        </p:tav>
                                      </p:tavLst>
                                    </p:anim>
                                    <p:animEffect transition="in" filter="fade">
                                      <p:cBhvr>
                                        <p:cTn id="16" dur="1000"/>
                                        <p:tgtEl>
                                          <p:spTgt spid="245762"/>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6" fill="hold" grpId="0" nodeType="clickEffect">
                                  <p:stCondLst>
                                    <p:cond delay="0"/>
                                  </p:stCondLst>
                                  <p:childTnLst>
                                    <p:set>
                                      <p:cBhvr>
                                        <p:cTn id="20" dur="1" fill="hold">
                                          <p:stCondLst>
                                            <p:cond delay="0"/>
                                          </p:stCondLst>
                                        </p:cTn>
                                        <p:tgtEl>
                                          <p:spTgt spid="43011">
                                            <p:txEl>
                                              <p:pRg st="0" end="0"/>
                                            </p:txEl>
                                          </p:spTgt>
                                        </p:tgtEl>
                                        <p:attrNameLst>
                                          <p:attrName>style.visibility</p:attrName>
                                        </p:attrNameLst>
                                      </p:cBhvr>
                                      <p:to>
                                        <p:strVal val="visible"/>
                                      </p:to>
                                    </p:set>
                                    <p:animEffect transition="in" filter="barn(inHorizontal)">
                                      <p:cBhvr>
                                        <p:cTn id="21" dur="500"/>
                                        <p:tgtEl>
                                          <p:spTgt spid="43011">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nodeType="click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1000" fill="hold"/>
                                        <p:tgtEl>
                                          <p:spTgt spid="9"/>
                                        </p:tgtEl>
                                        <p:attrNameLst>
                                          <p:attrName>ppt_w</p:attrName>
                                        </p:attrNameLst>
                                      </p:cBhvr>
                                      <p:tavLst>
                                        <p:tav tm="0">
                                          <p:val>
                                            <p:strVal val="#ppt_w*0.70"/>
                                          </p:val>
                                        </p:tav>
                                        <p:tav tm="100000">
                                          <p:val>
                                            <p:strVal val="#ppt_w"/>
                                          </p:val>
                                        </p:tav>
                                      </p:tavLst>
                                    </p:anim>
                                    <p:anim calcmode="lin" valueType="num">
                                      <p:cBhvr>
                                        <p:cTn id="27" dur="1000" fill="hold"/>
                                        <p:tgtEl>
                                          <p:spTgt spid="9"/>
                                        </p:tgtEl>
                                        <p:attrNameLst>
                                          <p:attrName>ppt_h</p:attrName>
                                        </p:attrNameLst>
                                      </p:cBhvr>
                                      <p:tavLst>
                                        <p:tav tm="0">
                                          <p:val>
                                            <p:strVal val="#ppt_h"/>
                                          </p:val>
                                        </p:tav>
                                        <p:tav tm="100000">
                                          <p:val>
                                            <p:strVal val="#ppt_h"/>
                                          </p:val>
                                        </p:tav>
                                      </p:tavLst>
                                    </p:anim>
                                    <p:animEffect transition="in" filter="fade">
                                      <p:cBhvr>
                                        <p:cTn id="28" dur="10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5" presetClass="entr" presetSubtype="10"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checkerboard(across)">
                                      <p:cBhvr>
                                        <p:cTn id="3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build="p"/>
      <p:bldP spid="7"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4282" y="214290"/>
            <a:ext cx="8929718" cy="8094524"/>
          </a:xfrm>
          <a:prstGeom prst="rect">
            <a:avLst/>
          </a:prstGeom>
        </p:spPr>
        <p:txBody>
          <a:bodyPr wrap="square">
            <a:spAutoFit/>
          </a:bodyPr>
          <a:lstStyle/>
          <a:p>
            <a:r>
              <a:rPr lang="ru-RU" sz="2000" b="1" dirty="0" smtClean="0">
                <a:solidFill>
                  <a:schemeClr val="bg1"/>
                </a:solidFill>
              </a:rPr>
              <a:t>Саша Матросов родителей не знал. </a:t>
            </a:r>
          </a:p>
          <a:p>
            <a:r>
              <a:rPr lang="ru-RU" sz="2000" b="1" dirty="0" smtClean="0">
                <a:solidFill>
                  <a:schemeClr val="bg1"/>
                </a:solidFill>
              </a:rPr>
              <a:t>Он воспитывался в детском доме и трудовой колонии. Когда началась война, ему не было и 20. Матросова призвали в армию в сентябре 1942-го и отправили в пехотное училище, а затем на фронт.</a:t>
            </a:r>
            <a:br>
              <a:rPr lang="ru-RU" sz="2000" b="1" dirty="0" smtClean="0">
                <a:solidFill>
                  <a:schemeClr val="bg1"/>
                </a:solidFill>
              </a:rPr>
            </a:br>
            <a:r>
              <a:rPr lang="ru-RU" sz="2000" b="1" dirty="0" smtClean="0">
                <a:solidFill>
                  <a:schemeClr val="bg1"/>
                </a:solidFill>
              </a:rPr>
              <a:t/>
            </a:r>
            <a:br>
              <a:rPr lang="ru-RU" sz="2000" b="1" dirty="0" smtClean="0">
                <a:solidFill>
                  <a:schemeClr val="bg1"/>
                </a:solidFill>
              </a:rPr>
            </a:br>
            <a:r>
              <a:rPr lang="ru-RU" sz="2000" b="1" dirty="0" smtClean="0">
                <a:solidFill>
                  <a:schemeClr val="bg1"/>
                </a:solidFill>
              </a:rPr>
              <a:t>В феврале 1943 года его батальон атаковал опорный пункт фашистов, но угодил в ловушку, попав под плотный огонь, отрезавший путь к окопам. Стреляли из трех дзотов. </a:t>
            </a:r>
          </a:p>
          <a:p>
            <a:r>
              <a:rPr lang="ru-RU" sz="2000" b="1" dirty="0" smtClean="0">
                <a:solidFill>
                  <a:schemeClr val="bg1"/>
                </a:solidFill>
              </a:rPr>
              <a:t>Два вскоре замолчали, однако третий продолжал расстреливать красноармейцев, залёгших в снегу.</a:t>
            </a:r>
            <a:br>
              <a:rPr lang="ru-RU" sz="2000" b="1" dirty="0" smtClean="0">
                <a:solidFill>
                  <a:schemeClr val="bg1"/>
                </a:solidFill>
              </a:rPr>
            </a:br>
            <a:r>
              <a:rPr lang="ru-RU" sz="2000" b="1" dirty="0" smtClean="0">
                <a:solidFill>
                  <a:schemeClr val="bg1"/>
                </a:solidFill>
              </a:rPr>
              <a:t>Видя, что единственный шанс выйти из-под огня, </a:t>
            </a:r>
          </a:p>
          <a:p>
            <a:r>
              <a:rPr lang="ru-RU" sz="2000" b="1" dirty="0" smtClean="0">
                <a:solidFill>
                  <a:schemeClr val="bg1"/>
                </a:solidFill>
              </a:rPr>
              <a:t>это подавить огонь соперника, Матросов с однополчанином дополз до дзота и бросил в его сторону два гранаты. Пулемет замолчал. Красноармейцы пошли в атаку, но смертельное оружие застрекотало опять. Напарника Александра убило, и Матросов остался перед дзотом один. Нужно было что-то делать.</a:t>
            </a:r>
            <a:br>
              <a:rPr lang="ru-RU" sz="2000" b="1" dirty="0" smtClean="0">
                <a:solidFill>
                  <a:schemeClr val="bg1"/>
                </a:solidFill>
              </a:rPr>
            </a:br>
            <a:r>
              <a:rPr lang="ru-RU" sz="2000" b="1" dirty="0" smtClean="0">
                <a:solidFill>
                  <a:schemeClr val="bg1"/>
                </a:solidFill>
              </a:rPr>
              <a:t>На принятие решения у него не было и нескольких секунд. </a:t>
            </a:r>
          </a:p>
          <a:p>
            <a:r>
              <a:rPr lang="ru-RU" sz="2000" b="1" dirty="0" smtClean="0">
                <a:solidFill>
                  <a:schemeClr val="bg1"/>
                </a:solidFill>
              </a:rPr>
              <a:t>Не желая подводить боевых товарищей, Александр своим телом закрыл амбразуру дзота. Атака увенчалась успехом. </a:t>
            </a:r>
          </a:p>
          <a:p>
            <a:r>
              <a:rPr lang="ru-RU" sz="2800" b="1" dirty="0" smtClean="0">
                <a:solidFill>
                  <a:srgbClr val="FFFF00"/>
                </a:solidFill>
              </a:rPr>
              <a:t/>
            </a:r>
            <a:br>
              <a:rPr lang="ru-RU" sz="2800" b="1" dirty="0" smtClean="0">
                <a:solidFill>
                  <a:srgbClr val="FFFF00"/>
                </a:solidFill>
              </a:rPr>
            </a:br>
            <a:r>
              <a:rPr lang="ru-RU" dirty="0" smtClean="0"/>
              <a:t/>
            </a:r>
            <a:br>
              <a:rPr lang="ru-RU" dirty="0" smtClean="0"/>
            </a:br>
            <a:r>
              <a:rPr lang="ru-RU" dirty="0" smtClean="0"/>
              <a:t/>
            </a:r>
            <a:br>
              <a:rPr lang="ru-RU" dirty="0" smtClean="0"/>
            </a:br>
            <a:endParaRPr lang="ru-RU" dirty="0"/>
          </a:p>
        </p:txBody>
      </p:sp>
    </p:spTree>
  </p:cSld>
  <p:clrMapOvr>
    <a:masterClrMapping/>
  </p:clrMapOvr>
  <p:transition>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Памятник Александру Матросову"/>
          <p:cNvPicPr>
            <a:picLocks noChangeAspect="1" noChangeArrowheads="1"/>
          </p:cNvPicPr>
          <p:nvPr/>
        </p:nvPicPr>
        <p:blipFill>
          <a:blip r:embed="rId2" cstate="print"/>
          <a:srcRect/>
          <a:stretch>
            <a:fillRect/>
          </a:stretch>
        </p:blipFill>
        <p:spPr bwMode="auto">
          <a:xfrm>
            <a:off x="500034" y="1714488"/>
            <a:ext cx="2786082" cy="4214842"/>
          </a:xfrm>
          <a:prstGeom prst="rect">
            <a:avLst/>
          </a:prstGeom>
          <a:noFill/>
          <a:ln w="9525">
            <a:noFill/>
            <a:miter lim="800000"/>
            <a:headEnd/>
            <a:tailEnd/>
          </a:ln>
        </p:spPr>
      </p:pic>
      <p:sp>
        <p:nvSpPr>
          <p:cNvPr id="5" name="Прямоугольник 4"/>
          <p:cNvSpPr/>
          <p:nvPr/>
        </p:nvSpPr>
        <p:spPr>
          <a:xfrm>
            <a:off x="3571868" y="3786190"/>
            <a:ext cx="4572000" cy="1569660"/>
          </a:xfrm>
          <a:prstGeom prst="rect">
            <a:avLst/>
          </a:prstGeom>
        </p:spPr>
        <p:txBody>
          <a:bodyPr>
            <a:spAutoFit/>
          </a:bodyPr>
          <a:lstStyle/>
          <a:p>
            <a:r>
              <a:rPr lang="ru-RU" b="1" dirty="0" smtClean="0">
                <a:solidFill>
                  <a:schemeClr val="bg1"/>
                </a:solidFill>
              </a:rPr>
              <a:t>Имя Александра Матросова было присвоено 254-му полку с зачислением в списки 1-й роты полка. </a:t>
            </a:r>
            <a:endParaRPr lang="ru-RU" dirty="0">
              <a:solidFill>
                <a:schemeClr val="bg1"/>
              </a:solidFill>
            </a:endParaRPr>
          </a:p>
        </p:txBody>
      </p:sp>
      <p:sp>
        <p:nvSpPr>
          <p:cNvPr id="6" name="Прямоугольник 5"/>
          <p:cNvSpPr/>
          <p:nvPr/>
        </p:nvSpPr>
        <p:spPr>
          <a:xfrm>
            <a:off x="3571868" y="1643050"/>
            <a:ext cx="4572000" cy="1569660"/>
          </a:xfrm>
          <a:prstGeom prst="rect">
            <a:avLst/>
          </a:prstGeom>
        </p:spPr>
        <p:txBody>
          <a:bodyPr>
            <a:spAutoFit/>
          </a:bodyPr>
          <a:lstStyle/>
          <a:p>
            <a:r>
              <a:rPr lang="ru-RU" b="1" dirty="0" smtClean="0">
                <a:solidFill>
                  <a:schemeClr val="bg1"/>
                </a:solidFill>
              </a:rPr>
              <a:t>Александру Матросову </a:t>
            </a:r>
            <a:r>
              <a:rPr lang="ru-RU" b="1" u="sng" dirty="0" smtClean="0">
                <a:solidFill>
                  <a:schemeClr val="bg1"/>
                </a:solidFill>
              </a:rPr>
              <a:t>посмертно</a:t>
            </a:r>
            <a:r>
              <a:rPr lang="ru-RU" b="1" dirty="0" smtClean="0">
                <a:solidFill>
                  <a:schemeClr val="bg1"/>
                </a:solidFill>
              </a:rPr>
              <a:t> присвоено звание Героя Советского Союза.</a:t>
            </a:r>
            <a:endParaRPr lang="ru-RU" dirty="0">
              <a:solidFill>
                <a:schemeClr val="bg1"/>
              </a:solidFill>
            </a:endParaRPr>
          </a:p>
        </p:txBody>
      </p:sp>
      <p:pic>
        <p:nvPicPr>
          <p:cNvPr id="7" name="Группа 8"/>
          <p:cNvPicPr>
            <a:picLocks noChangeArrowheads="1"/>
          </p:cNvPicPr>
          <p:nvPr/>
        </p:nvPicPr>
        <p:blipFill>
          <a:blip r:embed="rId3" cstate="print"/>
          <a:srcRect/>
          <a:stretch>
            <a:fillRect/>
          </a:stretch>
        </p:blipFill>
        <p:spPr bwMode="auto">
          <a:xfrm>
            <a:off x="285720" y="0"/>
            <a:ext cx="8620125" cy="1541462"/>
          </a:xfrm>
          <a:prstGeom prst="rect">
            <a:avLst/>
          </a:prstGeom>
          <a:noFill/>
          <a:ln w="9525">
            <a:noFill/>
            <a:miter lim="800000"/>
            <a:headEnd/>
            <a:tailEnd/>
          </a:ln>
        </p:spPr>
      </p:pic>
      <p:sp>
        <p:nvSpPr>
          <p:cNvPr id="8" name="Прямоугольник 7"/>
          <p:cNvSpPr/>
          <p:nvPr/>
        </p:nvSpPr>
        <p:spPr>
          <a:xfrm>
            <a:off x="785786" y="428604"/>
            <a:ext cx="4536819" cy="584775"/>
          </a:xfrm>
          <a:prstGeom prst="rect">
            <a:avLst/>
          </a:prstGeom>
        </p:spPr>
        <p:txBody>
          <a:bodyPr wrap="none">
            <a:spAutoFit/>
          </a:bodyPr>
          <a:lstStyle/>
          <a:p>
            <a:r>
              <a:rPr lang="ru-RU" sz="3200" i="1" dirty="0" smtClean="0">
                <a:solidFill>
                  <a:srgbClr val="FFFF00"/>
                </a:solidFill>
              </a:rPr>
              <a:t>Они не щадили себя…</a:t>
            </a:r>
            <a:endParaRPr lang="ru-RU" sz="3200" i="1" dirty="0">
              <a:solidFill>
                <a:srgbClr val="FFFF00"/>
              </a:solidFill>
            </a:endParaRPr>
          </a:p>
        </p:txBody>
      </p:sp>
      <p:pic>
        <p:nvPicPr>
          <p:cNvPr id="9" name="Picture 2" descr="http://war2.ucoz.ru/_pu/2/93807.jpg"/>
          <p:cNvPicPr>
            <a:picLocks noChangeAspect="1" noChangeArrowheads="1"/>
          </p:cNvPicPr>
          <p:nvPr/>
        </p:nvPicPr>
        <p:blipFill>
          <a:blip r:embed="rId4" cstate="print"/>
          <a:srcRect/>
          <a:stretch>
            <a:fillRect/>
          </a:stretch>
        </p:blipFill>
        <p:spPr bwMode="auto">
          <a:xfrm>
            <a:off x="7572396" y="214290"/>
            <a:ext cx="1000132" cy="1357322"/>
          </a:xfrm>
          <a:prstGeom prst="rect">
            <a:avLst/>
          </a:prstGeom>
          <a:noFill/>
          <a:ln w="9525">
            <a:noFill/>
            <a:miter lim="800000"/>
            <a:headEnd/>
            <a:tailEnd/>
          </a:ln>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8" presetClass="entr" presetSubtype="16"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diamond(in)">
                                      <p:cBhvr>
                                        <p:cTn id="14" dur="20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strVal val="#ppt_w*0.70"/>
                                          </p:val>
                                        </p:tav>
                                        <p:tav tm="100000">
                                          <p:val>
                                            <p:strVal val="#ppt_w"/>
                                          </p:val>
                                        </p:tav>
                                      </p:tavLst>
                                    </p:anim>
                                    <p:anim calcmode="lin" valueType="num">
                                      <p:cBhvr>
                                        <p:cTn id="20" dur="1000" fill="hold"/>
                                        <p:tgtEl>
                                          <p:spTgt spid="5"/>
                                        </p:tgtEl>
                                        <p:attrNameLst>
                                          <p:attrName>ppt_h</p:attrName>
                                        </p:attrNameLst>
                                      </p:cBhvr>
                                      <p:tavLst>
                                        <p:tav tm="0">
                                          <p:val>
                                            <p:strVal val="#ppt_h"/>
                                          </p:val>
                                        </p:tav>
                                        <p:tav tm="100000">
                                          <p:val>
                                            <p:strVal val="#ppt_h"/>
                                          </p:val>
                                        </p:tav>
                                      </p:tavLst>
                                    </p:anim>
                                    <p:animEffect transition="in" filter="fade">
                                      <p:cBhvr>
                                        <p:cTn id="2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75026" y="4504499"/>
            <a:ext cx="5023426" cy="646331"/>
          </a:xfrm>
          <a:prstGeom prst="rect">
            <a:avLst/>
          </a:prstGeom>
        </p:spPr>
        <p:txBody>
          <a:bodyPr wrap="none">
            <a:spAutoFit/>
          </a:bodyPr>
          <a:lstStyle/>
          <a:p>
            <a:pPr>
              <a:buNone/>
            </a:pPr>
            <a:r>
              <a:rPr lang="ru-RU" sz="3600" b="1" dirty="0" smtClean="0">
                <a:solidFill>
                  <a:srgbClr val="FF0000"/>
                </a:solidFill>
              </a:rPr>
              <a:t>Герои - Панфиловцы</a:t>
            </a:r>
            <a:endParaRPr lang="ru-RU" sz="3600" b="1" dirty="0">
              <a:solidFill>
                <a:srgbClr val="FF0000"/>
              </a:solidFill>
            </a:endParaRPr>
          </a:p>
        </p:txBody>
      </p:sp>
      <p:pic>
        <p:nvPicPr>
          <p:cNvPr id="4" name="Группа 8"/>
          <p:cNvPicPr>
            <a:picLocks noChangeArrowheads="1"/>
          </p:cNvPicPr>
          <p:nvPr/>
        </p:nvPicPr>
        <p:blipFill>
          <a:blip r:embed="rId2" cstate="print"/>
          <a:srcRect/>
          <a:stretch>
            <a:fillRect/>
          </a:stretch>
        </p:blipFill>
        <p:spPr bwMode="auto">
          <a:xfrm>
            <a:off x="214282" y="0"/>
            <a:ext cx="8620125" cy="1541462"/>
          </a:xfrm>
          <a:prstGeom prst="rect">
            <a:avLst/>
          </a:prstGeom>
          <a:noFill/>
          <a:ln w="9525">
            <a:noFill/>
            <a:miter lim="800000"/>
            <a:headEnd/>
            <a:tailEnd/>
          </a:ln>
        </p:spPr>
      </p:pic>
      <p:pic>
        <p:nvPicPr>
          <p:cNvPr id="5" name="Picture 2" descr="http://war2.ucoz.ru/_pu/2/93807.jpg"/>
          <p:cNvPicPr>
            <a:picLocks noChangeAspect="1" noChangeArrowheads="1"/>
          </p:cNvPicPr>
          <p:nvPr/>
        </p:nvPicPr>
        <p:blipFill>
          <a:blip r:embed="rId3" cstate="print"/>
          <a:srcRect/>
          <a:stretch>
            <a:fillRect/>
          </a:stretch>
        </p:blipFill>
        <p:spPr bwMode="auto">
          <a:xfrm>
            <a:off x="7572396" y="214290"/>
            <a:ext cx="1000132" cy="1357322"/>
          </a:xfrm>
          <a:prstGeom prst="rect">
            <a:avLst/>
          </a:prstGeom>
          <a:noFill/>
          <a:ln w="9525">
            <a:noFill/>
            <a:miter lim="800000"/>
            <a:headEnd/>
            <a:tailEnd/>
          </a:ln>
        </p:spPr>
      </p:pic>
      <p:sp>
        <p:nvSpPr>
          <p:cNvPr id="6" name="Прямоугольник 5"/>
          <p:cNvSpPr/>
          <p:nvPr/>
        </p:nvSpPr>
        <p:spPr>
          <a:xfrm>
            <a:off x="1000100" y="357166"/>
            <a:ext cx="4536819" cy="584775"/>
          </a:xfrm>
          <a:prstGeom prst="rect">
            <a:avLst/>
          </a:prstGeom>
        </p:spPr>
        <p:txBody>
          <a:bodyPr wrap="none">
            <a:spAutoFit/>
          </a:bodyPr>
          <a:lstStyle/>
          <a:p>
            <a:r>
              <a:rPr lang="ru-RU" sz="3200" i="1" dirty="0" smtClean="0">
                <a:solidFill>
                  <a:srgbClr val="FFFF00"/>
                </a:solidFill>
                <a:latin typeface="Arial" pitchFamily="34" charset="0"/>
                <a:cs typeface="Arial" pitchFamily="34" charset="0"/>
              </a:rPr>
              <a:t>Они не щадили себя…</a:t>
            </a:r>
            <a:endParaRPr lang="ru-RU" sz="3200" i="1" dirty="0">
              <a:solidFill>
                <a:srgbClr val="FFFF00"/>
              </a:solidFill>
              <a:latin typeface="Arial" pitchFamily="34" charset="0"/>
              <a:cs typeface="Arial" pitchFamily="34" charset="0"/>
            </a:endParaRPr>
          </a:p>
        </p:txBody>
      </p:sp>
      <p:sp>
        <p:nvSpPr>
          <p:cNvPr id="8" name="Прямоугольник 7"/>
          <p:cNvSpPr/>
          <p:nvPr/>
        </p:nvSpPr>
        <p:spPr>
          <a:xfrm>
            <a:off x="500034" y="5301208"/>
            <a:ext cx="9144064" cy="1384995"/>
          </a:xfrm>
          <a:prstGeom prst="rect">
            <a:avLst/>
          </a:prstGeom>
        </p:spPr>
        <p:txBody>
          <a:bodyPr wrap="square">
            <a:spAutoFit/>
          </a:bodyPr>
          <a:lstStyle/>
          <a:p>
            <a:r>
              <a:rPr lang="ru-RU" sz="2800" b="1" dirty="0" smtClean="0">
                <a:solidFill>
                  <a:srgbClr val="002060"/>
                </a:solidFill>
              </a:rPr>
              <a:t>Участники битвы за Москву,</a:t>
            </a:r>
          </a:p>
          <a:p>
            <a:r>
              <a:rPr lang="ru-RU" sz="2800" b="1" dirty="0" smtClean="0">
                <a:solidFill>
                  <a:srgbClr val="002060"/>
                </a:solidFill>
              </a:rPr>
              <a:t>28 человек из личного состава 4-й роты</a:t>
            </a:r>
          </a:p>
          <a:p>
            <a:r>
              <a:rPr lang="ru-RU" sz="2800" b="1" dirty="0" smtClean="0">
                <a:solidFill>
                  <a:srgbClr val="002060"/>
                </a:solidFill>
              </a:rPr>
              <a:t>2-го батальона 1075-го стрелкового полка.</a:t>
            </a:r>
            <a:endParaRPr lang="ru-RU" sz="2800" b="1" dirty="0">
              <a:solidFill>
                <a:srgbClr val="002060"/>
              </a:solidFill>
            </a:endParaRPr>
          </a:p>
        </p:txBody>
      </p:sp>
      <p:pic>
        <p:nvPicPr>
          <p:cNvPr id="11265" name="Picture 1" descr="C:\Users\Ирина\Desktop\Downloads\Новая папка\3c62ddca5df34862186e1726b936cdd516f3b89a.jpeg"/>
          <p:cNvPicPr>
            <a:picLocks noChangeAspect="1" noChangeArrowheads="1"/>
          </p:cNvPicPr>
          <p:nvPr/>
        </p:nvPicPr>
        <p:blipFill>
          <a:blip r:embed="rId4" cstate="print"/>
          <a:srcRect/>
          <a:stretch>
            <a:fillRect/>
          </a:stretch>
        </p:blipFill>
        <p:spPr bwMode="auto">
          <a:xfrm>
            <a:off x="275026" y="1538126"/>
            <a:ext cx="4262446" cy="2925695"/>
          </a:xfrm>
          <a:prstGeom prst="rect">
            <a:avLst/>
          </a:prstGeom>
          <a:noFill/>
        </p:spPr>
      </p:pic>
      <p:pic>
        <p:nvPicPr>
          <p:cNvPr id="11266" name="Picture 2" descr="C:\Users\Ирина\Desktop\Downloads\Новая папка\8f974fd0b1f80a7ba12b8b7c750bd424.jpg"/>
          <p:cNvPicPr>
            <a:picLocks noChangeAspect="1" noChangeArrowheads="1"/>
          </p:cNvPicPr>
          <p:nvPr/>
        </p:nvPicPr>
        <p:blipFill>
          <a:blip r:embed="rId5" cstate="print"/>
          <a:srcRect/>
          <a:stretch>
            <a:fillRect/>
          </a:stretch>
        </p:blipFill>
        <p:spPr bwMode="auto">
          <a:xfrm>
            <a:off x="5339304" y="3227227"/>
            <a:ext cx="3409160" cy="2073981"/>
          </a:xfrm>
          <a:prstGeom prst="rect">
            <a:avLst/>
          </a:prstGeom>
          <a:noFill/>
        </p:spPr>
      </p:pic>
      <p:pic>
        <p:nvPicPr>
          <p:cNvPr id="11267" name="Picture 3" descr="C:\Users\Ирина\Desktop\Downloads\Новая папка\6363335c5b92b21d0a0b5774fc8b7d10.jpg"/>
          <p:cNvPicPr>
            <a:picLocks noChangeAspect="1" noChangeArrowheads="1"/>
          </p:cNvPicPr>
          <p:nvPr/>
        </p:nvPicPr>
        <p:blipFill>
          <a:blip r:embed="rId6" cstate="print"/>
          <a:srcRect/>
          <a:stretch>
            <a:fillRect/>
          </a:stretch>
        </p:blipFill>
        <p:spPr bwMode="auto">
          <a:xfrm>
            <a:off x="4644008" y="1506228"/>
            <a:ext cx="2739078" cy="1634739"/>
          </a:xfrm>
          <a:prstGeom prst="rect">
            <a:avLst/>
          </a:prstGeom>
          <a:noFill/>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11265"/>
                                        </p:tgtEl>
                                        <p:attrNameLst>
                                          <p:attrName>style.visibility</p:attrName>
                                        </p:attrNameLst>
                                      </p:cBhvr>
                                      <p:to>
                                        <p:strVal val="visible"/>
                                      </p:to>
                                    </p:set>
                                    <p:anim calcmode="lin" valueType="num">
                                      <p:cBhvr>
                                        <p:cTn id="14" dur="1000" fill="hold"/>
                                        <p:tgtEl>
                                          <p:spTgt spid="11265"/>
                                        </p:tgtEl>
                                        <p:attrNameLst>
                                          <p:attrName>ppt_w</p:attrName>
                                        </p:attrNameLst>
                                      </p:cBhvr>
                                      <p:tavLst>
                                        <p:tav tm="0">
                                          <p:val>
                                            <p:strVal val="#ppt_w*0.70"/>
                                          </p:val>
                                        </p:tav>
                                        <p:tav tm="100000">
                                          <p:val>
                                            <p:strVal val="#ppt_w"/>
                                          </p:val>
                                        </p:tav>
                                      </p:tavLst>
                                    </p:anim>
                                    <p:anim calcmode="lin" valueType="num">
                                      <p:cBhvr>
                                        <p:cTn id="15" dur="1000" fill="hold"/>
                                        <p:tgtEl>
                                          <p:spTgt spid="11265"/>
                                        </p:tgtEl>
                                        <p:attrNameLst>
                                          <p:attrName>ppt_h</p:attrName>
                                        </p:attrNameLst>
                                      </p:cBhvr>
                                      <p:tavLst>
                                        <p:tav tm="0">
                                          <p:val>
                                            <p:strVal val="#ppt_h"/>
                                          </p:val>
                                        </p:tav>
                                        <p:tav tm="100000">
                                          <p:val>
                                            <p:strVal val="#ppt_h"/>
                                          </p:val>
                                        </p:tav>
                                      </p:tavLst>
                                    </p:anim>
                                    <p:animEffect transition="in" filter="fade">
                                      <p:cBhvr>
                                        <p:cTn id="16" dur="1000"/>
                                        <p:tgtEl>
                                          <p:spTgt spid="11265"/>
                                        </p:tgtEl>
                                      </p:cBhvr>
                                    </p:animEffect>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checkerboard(across)">
                                      <p:cBhvr>
                                        <p:cTn id="21" dur="5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8" presetClass="entr" presetSubtype="16" fill="hold" nodeType="clickEffect">
                                  <p:stCondLst>
                                    <p:cond delay="0"/>
                                  </p:stCondLst>
                                  <p:childTnLst>
                                    <p:set>
                                      <p:cBhvr>
                                        <p:cTn id="25" dur="1" fill="hold">
                                          <p:stCondLst>
                                            <p:cond delay="0"/>
                                          </p:stCondLst>
                                        </p:cTn>
                                        <p:tgtEl>
                                          <p:spTgt spid="11267"/>
                                        </p:tgtEl>
                                        <p:attrNameLst>
                                          <p:attrName>style.visibility</p:attrName>
                                        </p:attrNameLst>
                                      </p:cBhvr>
                                      <p:to>
                                        <p:strVal val="visible"/>
                                      </p:to>
                                    </p:set>
                                    <p:animEffect transition="in" filter="diamond(in)">
                                      <p:cBhvr>
                                        <p:cTn id="26" dur="2000"/>
                                        <p:tgtEl>
                                          <p:spTgt spid="11267"/>
                                        </p:tgtEl>
                                      </p:cBhvr>
                                    </p:animEffect>
                                  </p:childTnLst>
                                </p:cTn>
                              </p:par>
                            </p:childTnLst>
                          </p:cTn>
                        </p:par>
                      </p:childTnLst>
                    </p:cTn>
                  </p:par>
                  <p:par>
                    <p:cTn id="27" fill="hold">
                      <p:stCondLst>
                        <p:cond delay="indefinite"/>
                      </p:stCondLst>
                      <p:childTnLst>
                        <p:par>
                          <p:cTn id="28" fill="hold">
                            <p:stCondLst>
                              <p:cond delay="0"/>
                            </p:stCondLst>
                            <p:childTnLst>
                              <p:par>
                                <p:cTn id="29" presetID="5" presetClass="entr" presetSubtype="10" fill="hold" nodeType="clickEffect">
                                  <p:stCondLst>
                                    <p:cond delay="0"/>
                                  </p:stCondLst>
                                  <p:childTnLst>
                                    <p:set>
                                      <p:cBhvr>
                                        <p:cTn id="30" dur="1" fill="hold">
                                          <p:stCondLst>
                                            <p:cond delay="0"/>
                                          </p:stCondLst>
                                        </p:cTn>
                                        <p:tgtEl>
                                          <p:spTgt spid="11266"/>
                                        </p:tgtEl>
                                        <p:attrNameLst>
                                          <p:attrName>style.visibility</p:attrName>
                                        </p:attrNameLst>
                                      </p:cBhvr>
                                      <p:to>
                                        <p:strVal val="visible"/>
                                      </p:to>
                                    </p:set>
                                    <p:animEffect transition="in" filter="checkerboard(across)">
                                      <p:cBhvr>
                                        <p:cTn id="31" dur="500"/>
                                        <p:tgtEl>
                                          <p:spTgt spid="11266"/>
                                        </p:tgtEl>
                                      </p:cBhvr>
                                    </p:animEffect>
                                  </p:childTnLst>
                                </p:cTn>
                              </p:par>
                            </p:childTnLst>
                          </p:cTn>
                        </p:par>
                      </p:childTnLst>
                    </p:cTn>
                  </p:par>
                  <p:par>
                    <p:cTn id="32" fill="hold">
                      <p:stCondLst>
                        <p:cond delay="indefinite"/>
                      </p:stCondLst>
                      <p:childTnLst>
                        <p:par>
                          <p:cTn id="33" fill="hold">
                            <p:stCondLst>
                              <p:cond delay="0"/>
                            </p:stCondLst>
                            <p:childTnLst>
                              <p:par>
                                <p:cTn id="34" presetID="55" presetClass="entr" presetSubtype="0"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p:cTn id="36" dur="1000" fill="hold"/>
                                        <p:tgtEl>
                                          <p:spTgt spid="8"/>
                                        </p:tgtEl>
                                        <p:attrNameLst>
                                          <p:attrName>ppt_w</p:attrName>
                                        </p:attrNameLst>
                                      </p:cBhvr>
                                      <p:tavLst>
                                        <p:tav tm="0">
                                          <p:val>
                                            <p:strVal val="#ppt_w*0.70"/>
                                          </p:val>
                                        </p:tav>
                                        <p:tav tm="100000">
                                          <p:val>
                                            <p:strVal val="#ppt_w"/>
                                          </p:val>
                                        </p:tav>
                                      </p:tavLst>
                                    </p:anim>
                                    <p:anim calcmode="lin" valueType="num">
                                      <p:cBhvr>
                                        <p:cTn id="37" dur="1000" fill="hold"/>
                                        <p:tgtEl>
                                          <p:spTgt spid="8"/>
                                        </p:tgtEl>
                                        <p:attrNameLst>
                                          <p:attrName>ppt_h</p:attrName>
                                        </p:attrNameLst>
                                      </p:cBhvr>
                                      <p:tavLst>
                                        <p:tav tm="0">
                                          <p:val>
                                            <p:strVal val="#ppt_h"/>
                                          </p:val>
                                        </p:tav>
                                        <p:tav tm="100000">
                                          <p:val>
                                            <p:strVal val="#ppt_h"/>
                                          </p:val>
                                        </p:tav>
                                      </p:tavLst>
                                    </p:anim>
                                    <p:animEffect transition="in" filter="fade">
                                      <p:cBhvr>
                                        <p:cTn id="38" dur="1000"/>
                                        <p:tgtEl>
                                          <p:spTgt spid="8"/>
                                        </p:tgtEl>
                                      </p:cBhvr>
                                    </p:animEffect>
                                  </p:childTnLst>
                                </p:cTn>
                              </p:par>
                            </p:childTnLst>
                          </p:cTn>
                        </p:par>
                      </p:childTnLst>
                    </p:cTn>
                  </p:par>
                  <p:par>
                    <p:cTn id="39" fill="hold">
                      <p:stCondLst>
                        <p:cond delay="indefinite"/>
                      </p:stCondLst>
                      <p:childTnLst>
                        <p:par>
                          <p:cTn id="40" fill="hold">
                            <p:stCondLst>
                              <p:cond delay="0"/>
                            </p:stCondLst>
                            <p:childTnLst>
                              <p:par>
                                <p:cTn id="41" presetID="8" presetClass="entr" presetSubtype="16" fill="hold" nodeType="click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diamond(in)">
                                      <p:cBhvr>
                                        <p:cTn id="43"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5720" y="357166"/>
            <a:ext cx="8715436" cy="6801862"/>
          </a:xfrm>
          <a:prstGeom prst="rect">
            <a:avLst/>
          </a:prstGeom>
        </p:spPr>
        <p:txBody>
          <a:bodyPr wrap="square">
            <a:spAutoFit/>
          </a:bodyPr>
          <a:lstStyle/>
          <a:p>
            <a:r>
              <a:rPr lang="ru-RU" sz="2000" b="1" dirty="0" smtClean="0">
                <a:solidFill>
                  <a:schemeClr val="bg1"/>
                </a:solidFill>
              </a:rPr>
              <a:t>В ноябре 1941 года началось контрнаступление на Москву.</a:t>
            </a:r>
          </a:p>
          <a:p>
            <a:r>
              <a:rPr lang="ru-RU" sz="2000" b="1" dirty="0" smtClean="0">
                <a:solidFill>
                  <a:schemeClr val="bg1"/>
                </a:solidFill>
              </a:rPr>
              <a:t> Враг не останавливался ни перед чем, совершая решающий марш-бросок перед наступлением суровой зимы.</a:t>
            </a:r>
            <a:br>
              <a:rPr lang="ru-RU" sz="2000" b="1" dirty="0" smtClean="0">
                <a:solidFill>
                  <a:schemeClr val="bg1"/>
                </a:solidFill>
              </a:rPr>
            </a:br>
            <a:r>
              <a:rPr lang="ru-RU" sz="2000" b="1" dirty="0" smtClean="0">
                <a:solidFill>
                  <a:schemeClr val="bg1"/>
                </a:solidFill>
              </a:rPr>
              <a:t/>
            </a:r>
            <a:br>
              <a:rPr lang="ru-RU" sz="2000" b="1" dirty="0" smtClean="0">
                <a:solidFill>
                  <a:schemeClr val="bg1"/>
                </a:solidFill>
              </a:rPr>
            </a:br>
            <a:r>
              <a:rPr lang="ru-RU" sz="2000" b="1" dirty="0" smtClean="0">
                <a:solidFill>
                  <a:schemeClr val="bg1"/>
                </a:solidFill>
              </a:rPr>
              <a:t>В это время бойцы под командованием Ивана Панфилова заняли позицию на шоссе в семи километрах  от  Волоколамска - небольшого города под Москвой. </a:t>
            </a:r>
          </a:p>
          <a:p>
            <a:r>
              <a:rPr lang="ru-RU" sz="2000" b="1" dirty="0" smtClean="0">
                <a:solidFill>
                  <a:schemeClr val="bg1"/>
                </a:solidFill>
              </a:rPr>
              <a:t>Там они дали бой наступающим танковым частям. </a:t>
            </a:r>
          </a:p>
          <a:p>
            <a:r>
              <a:rPr lang="ru-RU" sz="2000" b="1" dirty="0" smtClean="0">
                <a:solidFill>
                  <a:schemeClr val="bg1"/>
                </a:solidFill>
              </a:rPr>
              <a:t>Сражение длилось четыре часа. За это время они уничтожили </a:t>
            </a:r>
          </a:p>
          <a:p>
            <a:r>
              <a:rPr lang="ru-RU" sz="2000" b="1" dirty="0" smtClean="0">
                <a:solidFill>
                  <a:schemeClr val="bg1"/>
                </a:solidFill>
              </a:rPr>
              <a:t>18 бронированных машин, задержав атаку соперника </a:t>
            </a:r>
          </a:p>
          <a:p>
            <a:r>
              <a:rPr lang="ru-RU" sz="2000" b="1" dirty="0" smtClean="0">
                <a:solidFill>
                  <a:schemeClr val="bg1"/>
                </a:solidFill>
              </a:rPr>
              <a:t>и сорвав его планы. Все 28 человек  погибли.</a:t>
            </a:r>
            <a:br>
              <a:rPr lang="ru-RU" sz="2000" b="1" dirty="0" smtClean="0">
                <a:solidFill>
                  <a:schemeClr val="bg1"/>
                </a:solidFill>
              </a:rPr>
            </a:br>
            <a:r>
              <a:rPr lang="ru-RU" sz="2000" b="1" dirty="0" smtClean="0">
                <a:solidFill>
                  <a:schemeClr val="bg1"/>
                </a:solidFill>
              </a:rPr>
              <a:t/>
            </a:r>
            <a:br>
              <a:rPr lang="ru-RU" sz="2000" b="1" dirty="0" smtClean="0">
                <a:solidFill>
                  <a:schemeClr val="bg1"/>
                </a:solidFill>
              </a:rPr>
            </a:br>
            <a:r>
              <a:rPr lang="ru-RU" sz="2000" b="1" dirty="0" smtClean="0">
                <a:solidFill>
                  <a:schemeClr val="bg1"/>
                </a:solidFill>
              </a:rPr>
              <a:t>По легенде, политрук роты Василий Клочков перед решающей стадией боя обратился к бойцам с фразой, </a:t>
            </a:r>
          </a:p>
          <a:p>
            <a:r>
              <a:rPr lang="ru-RU" sz="2000" b="1" dirty="0" smtClean="0">
                <a:solidFill>
                  <a:schemeClr val="bg1"/>
                </a:solidFill>
              </a:rPr>
              <a:t>ставшая известной на всю страну: </a:t>
            </a:r>
          </a:p>
          <a:p>
            <a:r>
              <a:rPr lang="ru-RU" sz="2000" b="1" dirty="0" smtClean="0">
                <a:solidFill>
                  <a:srgbClr val="C00000"/>
                </a:solidFill>
              </a:rPr>
              <a:t>«</a:t>
            </a:r>
            <a:r>
              <a:rPr lang="ru-RU" sz="2000" b="1" i="1" u="sng" dirty="0" smtClean="0">
                <a:solidFill>
                  <a:srgbClr val="C00000"/>
                </a:solidFill>
              </a:rPr>
              <a:t>Велика Россия, а отступать некуда - позади Москва!»</a:t>
            </a:r>
            <a:r>
              <a:rPr lang="ru-RU" sz="2000" b="1" dirty="0" smtClean="0">
                <a:solidFill>
                  <a:schemeClr val="bg1"/>
                </a:solidFill>
              </a:rPr>
              <a:t/>
            </a:r>
            <a:br>
              <a:rPr lang="ru-RU" sz="2000" b="1" dirty="0" smtClean="0">
                <a:solidFill>
                  <a:schemeClr val="bg1"/>
                </a:solidFill>
              </a:rPr>
            </a:br>
            <a:r>
              <a:rPr lang="ru-RU" sz="2000" b="1" dirty="0" smtClean="0">
                <a:solidFill>
                  <a:schemeClr val="bg1"/>
                </a:solidFill>
              </a:rPr>
              <a:t/>
            </a:r>
            <a:br>
              <a:rPr lang="ru-RU" sz="2000" b="1" dirty="0" smtClean="0">
                <a:solidFill>
                  <a:schemeClr val="bg1"/>
                </a:solidFill>
              </a:rPr>
            </a:br>
            <a:r>
              <a:rPr lang="ru-RU" sz="2000" b="1" dirty="0" smtClean="0">
                <a:solidFill>
                  <a:schemeClr val="bg1"/>
                </a:solidFill>
              </a:rPr>
              <a:t>Контрнаступление фашистов в итоге провалилось. </a:t>
            </a:r>
          </a:p>
          <a:p>
            <a:r>
              <a:rPr lang="ru-RU" sz="2000" b="1" dirty="0" smtClean="0">
                <a:solidFill>
                  <a:schemeClr val="bg1"/>
                </a:solidFill>
              </a:rPr>
              <a:t>Битва за Москву, которой отводили важнейшую роль в ходе войны, была проиграна немцами.</a:t>
            </a:r>
            <a:br>
              <a:rPr lang="ru-RU" sz="2000" b="1" dirty="0" smtClean="0">
                <a:solidFill>
                  <a:schemeClr val="bg1"/>
                </a:solidFill>
              </a:rPr>
            </a:br>
            <a:r>
              <a:rPr lang="ru-RU" sz="1800" dirty="0" smtClean="0">
                <a:solidFill>
                  <a:schemeClr val="bg1"/>
                </a:solidFill>
              </a:rPr>
              <a:t/>
            </a:r>
            <a:br>
              <a:rPr lang="ru-RU" sz="1800" dirty="0" smtClean="0">
                <a:solidFill>
                  <a:schemeClr val="bg1"/>
                </a:solidFill>
              </a:rPr>
            </a:br>
            <a:endParaRPr lang="ru-RU" sz="1800" dirty="0">
              <a:solidFill>
                <a:schemeClr val="bg1"/>
              </a:solidFill>
            </a:endParaRPr>
          </a:p>
        </p:txBody>
      </p:sp>
    </p:spTree>
  </p:cSld>
  <p:clrMapOvr>
    <a:masterClrMapping/>
  </p:clrMapOvr>
  <p:transition>
    <p:rand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Текст 6"/>
          <p:cNvSpPr>
            <a:spLocks noGrp="1"/>
          </p:cNvSpPr>
          <p:nvPr>
            <p:ph type="body" sz="half" idx="4294967295"/>
          </p:nvPr>
        </p:nvSpPr>
        <p:spPr>
          <a:xfrm>
            <a:off x="3143240" y="2500306"/>
            <a:ext cx="3681442" cy="1828800"/>
          </a:xfrm>
        </p:spPr>
        <p:txBody>
          <a:bodyPr>
            <a:normAutofit/>
          </a:bodyPr>
          <a:lstStyle/>
          <a:p>
            <a:pPr>
              <a:buNone/>
            </a:pPr>
            <a:r>
              <a:rPr lang="ru-RU" sz="4800" b="1" dirty="0" smtClean="0">
                <a:solidFill>
                  <a:srgbClr val="FF0000"/>
                </a:solidFill>
              </a:rPr>
              <a:t>Николай Гастелло</a:t>
            </a:r>
            <a:endParaRPr lang="ru-RU" sz="4800" b="1" dirty="0">
              <a:solidFill>
                <a:srgbClr val="FF0000"/>
              </a:solidFill>
            </a:endParaRPr>
          </a:p>
        </p:txBody>
      </p:sp>
      <p:pic>
        <p:nvPicPr>
          <p:cNvPr id="243715" name="Picture 3" descr="C:\Documents and Settings\Admin\Рабочий стол\В.О. картинки\image(0).gif"/>
          <p:cNvPicPr>
            <a:picLocks noChangeAspect="1" noChangeArrowheads="1"/>
          </p:cNvPicPr>
          <p:nvPr/>
        </p:nvPicPr>
        <p:blipFill>
          <a:blip r:embed="rId2" cstate="print"/>
          <a:srcRect/>
          <a:stretch>
            <a:fillRect/>
          </a:stretch>
        </p:blipFill>
        <p:spPr bwMode="auto">
          <a:xfrm>
            <a:off x="6286512" y="1928802"/>
            <a:ext cx="2500330" cy="3500462"/>
          </a:xfrm>
          <a:prstGeom prst="rect">
            <a:avLst/>
          </a:prstGeom>
          <a:noFill/>
        </p:spPr>
      </p:pic>
      <p:pic>
        <p:nvPicPr>
          <p:cNvPr id="5" name="Picture 2" descr="Гастелло"/>
          <p:cNvPicPr>
            <a:picLocks noChangeAspect="1" noChangeArrowheads="1"/>
          </p:cNvPicPr>
          <p:nvPr/>
        </p:nvPicPr>
        <p:blipFill>
          <a:blip r:embed="rId3" cstate="print"/>
          <a:srcRect/>
          <a:stretch>
            <a:fillRect/>
          </a:stretch>
        </p:blipFill>
        <p:spPr bwMode="auto">
          <a:xfrm>
            <a:off x="428596" y="1500174"/>
            <a:ext cx="2643188" cy="3429000"/>
          </a:xfrm>
          <a:prstGeom prst="rect">
            <a:avLst/>
          </a:prstGeom>
          <a:noFill/>
          <a:ln w="9525">
            <a:noFill/>
            <a:miter lim="800000"/>
            <a:headEnd/>
            <a:tailEnd/>
          </a:ln>
        </p:spPr>
      </p:pic>
      <p:pic>
        <p:nvPicPr>
          <p:cNvPr id="6" name="Группа 8"/>
          <p:cNvPicPr>
            <a:picLocks noChangeArrowheads="1"/>
          </p:cNvPicPr>
          <p:nvPr/>
        </p:nvPicPr>
        <p:blipFill>
          <a:blip r:embed="rId4" cstate="print"/>
          <a:srcRect/>
          <a:stretch>
            <a:fillRect/>
          </a:stretch>
        </p:blipFill>
        <p:spPr bwMode="auto">
          <a:xfrm>
            <a:off x="0" y="0"/>
            <a:ext cx="8620125" cy="1541462"/>
          </a:xfrm>
          <a:prstGeom prst="rect">
            <a:avLst/>
          </a:prstGeom>
          <a:noFill/>
          <a:ln w="9525">
            <a:noFill/>
            <a:miter lim="800000"/>
            <a:headEnd/>
            <a:tailEnd/>
          </a:ln>
        </p:spPr>
      </p:pic>
      <p:pic>
        <p:nvPicPr>
          <p:cNvPr id="8" name="Picture 2" descr="http://war2.ucoz.ru/_pu/2/93807.jpg"/>
          <p:cNvPicPr>
            <a:picLocks noChangeAspect="1" noChangeArrowheads="1"/>
          </p:cNvPicPr>
          <p:nvPr/>
        </p:nvPicPr>
        <p:blipFill>
          <a:blip r:embed="rId5" cstate="print"/>
          <a:srcRect/>
          <a:stretch>
            <a:fillRect/>
          </a:stretch>
        </p:blipFill>
        <p:spPr bwMode="auto">
          <a:xfrm>
            <a:off x="7500958" y="214290"/>
            <a:ext cx="1000132" cy="1357322"/>
          </a:xfrm>
          <a:prstGeom prst="rect">
            <a:avLst/>
          </a:prstGeom>
          <a:noFill/>
          <a:ln w="9525">
            <a:noFill/>
            <a:miter lim="800000"/>
            <a:headEnd/>
            <a:tailEnd/>
          </a:ln>
        </p:spPr>
      </p:pic>
      <p:sp>
        <p:nvSpPr>
          <p:cNvPr id="10" name="Прямоугольник 9"/>
          <p:cNvSpPr/>
          <p:nvPr/>
        </p:nvSpPr>
        <p:spPr>
          <a:xfrm>
            <a:off x="714348" y="357166"/>
            <a:ext cx="4536819" cy="584775"/>
          </a:xfrm>
          <a:prstGeom prst="rect">
            <a:avLst/>
          </a:prstGeom>
        </p:spPr>
        <p:txBody>
          <a:bodyPr wrap="none">
            <a:spAutoFit/>
          </a:bodyPr>
          <a:lstStyle/>
          <a:p>
            <a:r>
              <a:rPr lang="ru-RU" sz="3200" i="1" dirty="0" smtClean="0">
                <a:solidFill>
                  <a:srgbClr val="FFFF00"/>
                </a:solidFill>
              </a:rPr>
              <a:t>Они не щадили себя…</a:t>
            </a:r>
            <a:endParaRPr lang="ru-RU" sz="3200" i="1" dirty="0">
              <a:solidFill>
                <a:srgbClr val="FFFF00"/>
              </a:solidFill>
            </a:endParaRPr>
          </a:p>
        </p:txBody>
      </p:sp>
      <p:sp>
        <p:nvSpPr>
          <p:cNvPr id="11" name="Прямоугольник 10"/>
          <p:cNvSpPr/>
          <p:nvPr/>
        </p:nvSpPr>
        <p:spPr>
          <a:xfrm>
            <a:off x="500034" y="5357826"/>
            <a:ext cx="7715304" cy="1569660"/>
          </a:xfrm>
          <a:prstGeom prst="rect">
            <a:avLst/>
          </a:prstGeom>
        </p:spPr>
        <p:txBody>
          <a:bodyPr wrap="square">
            <a:spAutoFit/>
          </a:bodyPr>
          <a:lstStyle/>
          <a:p>
            <a:r>
              <a:rPr lang="ru-RU" b="1" dirty="0" smtClean="0">
                <a:solidFill>
                  <a:srgbClr val="002060"/>
                </a:solidFill>
              </a:rPr>
              <a:t>Лётчик -</a:t>
            </a:r>
            <a:r>
              <a:rPr lang="ru-RU" dirty="0" smtClean="0">
                <a:solidFill>
                  <a:srgbClr val="002060"/>
                </a:solidFill>
              </a:rPr>
              <a:t> </a:t>
            </a:r>
            <a:r>
              <a:rPr lang="ru-RU" b="1" dirty="0" smtClean="0">
                <a:solidFill>
                  <a:srgbClr val="002060"/>
                </a:solidFill>
              </a:rPr>
              <a:t>бомбардировщик, к началу Великой Отечественной войны уже являлся командиром эскадрильи в авиации.</a:t>
            </a:r>
            <a:br>
              <a:rPr lang="ru-RU" b="1" dirty="0" smtClean="0">
                <a:solidFill>
                  <a:srgbClr val="002060"/>
                </a:solidFill>
              </a:rPr>
            </a:br>
            <a:endParaRPr lang="ru-RU" b="1" dirty="0">
              <a:solidFill>
                <a:srgbClr val="002060"/>
              </a:solidFill>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0.70"/>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8" presetClass="entr" presetSubtype="16"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diamond(in)">
                                      <p:cBhvr>
                                        <p:cTn id="14" dur="2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4" presetClass="entr" presetSubtype="16" fill="hold" grpId="0"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Effect transition="in" filter="box(in)">
                                      <p:cBhvr>
                                        <p:cTn id="19" dur="500"/>
                                        <p:tgtEl>
                                          <p:spTgt spid="7">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 presetClass="entr" presetSubtype="10" fill="hold" nodeType="clickEffect">
                                  <p:stCondLst>
                                    <p:cond delay="0"/>
                                  </p:stCondLst>
                                  <p:childTnLst>
                                    <p:set>
                                      <p:cBhvr>
                                        <p:cTn id="23" dur="1" fill="hold">
                                          <p:stCondLst>
                                            <p:cond delay="0"/>
                                          </p:stCondLst>
                                        </p:cTn>
                                        <p:tgtEl>
                                          <p:spTgt spid="243715"/>
                                        </p:tgtEl>
                                        <p:attrNameLst>
                                          <p:attrName>style.visibility</p:attrName>
                                        </p:attrNameLst>
                                      </p:cBhvr>
                                      <p:to>
                                        <p:strVal val="visible"/>
                                      </p:to>
                                    </p:set>
                                    <p:animEffect transition="in" filter="checkerboard(across)">
                                      <p:cBhvr>
                                        <p:cTn id="24" dur="500"/>
                                        <p:tgtEl>
                                          <p:spTgt spid="243715"/>
                                        </p:tgtEl>
                                      </p:cBhvr>
                                    </p:animEffect>
                                  </p:childTnLst>
                                </p:cTn>
                              </p:par>
                            </p:childTnLst>
                          </p:cTn>
                        </p:par>
                      </p:childTnLst>
                    </p:cTn>
                  </p:par>
                  <p:par>
                    <p:cTn id="25" fill="hold">
                      <p:stCondLst>
                        <p:cond delay="indefinite"/>
                      </p:stCondLst>
                      <p:childTnLst>
                        <p:par>
                          <p:cTn id="26" fill="hold">
                            <p:stCondLst>
                              <p:cond delay="0"/>
                            </p:stCondLst>
                            <p:childTnLst>
                              <p:par>
                                <p:cTn id="27" presetID="55"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1000" fill="hold"/>
                                        <p:tgtEl>
                                          <p:spTgt spid="11"/>
                                        </p:tgtEl>
                                        <p:attrNameLst>
                                          <p:attrName>ppt_w</p:attrName>
                                        </p:attrNameLst>
                                      </p:cBhvr>
                                      <p:tavLst>
                                        <p:tav tm="0">
                                          <p:val>
                                            <p:strVal val="#ppt_w*0.70"/>
                                          </p:val>
                                        </p:tav>
                                        <p:tav tm="100000">
                                          <p:val>
                                            <p:strVal val="#ppt_w"/>
                                          </p:val>
                                        </p:tav>
                                      </p:tavLst>
                                    </p:anim>
                                    <p:anim calcmode="lin" valueType="num">
                                      <p:cBhvr>
                                        <p:cTn id="30" dur="1000" fill="hold"/>
                                        <p:tgtEl>
                                          <p:spTgt spid="11"/>
                                        </p:tgtEl>
                                        <p:attrNameLst>
                                          <p:attrName>ppt_h</p:attrName>
                                        </p:attrNameLst>
                                      </p:cBhvr>
                                      <p:tavLst>
                                        <p:tav tm="0">
                                          <p:val>
                                            <p:strVal val="#ppt_h"/>
                                          </p:val>
                                        </p:tav>
                                        <p:tav tm="100000">
                                          <p:val>
                                            <p:strVal val="#ppt_h"/>
                                          </p:val>
                                        </p:tav>
                                      </p:tavLst>
                                    </p:anim>
                                    <p:animEffect transition="in" filter="fade">
                                      <p:cBhvr>
                                        <p:cTn id="31"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10"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a:spLocks noChangeArrowheads="1"/>
          </p:cNvSpPr>
          <p:nvPr/>
        </p:nvSpPr>
        <p:spPr bwMode="auto">
          <a:xfrm>
            <a:off x="2786050" y="1500174"/>
            <a:ext cx="6000761" cy="3046988"/>
          </a:xfrm>
          <a:prstGeom prst="rect">
            <a:avLst/>
          </a:prstGeom>
          <a:noFill/>
          <a:ln w="9525">
            <a:noFill/>
            <a:miter lim="800000"/>
            <a:headEnd/>
            <a:tailEnd/>
          </a:ln>
        </p:spPr>
        <p:style>
          <a:lnRef idx="0">
            <a:scrgbClr r="0" g="0" b="0"/>
          </a:lnRef>
          <a:fillRef idx="1001">
            <a:schemeClr val="lt2"/>
          </a:fillRef>
          <a:effectRef idx="0">
            <a:scrgbClr r="0" g="0" b="0"/>
          </a:effectRef>
          <a:fontRef idx="major"/>
        </p:style>
        <p:txBody>
          <a:bodyPr wrap="square">
            <a:spAutoFit/>
          </a:bodyPr>
          <a:lstStyle/>
          <a:p>
            <a:pPr>
              <a:defRPr/>
            </a:pPr>
            <a:r>
              <a:rPr lang="ru-RU" b="1" dirty="0" smtClean="0">
                <a:solidFill>
                  <a:schemeClr val="bg1"/>
                </a:solidFill>
                <a:latin typeface="Arial" pitchFamily="34" charset="0"/>
                <a:cs typeface="Arial" pitchFamily="34" charset="0"/>
              </a:rPr>
              <a:t>Капитан </a:t>
            </a:r>
            <a:r>
              <a:rPr lang="ru-RU" b="1" dirty="0">
                <a:solidFill>
                  <a:schemeClr val="bg1"/>
                </a:solidFill>
                <a:latin typeface="Arial" pitchFamily="34" charset="0"/>
                <a:cs typeface="Arial" pitchFamily="34" charset="0"/>
              </a:rPr>
              <a:t>Гастелло выполнял 26 июня 1941 г. очередной полет на задание. </a:t>
            </a:r>
            <a:endParaRPr lang="ru-RU" b="1" dirty="0" smtClean="0">
              <a:solidFill>
                <a:schemeClr val="bg1"/>
              </a:solidFill>
              <a:latin typeface="Arial" pitchFamily="34" charset="0"/>
              <a:cs typeface="Arial" pitchFamily="34" charset="0"/>
            </a:endParaRPr>
          </a:p>
          <a:p>
            <a:pPr>
              <a:defRPr/>
            </a:pPr>
            <a:r>
              <a:rPr lang="ru-RU" b="1" dirty="0" smtClean="0">
                <a:solidFill>
                  <a:schemeClr val="bg1"/>
                </a:solidFill>
                <a:latin typeface="Arial" pitchFamily="34" charset="0"/>
                <a:cs typeface="Arial" pitchFamily="34" charset="0"/>
              </a:rPr>
              <a:t>Его </a:t>
            </a:r>
            <a:r>
              <a:rPr lang="ru-RU" b="1" dirty="0">
                <a:solidFill>
                  <a:schemeClr val="bg1"/>
                </a:solidFill>
                <a:latin typeface="Arial" pitchFamily="34" charset="0"/>
                <a:cs typeface="Arial" pitchFamily="34" charset="0"/>
              </a:rPr>
              <a:t>бомбардировщик был подбит и загорелся. Он направил горящий самолет на скопление вражеских войск.  </a:t>
            </a:r>
            <a:endParaRPr lang="ru-RU" b="1" dirty="0" smtClean="0">
              <a:solidFill>
                <a:schemeClr val="bg1"/>
              </a:solidFill>
              <a:latin typeface="Arial" pitchFamily="34" charset="0"/>
              <a:cs typeface="Arial" pitchFamily="34" charset="0"/>
            </a:endParaRPr>
          </a:p>
          <a:p>
            <a:pPr>
              <a:defRPr/>
            </a:pPr>
            <a:r>
              <a:rPr lang="ru-RU" b="1" dirty="0" smtClean="0">
                <a:solidFill>
                  <a:schemeClr val="bg1"/>
                </a:solidFill>
                <a:latin typeface="Arial" pitchFamily="34" charset="0"/>
                <a:cs typeface="Arial" pitchFamily="34" charset="0"/>
              </a:rPr>
              <a:t>От </a:t>
            </a:r>
            <a:r>
              <a:rPr lang="ru-RU" b="1" dirty="0">
                <a:solidFill>
                  <a:schemeClr val="bg1"/>
                </a:solidFill>
                <a:latin typeface="Arial" pitchFamily="34" charset="0"/>
                <a:cs typeface="Arial" pitchFamily="34" charset="0"/>
              </a:rPr>
              <a:t>взрыва бомбардировщика противник понес большие потери. </a:t>
            </a:r>
          </a:p>
        </p:txBody>
      </p:sp>
      <p:pic>
        <p:nvPicPr>
          <p:cNvPr id="4" name="Picture 4" descr="http://im4-tub.yandex.net/i?id=62665643&amp;tov=4"/>
          <p:cNvPicPr>
            <a:picLocks noChangeAspect="1" noChangeArrowheads="1"/>
          </p:cNvPicPr>
          <p:nvPr/>
        </p:nvPicPr>
        <p:blipFill>
          <a:blip r:embed="rId2" cstate="print"/>
          <a:srcRect/>
          <a:stretch>
            <a:fillRect/>
          </a:stretch>
        </p:blipFill>
        <p:spPr bwMode="auto">
          <a:xfrm>
            <a:off x="428596" y="1500174"/>
            <a:ext cx="2214578" cy="3143272"/>
          </a:xfrm>
          <a:prstGeom prst="rect">
            <a:avLst/>
          </a:prstGeom>
          <a:noFill/>
          <a:ln w="9525">
            <a:noFill/>
            <a:miter lim="800000"/>
            <a:headEnd/>
            <a:tailEnd/>
          </a:ln>
        </p:spPr>
      </p:pic>
      <p:sp>
        <p:nvSpPr>
          <p:cNvPr id="5" name="Прямоугольник 4"/>
          <p:cNvSpPr/>
          <p:nvPr/>
        </p:nvSpPr>
        <p:spPr>
          <a:xfrm>
            <a:off x="142812" y="4714884"/>
            <a:ext cx="9001188" cy="1938992"/>
          </a:xfrm>
          <a:prstGeom prst="rect">
            <a:avLst/>
          </a:prstGeom>
        </p:spPr>
        <p:txBody>
          <a:bodyPr wrap="square">
            <a:spAutoFit/>
          </a:bodyPr>
          <a:lstStyle/>
          <a:p>
            <a:r>
              <a:rPr lang="ru-RU" b="1" dirty="0" smtClean="0">
                <a:solidFill>
                  <a:srgbClr val="FFFF00"/>
                </a:solidFill>
              </a:rPr>
              <a:t> </a:t>
            </a:r>
            <a:r>
              <a:rPr lang="ru-RU" b="1" dirty="0" smtClean="0">
                <a:solidFill>
                  <a:schemeClr val="bg1"/>
                </a:solidFill>
              </a:rPr>
              <a:t>За совершенный подвиг 26 июля 1941 года </a:t>
            </a:r>
          </a:p>
          <a:p>
            <a:r>
              <a:rPr lang="ru-RU" b="1" dirty="0" smtClean="0">
                <a:solidFill>
                  <a:schemeClr val="bg1"/>
                </a:solidFill>
              </a:rPr>
              <a:t>присвоено  </a:t>
            </a:r>
            <a:r>
              <a:rPr lang="ru-RU" b="1" u="sng" dirty="0" smtClean="0">
                <a:solidFill>
                  <a:schemeClr val="bg1"/>
                </a:solidFill>
              </a:rPr>
              <a:t>посмертно</a:t>
            </a:r>
            <a:r>
              <a:rPr lang="ru-RU" b="1" dirty="0" smtClean="0">
                <a:solidFill>
                  <a:schemeClr val="bg1"/>
                </a:solidFill>
              </a:rPr>
              <a:t> Звание Героя Советского Союза. </a:t>
            </a:r>
          </a:p>
          <a:p>
            <a:r>
              <a:rPr lang="ru-RU" b="1" dirty="0" smtClean="0">
                <a:solidFill>
                  <a:schemeClr val="bg1"/>
                </a:solidFill>
              </a:rPr>
              <a:t>Имя Гастелло навечно занесено в списки воинских частей. </a:t>
            </a:r>
            <a:r>
              <a:rPr lang="ru-RU" b="1" i="1" dirty="0" smtClean="0">
                <a:solidFill>
                  <a:schemeClr val="bg1"/>
                </a:solidFill>
              </a:rPr>
              <a:t/>
            </a:r>
            <a:br>
              <a:rPr lang="ru-RU" b="1" i="1" dirty="0" smtClean="0">
                <a:solidFill>
                  <a:schemeClr val="bg1"/>
                </a:solidFill>
              </a:rPr>
            </a:br>
            <a:endParaRPr lang="ru-RU" dirty="0">
              <a:solidFill>
                <a:schemeClr val="bg1"/>
              </a:solidFill>
            </a:endParaRPr>
          </a:p>
        </p:txBody>
      </p:sp>
      <p:pic>
        <p:nvPicPr>
          <p:cNvPr id="8" name="Группа 8"/>
          <p:cNvPicPr>
            <a:picLocks noChangeArrowheads="1"/>
          </p:cNvPicPr>
          <p:nvPr/>
        </p:nvPicPr>
        <p:blipFill>
          <a:blip r:embed="rId3" cstate="print"/>
          <a:srcRect/>
          <a:stretch>
            <a:fillRect/>
          </a:stretch>
        </p:blipFill>
        <p:spPr bwMode="auto">
          <a:xfrm>
            <a:off x="214282" y="0"/>
            <a:ext cx="8620125" cy="1541462"/>
          </a:xfrm>
          <a:prstGeom prst="rect">
            <a:avLst/>
          </a:prstGeom>
          <a:noFill/>
          <a:ln w="9525">
            <a:noFill/>
            <a:miter lim="800000"/>
            <a:headEnd/>
            <a:tailEnd/>
          </a:ln>
        </p:spPr>
      </p:pic>
      <p:sp>
        <p:nvSpPr>
          <p:cNvPr id="10" name="Прямоугольник 9"/>
          <p:cNvSpPr/>
          <p:nvPr/>
        </p:nvSpPr>
        <p:spPr>
          <a:xfrm>
            <a:off x="857224" y="357166"/>
            <a:ext cx="4536819" cy="584775"/>
          </a:xfrm>
          <a:prstGeom prst="rect">
            <a:avLst/>
          </a:prstGeom>
        </p:spPr>
        <p:txBody>
          <a:bodyPr wrap="none">
            <a:spAutoFit/>
          </a:bodyPr>
          <a:lstStyle/>
          <a:p>
            <a:r>
              <a:rPr lang="ru-RU" sz="3200" i="1" dirty="0" smtClean="0">
                <a:solidFill>
                  <a:srgbClr val="FFFF00"/>
                </a:solidFill>
              </a:rPr>
              <a:t>Они не щадили себя…</a:t>
            </a:r>
            <a:endParaRPr lang="ru-RU" sz="3200" i="1" dirty="0">
              <a:solidFill>
                <a:srgbClr val="FFFF00"/>
              </a:solidFill>
            </a:endParaRPr>
          </a:p>
        </p:txBody>
      </p:sp>
      <p:pic>
        <p:nvPicPr>
          <p:cNvPr id="7" name="Picture 2" descr="http://war2.ucoz.ru/_pu/2/93807.jpg"/>
          <p:cNvPicPr>
            <a:picLocks noChangeAspect="1" noChangeArrowheads="1"/>
          </p:cNvPicPr>
          <p:nvPr/>
        </p:nvPicPr>
        <p:blipFill>
          <a:blip r:embed="rId4" cstate="print"/>
          <a:srcRect/>
          <a:stretch>
            <a:fillRect/>
          </a:stretch>
        </p:blipFill>
        <p:spPr bwMode="auto">
          <a:xfrm>
            <a:off x="7500958" y="214290"/>
            <a:ext cx="1000132" cy="1357322"/>
          </a:xfrm>
          <a:prstGeom prst="rect">
            <a:avLst/>
          </a:prstGeom>
          <a:noFill/>
          <a:ln w="9525">
            <a:noFill/>
            <a:miter lim="800000"/>
            <a:headEnd/>
            <a:tailEnd/>
          </a:ln>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amond(in)">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2689" name="Picture 1" descr="C:\Documents and Settings\Admin\Рабочий стол\В.О. картинки\75ad88eb02d1.jpg"/>
          <p:cNvPicPr>
            <a:picLocks noChangeAspect="1" noChangeArrowheads="1"/>
          </p:cNvPicPr>
          <p:nvPr/>
        </p:nvPicPr>
        <p:blipFill>
          <a:blip r:embed="rId2" cstate="print"/>
          <a:srcRect/>
          <a:stretch>
            <a:fillRect/>
          </a:stretch>
        </p:blipFill>
        <p:spPr bwMode="auto">
          <a:xfrm>
            <a:off x="428596" y="1500174"/>
            <a:ext cx="3214710" cy="4357718"/>
          </a:xfrm>
          <a:prstGeom prst="rect">
            <a:avLst/>
          </a:prstGeom>
          <a:noFill/>
        </p:spPr>
      </p:pic>
      <p:sp>
        <p:nvSpPr>
          <p:cNvPr id="9" name="Текст 8"/>
          <p:cNvSpPr>
            <a:spLocks noGrp="1"/>
          </p:cNvSpPr>
          <p:nvPr>
            <p:ph type="body" sz="half" idx="4294967295"/>
          </p:nvPr>
        </p:nvSpPr>
        <p:spPr>
          <a:xfrm>
            <a:off x="3929058" y="3214686"/>
            <a:ext cx="4929222" cy="1257296"/>
          </a:xfrm>
        </p:spPr>
        <p:txBody>
          <a:bodyPr>
            <a:noAutofit/>
          </a:bodyPr>
          <a:lstStyle/>
          <a:p>
            <a:pPr>
              <a:buNone/>
            </a:pPr>
            <a:r>
              <a:rPr lang="ru-RU" sz="4000" b="1" dirty="0" smtClean="0">
                <a:solidFill>
                  <a:srgbClr val="FF0000"/>
                </a:solidFill>
              </a:rPr>
              <a:t>Зоя</a:t>
            </a:r>
          </a:p>
          <a:p>
            <a:pPr>
              <a:buNone/>
            </a:pPr>
            <a:r>
              <a:rPr lang="ru-RU" sz="4000" b="1" dirty="0" smtClean="0">
                <a:solidFill>
                  <a:srgbClr val="FF0000"/>
                </a:solidFill>
              </a:rPr>
              <a:t>Космодемьянская</a:t>
            </a:r>
            <a:endParaRPr lang="ru-RU" sz="4000" b="1" dirty="0">
              <a:solidFill>
                <a:srgbClr val="FF0000"/>
              </a:solidFill>
            </a:endParaRPr>
          </a:p>
        </p:txBody>
      </p:sp>
      <p:pic>
        <p:nvPicPr>
          <p:cNvPr id="5" name="Рисунок 4" descr="герой Космодемьянская"/>
          <p:cNvPicPr/>
          <p:nvPr/>
        </p:nvPicPr>
        <p:blipFill>
          <a:blip r:embed="rId3" cstate="print"/>
          <a:srcRect/>
          <a:stretch>
            <a:fillRect/>
          </a:stretch>
        </p:blipFill>
        <p:spPr bwMode="auto">
          <a:xfrm>
            <a:off x="5500694" y="1643050"/>
            <a:ext cx="1642110" cy="2217420"/>
          </a:xfrm>
          <a:prstGeom prst="rect">
            <a:avLst/>
          </a:prstGeom>
          <a:noFill/>
          <a:ln w="9525">
            <a:noFill/>
            <a:miter lim="800000"/>
            <a:headEnd/>
            <a:tailEnd/>
          </a:ln>
        </p:spPr>
      </p:pic>
      <p:pic>
        <p:nvPicPr>
          <p:cNvPr id="6" name="Группа 8"/>
          <p:cNvPicPr>
            <a:picLocks noChangeArrowheads="1"/>
          </p:cNvPicPr>
          <p:nvPr/>
        </p:nvPicPr>
        <p:blipFill>
          <a:blip r:embed="rId4" cstate="print"/>
          <a:srcRect/>
          <a:stretch>
            <a:fillRect/>
          </a:stretch>
        </p:blipFill>
        <p:spPr bwMode="auto">
          <a:xfrm>
            <a:off x="142844" y="0"/>
            <a:ext cx="8620125" cy="1541462"/>
          </a:xfrm>
          <a:prstGeom prst="rect">
            <a:avLst/>
          </a:prstGeom>
          <a:noFill/>
          <a:ln w="9525">
            <a:noFill/>
            <a:miter lim="800000"/>
            <a:headEnd/>
            <a:tailEnd/>
          </a:ln>
        </p:spPr>
      </p:pic>
      <p:pic>
        <p:nvPicPr>
          <p:cNvPr id="7" name="Picture 2" descr="http://war2.ucoz.ru/_pu/2/93807.jpg"/>
          <p:cNvPicPr>
            <a:picLocks noChangeAspect="1" noChangeArrowheads="1"/>
          </p:cNvPicPr>
          <p:nvPr/>
        </p:nvPicPr>
        <p:blipFill>
          <a:blip r:embed="rId5" cstate="print"/>
          <a:srcRect/>
          <a:stretch>
            <a:fillRect/>
          </a:stretch>
        </p:blipFill>
        <p:spPr bwMode="auto">
          <a:xfrm>
            <a:off x="7500958" y="214290"/>
            <a:ext cx="1000132" cy="1357322"/>
          </a:xfrm>
          <a:prstGeom prst="rect">
            <a:avLst/>
          </a:prstGeom>
          <a:noFill/>
          <a:ln w="9525">
            <a:noFill/>
            <a:miter lim="800000"/>
            <a:headEnd/>
            <a:tailEnd/>
          </a:ln>
        </p:spPr>
      </p:pic>
      <p:sp>
        <p:nvSpPr>
          <p:cNvPr id="8" name="Прямоугольник 7"/>
          <p:cNvSpPr/>
          <p:nvPr/>
        </p:nvSpPr>
        <p:spPr>
          <a:xfrm>
            <a:off x="3857620" y="4643446"/>
            <a:ext cx="4857784" cy="1569660"/>
          </a:xfrm>
          <a:prstGeom prst="rect">
            <a:avLst/>
          </a:prstGeom>
        </p:spPr>
        <p:txBody>
          <a:bodyPr wrap="square">
            <a:spAutoFit/>
          </a:bodyPr>
          <a:lstStyle/>
          <a:p>
            <a:r>
              <a:rPr lang="ru-RU" b="1" dirty="0" smtClean="0">
                <a:solidFill>
                  <a:srgbClr val="002060"/>
                </a:solidFill>
              </a:rPr>
              <a:t>Партизанка, </a:t>
            </a:r>
          </a:p>
          <a:p>
            <a:r>
              <a:rPr lang="ru-RU" b="1" dirty="0" smtClean="0">
                <a:solidFill>
                  <a:srgbClr val="002060"/>
                </a:solidFill>
              </a:rPr>
              <a:t>входившая в диверсионно-разведывательную группу штаба Западного фронта.</a:t>
            </a:r>
            <a:endParaRPr lang="ru-RU" b="1" dirty="0">
              <a:solidFill>
                <a:srgbClr val="002060"/>
              </a:solidFill>
            </a:endParaRPr>
          </a:p>
        </p:txBody>
      </p:sp>
      <p:sp>
        <p:nvSpPr>
          <p:cNvPr id="11" name="Прямоугольник 10"/>
          <p:cNvSpPr/>
          <p:nvPr/>
        </p:nvSpPr>
        <p:spPr>
          <a:xfrm>
            <a:off x="785786" y="357166"/>
            <a:ext cx="4536819" cy="584775"/>
          </a:xfrm>
          <a:prstGeom prst="rect">
            <a:avLst/>
          </a:prstGeom>
        </p:spPr>
        <p:txBody>
          <a:bodyPr wrap="none">
            <a:spAutoFit/>
          </a:bodyPr>
          <a:lstStyle/>
          <a:p>
            <a:r>
              <a:rPr lang="ru-RU" sz="3200" i="1" dirty="0" smtClean="0">
                <a:solidFill>
                  <a:srgbClr val="FFFF00"/>
                </a:solidFill>
              </a:rPr>
              <a:t>Они не щадили себя…</a:t>
            </a:r>
            <a:endParaRPr lang="ru-RU" sz="3200" i="1" dirty="0">
              <a:solidFill>
                <a:srgbClr val="FFFF00"/>
              </a:solidFill>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0.70"/>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8" presetClass="entr" presetSubtype="16"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diamond(in)">
                                      <p:cBhvr>
                                        <p:cTn id="14" dur="2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nodeType="clickEffect">
                                  <p:stCondLst>
                                    <p:cond delay="0"/>
                                  </p:stCondLst>
                                  <p:childTnLst>
                                    <p:set>
                                      <p:cBhvr>
                                        <p:cTn id="18" dur="1" fill="hold">
                                          <p:stCondLst>
                                            <p:cond delay="0"/>
                                          </p:stCondLst>
                                        </p:cTn>
                                        <p:tgtEl>
                                          <p:spTgt spid="242689"/>
                                        </p:tgtEl>
                                        <p:attrNameLst>
                                          <p:attrName>style.visibility</p:attrName>
                                        </p:attrNameLst>
                                      </p:cBhvr>
                                      <p:to>
                                        <p:strVal val="visible"/>
                                      </p:to>
                                    </p:set>
                                    <p:anim calcmode="lin" valueType="num">
                                      <p:cBhvr>
                                        <p:cTn id="19" dur="1000" fill="hold"/>
                                        <p:tgtEl>
                                          <p:spTgt spid="242689"/>
                                        </p:tgtEl>
                                        <p:attrNameLst>
                                          <p:attrName>ppt_w</p:attrName>
                                        </p:attrNameLst>
                                      </p:cBhvr>
                                      <p:tavLst>
                                        <p:tav tm="0">
                                          <p:val>
                                            <p:strVal val="#ppt_w*0.70"/>
                                          </p:val>
                                        </p:tav>
                                        <p:tav tm="100000">
                                          <p:val>
                                            <p:strVal val="#ppt_w"/>
                                          </p:val>
                                        </p:tav>
                                      </p:tavLst>
                                    </p:anim>
                                    <p:anim calcmode="lin" valueType="num">
                                      <p:cBhvr>
                                        <p:cTn id="20" dur="1000" fill="hold"/>
                                        <p:tgtEl>
                                          <p:spTgt spid="242689"/>
                                        </p:tgtEl>
                                        <p:attrNameLst>
                                          <p:attrName>ppt_h</p:attrName>
                                        </p:attrNameLst>
                                      </p:cBhvr>
                                      <p:tavLst>
                                        <p:tav tm="0">
                                          <p:val>
                                            <p:strVal val="#ppt_h"/>
                                          </p:val>
                                        </p:tav>
                                        <p:tav tm="100000">
                                          <p:val>
                                            <p:strVal val="#ppt_h"/>
                                          </p:val>
                                        </p:tav>
                                      </p:tavLst>
                                    </p:anim>
                                    <p:animEffect transition="in" filter="fade">
                                      <p:cBhvr>
                                        <p:cTn id="21" dur="1000"/>
                                        <p:tgtEl>
                                          <p:spTgt spid="242689"/>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6" fill="hold" nodeType="clickEffect">
                                  <p:stCondLst>
                                    <p:cond delay="0"/>
                                  </p:stCondLst>
                                  <p:childTnLst>
                                    <p:set>
                                      <p:cBhvr>
                                        <p:cTn id="25" dur="1" fill="hold">
                                          <p:stCondLst>
                                            <p:cond delay="0"/>
                                          </p:stCondLst>
                                        </p:cTn>
                                        <p:tgtEl>
                                          <p:spTgt spid="9">
                                            <p:txEl>
                                              <p:pRg st="0" end="0"/>
                                            </p:txEl>
                                          </p:spTgt>
                                        </p:tgtEl>
                                        <p:attrNameLst>
                                          <p:attrName>style.visibility</p:attrName>
                                        </p:attrNameLst>
                                      </p:cBhvr>
                                      <p:to>
                                        <p:strVal val="visible"/>
                                      </p:to>
                                    </p:set>
                                    <p:animEffect transition="in" filter="barn(inHorizontal)">
                                      <p:cBhvr>
                                        <p:cTn id="26" dur="500"/>
                                        <p:tgtEl>
                                          <p:spTgt spid="9">
                                            <p:txEl>
                                              <p:pRg st="0" end="0"/>
                                            </p:txEl>
                                          </p:spTgt>
                                        </p:tgtEl>
                                      </p:cBhvr>
                                    </p:animEffect>
                                  </p:childTnLst>
                                </p:cTn>
                              </p:par>
                              <p:par>
                                <p:cTn id="27" presetID="16" presetClass="entr" presetSubtype="26" fill="hold" nodeType="withEffect">
                                  <p:stCondLst>
                                    <p:cond delay="0"/>
                                  </p:stCondLst>
                                  <p:childTnLst>
                                    <p:set>
                                      <p:cBhvr>
                                        <p:cTn id="28" dur="1" fill="hold">
                                          <p:stCondLst>
                                            <p:cond delay="0"/>
                                          </p:stCondLst>
                                        </p:cTn>
                                        <p:tgtEl>
                                          <p:spTgt spid="9">
                                            <p:txEl>
                                              <p:pRg st="1" end="1"/>
                                            </p:txEl>
                                          </p:spTgt>
                                        </p:tgtEl>
                                        <p:attrNameLst>
                                          <p:attrName>style.visibility</p:attrName>
                                        </p:attrNameLst>
                                      </p:cBhvr>
                                      <p:to>
                                        <p:strVal val="visible"/>
                                      </p:to>
                                    </p:set>
                                    <p:animEffect transition="in" filter="barn(inHorizontal)">
                                      <p:cBhvr>
                                        <p:cTn id="29" dur="500"/>
                                        <p:tgtEl>
                                          <p:spTgt spid="9">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blinds(horizontal)">
                                      <p:cBhvr>
                                        <p:cTn id="3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1"/>
          <p:cNvSpPr>
            <a:spLocks noChangeArrowheads="1"/>
          </p:cNvSpPr>
          <p:nvPr/>
        </p:nvSpPr>
        <p:spPr bwMode="auto">
          <a:xfrm>
            <a:off x="214282" y="142852"/>
            <a:ext cx="8929718"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bg1"/>
                </a:solidFill>
                <a:effectLst/>
                <a:latin typeface="Helvetica" charset="-52"/>
                <a:ea typeface="Times New Roman" pitchFamily="18" charset="0"/>
                <a:cs typeface="Times New Roman" pitchFamily="18" charset="0"/>
              </a:rPr>
              <a:t>Учась в школе, Зоя Космодемьянская хотела поступить в литературный институт. Но этим планам не суждено было сбыться - помешала война.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1" i="0" u="none" strike="noStrike" cap="none" normalizeH="0" baseline="0" dirty="0" smtClean="0">
              <a:ln>
                <a:noFill/>
              </a:ln>
              <a:solidFill>
                <a:schemeClr val="bg1"/>
              </a:solidFill>
              <a:effectLst/>
              <a:latin typeface="Helvetica" charset="-52"/>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bg1"/>
                </a:solidFill>
                <a:effectLst/>
                <a:latin typeface="Helvetica" charset="-52"/>
                <a:ea typeface="Times New Roman" pitchFamily="18" charset="0"/>
                <a:cs typeface="Times New Roman" pitchFamily="18" charset="0"/>
              </a:rPr>
              <a:t>В октябре 1941-го Зоя как доброволец пришла на призывной пункт и после короткого обучения в школе для диверсантов была переброшена под Волоколамск. Там 18-летний боец партизанской части наравне со взрослыми мужчинами выполняла опасные задания:</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bg1"/>
                </a:solidFill>
                <a:effectLst/>
                <a:latin typeface="Helvetica" charset="-52"/>
                <a:ea typeface="Times New Roman" pitchFamily="18" charset="0"/>
                <a:cs typeface="Times New Roman" pitchFamily="18" charset="0"/>
              </a:rPr>
              <a:t> минировала дороги и разрушала узлы связи.</a:t>
            </a:r>
            <a:br>
              <a:rPr kumimoji="0" lang="ru-RU" sz="1800" b="1" i="0" u="none" strike="noStrike" cap="none" normalizeH="0" baseline="0" dirty="0" smtClean="0">
                <a:ln>
                  <a:noFill/>
                </a:ln>
                <a:solidFill>
                  <a:schemeClr val="bg1"/>
                </a:solidFill>
                <a:effectLst/>
                <a:latin typeface="Helvetica" charset="-52"/>
                <a:ea typeface="Times New Roman" pitchFamily="18" charset="0"/>
                <a:cs typeface="Times New Roman" pitchFamily="18" charset="0"/>
              </a:rPr>
            </a:br>
            <a:r>
              <a:rPr kumimoji="0" lang="ru-RU" sz="1800" b="1" i="0" u="none" strike="noStrike" cap="none" normalizeH="0" baseline="0" dirty="0" smtClean="0">
                <a:ln>
                  <a:noFill/>
                </a:ln>
                <a:solidFill>
                  <a:schemeClr val="bg1"/>
                </a:solidFill>
                <a:effectLst/>
                <a:latin typeface="Helvetica" charset="-52"/>
                <a:ea typeface="Times New Roman" pitchFamily="18" charset="0"/>
                <a:cs typeface="Times New Roman" pitchFamily="18" charset="0"/>
              </a:rPr>
              <a:t/>
            </a:r>
            <a:br>
              <a:rPr kumimoji="0" lang="ru-RU" sz="1800" b="1" i="0" u="none" strike="noStrike" cap="none" normalizeH="0" baseline="0" dirty="0" smtClean="0">
                <a:ln>
                  <a:noFill/>
                </a:ln>
                <a:solidFill>
                  <a:schemeClr val="bg1"/>
                </a:solidFill>
                <a:effectLst/>
                <a:latin typeface="Helvetica" charset="-52"/>
                <a:ea typeface="Times New Roman" pitchFamily="18" charset="0"/>
                <a:cs typeface="Times New Roman" pitchFamily="18" charset="0"/>
              </a:rPr>
            </a:br>
            <a:r>
              <a:rPr kumimoji="0" lang="ru-RU" sz="1800" b="1" i="0" u="none" strike="noStrike" cap="none" normalizeH="0" baseline="0" dirty="0" smtClean="0">
                <a:ln>
                  <a:noFill/>
                </a:ln>
                <a:solidFill>
                  <a:schemeClr val="bg1"/>
                </a:solidFill>
                <a:effectLst/>
                <a:latin typeface="Helvetica" charset="-52"/>
                <a:ea typeface="Times New Roman" pitchFamily="18" charset="0"/>
                <a:cs typeface="Times New Roman" pitchFamily="18" charset="0"/>
              </a:rPr>
              <a:t>Во время одной из диверсионных операций Космодемьянскую поймали немцы. Ее пытали, заставляя выдать своих. Зоя героически вынесла все испытания, не сказав врагам ни слова. Видя, что добиться от юной партизанки ничего невозможно, ее решили </a:t>
            </a:r>
            <a:r>
              <a:rPr kumimoji="0" lang="ru-RU" sz="1800" b="1" i="0" u="sng" strike="noStrike" cap="none" normalizeH="0" baseline="0" dirty="0" smtClean="0">
                <a:ln>
                  <a:noFill/>
                </a:ln>
                <a:solidFill>
                  <a:schemeClr val="bg1"/>
                </a:solidFill>
                <a:effectLst/>
                <a:latin typeface="Helvetica" charset="-52"/>
                <a:ea typeface="Times New Roman" pitchFamily="18" charset="0"/>
                <a:cs typeface="Times New Roman" pitchFamily="18" charset="0"/>
              </a:rPr>
              <a:t>повесить</a:t>
            </a:r>
            <a:r>
              <a:rPr kumimoji="0" lang="ru-RU" sz="1800" b="1" i="0" u="none" strike="noStrike" cap="none" normalizeH="0" baseline="0" dirty="0" smtClean="0">
                <a:ln>
                  <a:noFill/>
                </a:ln>
                <a:solidFill>
                  <a:schemeClr val="bg1"/>
                </a:solidFill>
                <a:effectLst/>
                <a:latin typeface="Helvetica" charset="-52"/>
                <a:ea typeface="Times New Roman" pitchFamily="18" charset="0"/>
                <a:cs typeface="Times New Roman" pitchFamily="18" charset="0"/>
              </a:rPr>
              <a:t>.</a:t>
            </a:r>
            <a:br>
              <a:rPr kumimoji="0" lang="ru-RU" sz="1800" b="1" i="0" u="none" strike="noStrike" cap="none" normalizeH="0" baseline="0" dirty="0" smtClean="0">
                <a:ln>
                  <a:noFill/>
                </a:ln>
                <a:solidFill>
                  <a:schemeClr val="bg1"/>
                </a:solidFill>
                <a:effectLst/>
                <a:latin typeface="Helvetica" charset="-52"/>
                <a:ea typeface="Times New Roman" pitchFamily="18" charset="0"/>
                <a:cs typeface="Times New Roman" pitchFamily="18" charset="0"/>
              </a:rPr>
            </a:br>
            <a:r>
              <a:rPr kumimoji="0" lang="ru-RU" sz="1800" b="1" i="0" u="none" strike="noStrike" cap="none" normalizeH="0" baseline="0" dirty="0" smtClean="0">
                <a:ln>
                  <a:noFill/>
                </a:ln>
                <a:solidFill>
                  <a:schemeClr val="bg1"/>
                </a:solidFill>
                <a:effectLst/>
                <a:latin typeface="Helvetica" charset="-52"/>
                <a:ea typeface="Times New Roman" pitchFamily="18" charset="0"/>
                <a:cs typeface="Times New Roman" pitchFamily="18" charset="0"/>
              </a:rPr>
              <a:t/>
            </a:r>
            <a:br>
              <a:rPr kumimoji="0" lang="ru-RU" sz="1800" b="1" i="0" u="none" strike="noStrike" cap="none" normalizeH="0" baseline="0" dirty="0" smtClean="0">
                <a:ln>
                  <a:noFill/>
                </a:ln>
                <a:solidFill>
                  <a:schemeClr val="bg1"/>
                </a:solidFill>
                <a:effectLst/>
                <a:latin typeface="Helvetica" charset="-52"/>
                <a:ea typeface="Times New Roman" pitchFamily="18" charset="0"/>
                <a:cs typeface="Times New Roman" pitchFamily="18" charset="0"/>
              </a:rPr>
            </a:br>
            <a:r>
              <a:rPr lang="ru-RU" sz="1800" b="1" dirty="0" smtClean="0">
                <a:solidFill>
                  <a:schemeClr val="bg1"/>
                </a:solidFill>
                <a:latin typeface="Helvetica" charset="-52"/>
                <a:ea typeface="Times New Roman" pitchFamily="18" charset="0"/>
                <a:cs typeface="Times New Roman" pitchFamily="18" charset="0"/>
              </a:rPr>
              <a:t>Зоя</a:t>
            </a:r>
            <a:r>
              <a:rPr kumimoji="0" lang="ru-RU" sz="1800" b="1" i="0" u="none" strike="noStrike" cap="none" normalizeH="0" baseline="0" dirty="0" smtClean="0">
                <a:ln>
                  <a:noFill/>
                </a:ln>
                <a:solidFill>
                  <a:schemeClr val="bg1"/>
                </a:solidFill>
                <a:effectLst/>
                <a:latin typeface="Helvetica" charset="-52"/>
                <a:ea typeface="Times New Roman" pitchFamily="18" charset="0"/>
                <a:cs typeface="Times New Roman" pitchFamily="18" charset="0"/>
              </a:rPr>
              <a:t> стойко приняла испытания. За мгновение до смерти она крикнула собравшимся местным жителям: </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bg1"/>
                </a:solidFill>
                <a:effectLst/>
                <a:latin typeface="Calibri"/>
                <a:ea typeface="Times New Roman" pitchFamily="18" charset="0"/>
                <a:cs typeface="Times New Roman" pitchFamily="18" charset="0"/>
              </a:rPr>
              <a:t>«</a:t>
            </a:r>
            <a:r>
              <a:rPr kumimoji="0" lang="ru-RU" sz="1800" b="1" i="0" u="none" strike="noStrike" cap="none" normalizeH="0" baseline="0" dirty="0" smtClean="0">
                <a:ln>
                  <a:noFill/>
                </a:ln>
                <a:solidFill>
                  <a:schemeClr val="bg1"/>
                </a:solidFill>
                <a:effectLst/>
                <a:latin typeface="Helvetica" charset="-52"/>
                <a:ea typeface="Times New Roman" pitchFamily="18" charset="0"/>
                <a:cs typeface="Times New Roman" pitchFamily="18" charset="0"/>
              </a:rPr>
              <a:t>Товарищи, победа будет за нами! Немецкие солдаты, пока не поздно, сдавайтесь в плен!</a:t>
            </a:r>
            <a:r>
              <a:rPr kumimoji="0" lang="ru-RU" sz="1800" b="1" i="0" u="none" strike="noStrike" cap="none" normalizeH="0" baseline="0" dirty="0" smtClean="0">
                <a:ln>
                  <a:noFill/>
                </a:ln>
                <a:solidFill>
                  <a:schemeClr val="bg1"/>
                </a:solidFill>
                <a:effectLst/>
                <a:latin typeface="Calibri"/>
                <a:ea typeface="Times New Roman" pitchFamily="18" charset="0"/>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bg1"/>
                </a:solidFill>
                <a:effectLst/>
                <a:latin typeface="Helvetica" charset="-52"/>
                <a:ea typeface="Times New Roman" pitchFamily="18" charset="0"/>
                <a:cs typeface="Times New Roman" pitchFamily="18" charset="0"/>
              </a:rPr>
              <a:t> Мужество девушки так потрясло крестьян, что позже они пересказали эту историю фронтовым корреспондентам. И после публикации в газете </a:t>
            </a:r>
            <a:r>
              <a:rPr kumimoji="0" lang="ru-RU" sz="1800" b="1" i="0" u="none" strike="noStrike" cap="none" normalizeH="0" baseline="0" dirty="0" smtClean="0">
                <a:ln>
                  <a:noFill/>
                </a:ln>
                <a:solidFill>
                  <a:schemeClr val="bg1"/>
                </a:solidFill>
                <a:effectLst/>
                <a:latin typeface="Calibri"/>
                <a:ea typeface="Times New Roman" pitchFamily="18" charset="0"/>
                <a:cs typeface="Times New Roman" pitchFamily="18" charset="0"/>
              </a:rPr>
              <a:t>«</a:t>
            </a:r>
            <a:r>
              <a:rPr kumimoji="0" lang="ru-RU" sz="1800" b="1" i="0" u="none" strike="noStrike" cap="none" normalizeH="0" baseline="0" dirty="0" smtClean="0">
                <a:ln>
                  <a:noFill/>
                </a:ln>
                <a:solidFill>
                  <a:schemeClr val="bg1"/>
                </a:solidFill>
                <a:effectLst/>
                <a:latin typeface="Helvetica" charset="-52"/>
                <a:ea typeface="Times New Roman" pitchFamily="18" charset="0"/>
                <a:cs typeface="Times New Roman" pitchFamily="18" charset="0"/>
              </a:rPr>
              <a:t>Правда</a:t>
            </a:r>
            <a:r>
              <a:rPr kumimoji="0" lang="ru-RU" sz="1800" b="1" i="0" u="none" strike="noStrike" cap="none" normalizeH="0" baseline="0" dirty="0" smtClean="0">
                <a:ln>
                  <a:noFill/>
                </a:ln>
                <a:solidFill>
                  <a:schemeClr val="bg1"/>
                </a:solidFill>
                <a:effectLst/>
                <a:latin typeface="Calibri"/>
                <a:ea typeface="Times New Roman" pitchFamily="18" charset="0"/>
                <a:cs typeface="Times New Roman" pitchFamily="18" charset="0"/>
              </a:rPr>
              <a:t>»</a:t>
            </a:r>
            <a:r>
              <a:rPr kumimoji="0" lang="ru-RU" sz="1800" b="1" i="0" u="none" strike="noStrike" cap="none" normalizeH="0" baseline="0" dirty="0" smtClean="0">
                <a:ln>
                  <a:noFill/>
                </a:ln>
                <a:solidFill>
                  <a:schemeClr val="bg1"/>
                </a:solidFill>
                <a:effectLst/>
                <a:latin typeface="Helvetica" charset="-52"/>
                <a:ea typeface="Times New Roman" pitchFamily="18" charset="0"/>
                <a:cs typeface="Times New Roman" pitchFamily="18" charset="0"/>
              </a:rPr>
              <a:t> о подвиге Космодемьянской узнала все страна.</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bg1"/>
                </a:solidFill>
                <a:effectLst/>
                <a:latin typeface="Helvetica" charset="-52"/>
                <a:ea typeface="Times New Roman" pitchFamily="18" charset="0"/>
                <a:cs typeface="Times New Roman" pitchFamily="18" charset="0"/>
              </a:rPr>
              <a:t> </a:t>
            </a:r>
            <a:endParaRPr kumimoji="0" lang="ru-RU" sz="4400" b="1" i="0" u="sng" strike="noStrike" cap="none" normalizeH="0" baseline="0" dirty="0" smtClean="0">
              <a:ln>
                <a:noFill/>
              </a:ln>
              <a:solidFill>
                <a:schemeClr val="bg1"/>
              </a:solidFill>
              <a:effectLst/>
              <a:latin typeface="Arial" pitchFamily="34" charset="0"/>
              <a:cs typeface="Arial" pitchFamily="34" charset="0"/>
            </a:endParaRPr>
          </a:p>
        </p:txBody>
      </p:sp>
    </p:spTree>
  </p:cSld>
  <p:clrMapOvr>
    <a:masterClrMapping/>
  </p:clrMapOvr>
  <p:transition>
    <p:rand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4" name="Группа 8"/>
          <p:cNvPicPr>
            <a:picLocks noChangeArrowheads="1"/>
          </p:cNvPicPr>
          <p:nvPr/>
        </p:nvPicPr>
        <p:blipFill>
          <a:blip r:embed="rId2" cstate="print"/>
          <a:srcRect/>
          <a:stretch>
            <a:fillRect/>
          </a:stretch>
        </p:blipFill>
        <p:spPr bwMode="auto">
          <a:xfrm>
            <a:off x="261938" y="122238"/>
            <a:ext cx="8620125" cy="1541462"/>
          </a:xfrm>
          <a:prstGeom prst="rect">
            <a:avLst/>
          </a:prstGeom>
          <a:noFill/>
          <a:ln w="9525">
            <a:noFill/>
            <a:miter lim="800000"/>
            <a:headEnd/>
            <a:tailEnd/>
          </a:ln>
        </p:spPr>
      </p:pic>
      <p:pic>
        <p:nvPicPr>
          <p:cNvPr id="5" name="Picture 2" descr="http://im4-tub.yandex.net/i?id=14295591&amp;tov=4"/>
          <p:cNvPicPr>
            <a:picLocks noChangeAspect="1" noChangeArrowheads="1"/>
          </p:cNvPicPr>
          <p:nvPr/>
        </p:nvPicPr>
        <p:blipFill>
          <a:blip r:embed="rId3" cstate="print"/>
          <a:srcRect/>
          <a:stretch>
            <a:fillRect/>
          </a:stretch>
        </p:blipFill>
        <p:spPr bwMode="auto">
          <a:xfrm>
            <a:off x="4714876" y="1571612"/>
            <a:ext cx="3857652" cy="2928958"/>
          </a:xfrm>
          <a:prstGeom prst="rect">
            <a:avLst/>
          </a:prstGeom>
          <a:noFill/>
          <a:ln w="9525">
            <a:noFill/>
            <a:miter lim="800000"/>
            <a:headEnd/>
            <a:tailEnd/>
          </a:ln>
        </p:spPr>
      </p:pic>
      <p:sp>
        <p:nvSpPr>
          <p:cNvPr id="6" name="Прямоугольник 5"/>
          <p:cNvSpPr/>
          <p:nvPr/>
        </p:nvSpPr>
        <p:spPr>
          <a:xfrm>
            <a:off x="142844" y="5786454"/>
            <a:ext cx="8786842" cy="707886"/>
          </a:xfrm>
          <a:prstGeom prst="rect">
            <a:avLst/>
          </a:prstGeom>
        </p:spPr>
        <p:txBody>
          <a:bodyPr wrap="square">
            <a:spAutoFit/>
          </a:bodyPr>
          <a:lstStyle/>
          <a:p>
            <a:pPr lvl="0"/>
            <a:r>
              <a:rPr lang="ru-RU" sz="2000" b="1" u="sng" dirty="0" smtClean="0">
                <a:solidFill>
                  <a:schemeClr val="bg1"/>
                </a:solidFill>
                <a:latin typeface="Helvetica" charset="-52"/>
                <a:ea typeface="Times New Roman" pitchFamily="18" charset="0"/>
                <a:cs typeface="Times New Roman" pitchFamily="18" charset="0"/>
              </a:rPr>
              <a:t>Она стала первой женщиной, удостоенной звания </a:t>
            </a:r>
          </a:p>
          <a:p>
            <a:pPr lvl="0"/>
            <a:r>
              <a:rPr lang="ru-RU" sz="2000" b="1" u="sng" dirty="0" smtClean="0">
                <a:solidFill>
                  <a:schemeClr val="bg1"/>
                </a:solidFill>
                <a:latin typeface="Helvetica" charset="-52"/>
                <a:ea typeface="Times New Roman" pitchFamily="18" charset="0"/>
                <a:cs typeface="Times New Roman" pitchFamily="18" charset="0"/>
              </a:rPr>
              <a:t>Героя Советского Союза во время Великой Отечественной войны.</a:t>
            </a:r>
            <a:endParaRPr lang="ru-RU" sz="4800" b="1" u="sng" dirty="0" smtClean="0">
              <a:solidFill>
                <a:schemeClr val="bg1"/>
              </a:solidFill>
              <a:latin typeface="Arial" pitchFamily="34" charset="0"/>
              <a:cs typeface="Arial" pitchFamily="34" charset="0"/>
            </a:endParaRPr>
          </a:p>
        </p:txBody>
      </p:sp>
      <p:sp>
        <p:nvSpPr>
          <p:cNvPr id="7" name="Прямоугольник 6"/>
          <p:cNvSpPr/>
          <p:nvPr/>
        </p:nvSpPr>
        <p:spPr>
          <a:xfrm>
            <a:off x="928662" y="571480"/>
            <a:ext cx="4569714" cy="584775"/>
          </a:xfrm>
          <a:prstGeom prst="rect">
            <a:avLst/>
          </a:prstGeom>
        </p:spPr>
        <p:txBody>
          <a:bodyPr wrap="square">
            <a:spAutoFit/>
          </a:bodyPr>
          <a:lstStyle/>
          <a:p>
            <a:r>
              <a:rPr lang="ru-RU" sz="3200" i="1" dirty="0" smtClean="0">
                <a:solidFill>
                  <a:srgbClr val="FFFF00"/>
                </a:solidFill>
              </a:rPr>
              <a:t>Они не щадили себя…</a:t>
            </a:r>
            <a:endParaRPr lang="ru-RU" sz="3200" i="1" dirty="0">
              <a:solidFill>
                <a:srgbClr val="FFFF00"/>
              </a:solidFill>
            </a:endParaRPr>
          </a:p>
        </p:txBody>
      </p:sp>
      <p:pic>
        <p:nvPicPr>
          <p:cNvPr id="8" name="Рисунок 7" descr="Космодемьянская"/>
          <p:cNvPicPr/>
          <p:nvPr/>
        </p:nvPicPr>
        <p:blipFill>
          <a:blip r:embed="rId4" cstate="print"/>
          <a:srcRect/>
          <a:stretch>
            <a:fillRect/>
          </a:stretch>
        </p:blipFill>
        <p:spPr bwMode="auto">
          <a:xfrm>
            <a:off x="428596" y="1571612"/>
            <a:ext cx="4000528" cy="3000396"/>
          </a:xfrm>
          <a:prstGeom prst="rect">
            <a:avLst/>
          </a:prstGeom>
          <a:noFill/>
          <a:ln w="9525">
            <a:noFill/>
            <a:miter lim="800000"/>
            <a:headEnd/>
            <a:tailEnd/>
          </a:ln>
        </p:spPr>
      </p:pic>
      <p:sp>
        <p:nvSpPr>
          <p:cNvPr id="9" name="Прямоугольник 8"/>
          <p:cNvSpPr/>
          <p:nvPr/>
        </p:nvSpPr>
        <p:spPr>
          <a:xfrm>
            <a:off x="357158" y="4643446"/>
            <a:ext cx="9001188" cy="1077218"/>
          </a:xfrm>
          <a:prstGeom prst="rect">
            <a:avLst/>
          </a:prstGeom>
        </p:spPr>
        <p:txBody>
          <a:bodyPr wrap="square">
            <a:spAutoFit/>
          </a:bodyPr>
          <a:lstStyle/>
          <a:p>
            <a:r>
              <a:rPr lang="ru-RU" sz="2000" b="1" dirty="0" smtClean="0">
                <a:solidFill>
                  <a:schemeClr val="bg1"/>
                </a:solidFill>
              </a:rPr>
              <a:t>29 ноября 1941 г. Зоя Космодемьянская была повешена оккупантами. Перед смертью она произнесла гордую фразу: </a:t>
            </a:r>
          </a:p>
          <a:p>
            <a:r>
              <a:rPr lang="ru-RU" b="1" i="1" u="sng" dirty="0" smtClean="0">
                <a:solidFill>
                  <a:srgbClr val="C00000"/>
                </a:solidFill>
              </a:rPr>
              <a:t>«Нас 170 миллионов, всех не перевешаете!» </a:t>
            </a:r>
            <a:endParaRPr lang="ru-RU" b="1" i="1" u="sng" dirty="0">
              <a:solidFill>
                <a:srgbClr val="C00000"/>
              </a:solidFill>
            </a:endParaRPr>
          </a:p>
        </p:txBody>
      </p:sp>
      <p:pic>
        <p:nvPicPr>
          <p:cNvPr id="10" name="Picture 2" descr="http://war2.ucoz.ru/_pu/2/93807.jpg"/>
          <p:cNvPicPr>
            <a:picLocks noChangeAspect="1" noChangeArrowheads="1"/>
          </p:cNvPicPr>
          <p:nvPr/>
        </p:nvPicPr>
        <p:blipFill>
          <a:blip r:embed="rId5" cstate="print"/>
          <a:srcRect/>
          <a:stretch>
            <a:fillRect/>
          </a:stretch>
        </p:blipFill>
        <p:spPr bwMode="auto">
          <a:xfrm>
            <a:off x="7500958" y="214290"/>
            <a:ext cx="1000132" cy="1357322"/>
          </a:xfrm>
          <a:prstGeom prst="rect">
            <a:avLst/>
          </a:prstGeom>
          <a:noFill/>
          <a:ln w="9525">
            <a:noFill/>
            <a:miter lim="800000"/>
            <a:headEnd/>
            <a:tailEnd/>
          </a:ln>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3" presetClass="entr" presetSubtype="1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linds(horizontal)">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8" presetClass="entr" presetSubtype="16"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diamond(in)">
                                      <p:cBhvr>
                                        <p:cTn id="19"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75856" y="1772816"/>
            <a:ext cx="5072098" cy="830997"/>
          </a:xfrm>
          <a:prstGeom prst="rect">
            <a:avLst/>
          </a:prstGeom>
        </p:spPr>
        <p:txBody>
          <a:bodyPr wrap="square">
            <a:spAutoFit/>
          </a:bodyPr>
          <a:lstStyle/>
          <a:p>
            <a:pPr>
              <a:buNone/>
            </a:pPr>
            <a:r>
              <a:rPr lang="ru-RU" sz="4800" b="1" dirty="0" smtClean="0">
                <a:solidFill>
                  <a:srgbClr val="FF0000"/>
                </a:solidFill>
              </a:rPr>
              <a:t>Лёня Голиков</a:t>
            </a:r>
          </a:p>
        </p:txBody>
      </p:sp>
      <p:sp>
        <p:nvSpPr>
          <p:cNvPr id="5" name="Прямоугольник 4"/>
          <p:cNvSpPr/>
          <p:nvPr/>
        </p:nvSpPr>
        <p:spPr>
          <a:xfrm>
            <a:off x="571472" y="4857760"/>
            <a:ext cx="7858180" cy="1384995"/>
          </a:xfrm>
          <a:prstGeom prst="rect">
            <a:avLst/>
          </a:prstGeom>
        </p:spPr>
        <p:txBody>
          <a:bodyPr wrap="square">
            <a:spAutoFit/>
          </a:bodyPr>
          <a:lstStyle/>
          <a:p>
            <a:r>
              <a:rPr lang="ru-RU" sz="2800" b="1" dirty="0" smtClean="0">
                <a:solidFill>
                  <a:srgbClr val="002060"/>
                </a:solidFill>
              </a:rPr>
              <a:t>Бригадный разведчик, </a:t>
            </a:r>
          </a:p>
          <a:p>
            <a:r>
              <a:rPr lang="ru-RU" sz="2800" b="1" dirty="0" smtClean="0">
                <a:solidFill>
                  <a:srgbClr val="002060"/>
                </a:solidFill>
              </a:rPr>
              <a:t>67-го отряда </a:t>
            </a:r>
          </a:p>
          <a:p>
            <a:r>
              <a:rPr lang="ru-RU" sz="2800" b="1" dirty="0" smtClean="0">
                <a:solidFill>
                  <a:srgbClr val="002060"/>
                </a:solidFill>
              </a:rPr>
              <a:t>4-й ленинградской партизанской бригады.</a:t>
            </a:r>
            <a:endParaRPr lang="ru-RU" sz="2800" b="1" dirty="0">
              <a:solidFill>
                <a:srgbClr val="002060"/>
              </a:solidFill>
            </a:endParaRPr>
          </a:p>
        </p:txBody>
      </p:sp>
      <p:pic>
        <p:nvPicPr>
          <p:cNvPr id="7" name="Группа 8"/>
          <p:cNvPicPr>
            <a:picLocks noChangeArrowheads="1"/>
          </p:cNvPicPr>
          <p:nvPr/>
        </p:nvPicPr>
        <p:blipFill>
          <a:blip r:embed="rId2" cstate="print"/>
          <a:srcRect/>
          <a:stretch>
            <a:fillRect/>
          </a:stretch>
        </p:blipFill>
        <p:spPr bwMode="auto">
          <a:xfrm>
            <a:off x="214282" y="0"/>
            <a:ext cx="8620125" cy="1541462"/>
          </a:xfrm>
          <a:prstGeom prst="rect">
            <a:avLst/>
          </a:prstGeom>
          <a:noFill/>
          <a:ln w="9525">
            <a:noFill/>
            <a:miter lim="800000"/>
            <a:headEnd/>
            <a:tailEnd/>
          </a:ln>
        </p:spPr>
      </p:pic>
      <p:pic>
        <p:nvPicPr>
          <p:cNvPr id="8" name="Picture 2" descr="http://war2.ucoz.ru/_pu/2/93807.jpg"/>
          <p:cNvPicPr>
            <a:picLocks noChangeAspect="1" noChangeArrowheads="1"/>
          </p:cNvPicPr>
          <p:nvPr/>
        </p:nvPicPr>
        <p:blipFill>
          <a:blip r:embed="rId3" cstate="print"/>
          <a:srcRect/>
          <a:stretch>
            <a:fillRect/>
          </a:stretch>
        </p:blipFill>
        <p:spPr bwMode="auto">
          <a:xfrm>
            <a:off x="7500958" y="214290"/>
            <a:ext cx="1000132" cy="1357322"/>
          </a:xfrm>
          <a:prstGeom prst="rect">
            <a:avLst/>
          </a:prstGeom>
          <a:noFill/>
          <a:ln w="9525">
            <a:noFill/>
            <a:miter lim="800000"/>
            <a:headEnd/>
            <a:tailEnd/>
          </a:ln>
        </p:spPr>
      </p:pic>
      <p:sp>
        <p:nvSpPr>
          <p:cNvPr id="9" name="Прямоугольник 8"/>
          <p:cNvSpPr/>
          <p:nvPr/>
        </p:nvSpPr>
        <p:spPr>
          <a:xfrm>
            <a:off x="571472" y="357166"/>
            <a:ext cx="5727635" cy="646331"/>
          </a:xfrm>
          <a:prstGeom prst="rect">
            <a:avLst/>
          </a:prstGeom>
        </p:spPr>
        <p:txBody>
          <a:bodyPr wrap="square">
            <a:spAutoFit/>
          </a:bodyPr>
          <a:lstStyle/>
          <a:p>
            <a:r>
              <a:rPr lang="ru-RU" sz="3600" i="1" dirty="0" smtClean="0">
                <a:solidFill>
                  <a:srgbClr val="FFFF00"/>
                </a:solidFill>
                <a:latin typeface="+mj-lt"/>
              </a:rPr>
              <a:t>Они не щадили себя…</a:t>
            </a:r>
            <a:endParaRPr lang="ru-RU" sz="3600" i="1" dirty="0">
              <a:solidFill>
                <a:srgbClr val="FFFF00"/>
              </a:solidFill>
              <a:latin typeface="+mj-lt"/>
            </a:endParaRPr>
          </a:p>
        </p:txBody>
      </p:sp>
      <p:pic>
        <p:nvPicPr>
          <p:cNvPr id="10241" name="Picture 1" descr="C:\Users\Ирина\Desktop\Downloads\Новая папка\original.jpg"/>
          <p:cNvPicPr>
            <a:picLocks noChangeAspect="1" noChangeArrowheads="1"/>
          </p:cNvPicPr>
          <p:nvPr/>
        </p:nvPicPr>
        <p:blipFill>
          <a:blip r:embed="rId4" cstate="print"/>
          <a:srcRect/>
          <a:stretch>
            <a:fillRect/>
          </a:stretch>
        </p:blipFill>
        <p:spPr bwMode="auto">
          <a:xfrm>
            <a:off x="714348" y="1500174"/>
            <a:ext cx="2201468" cy="2504890"/>
          </a:xfrm>
          <a:prstGeom prst="rect">
            <a:avLst/>
          </a:prstGeom>
          <a:noFill/>
        </p:spPr>
      </p:pic>
      <p:pic>
        <p:nvPicPr>
          <p:cNvPr id="10242" name="Picture 2" descr="C:\Users\Ирина\Desktop\Downloads\Новая папка\768798.jpg"/>
          <p:cNvPicPr>
            <a:picLocks noChangeAspect="1" noChangeArrowheads="1"/>
          </p:cNvPicPr>
          <p:nvPr/>
        </p:nvPicPr>
        <p:blipFill>
          <a:blip r:embed="rId5" cstate="print"/>
          <a:srcRect/>
          <a:stretch>
            <a:fillRect/>
          </a:stretch>
        </p:blipFill>
        <p:spPr bwMode="auto">
          <a:xfrm>
            <a:off x="5098786" y="2726476"/>
            <a:ext cx="3497022" cy="2861896"/>
          </a:xfrm>
          <a:prstGeom prst="rect">
            <a:avLst/>
          </a:prstGeom>
          <a:noFill/>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0.70"/>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10241"/>
                                        </p:tgtEl>
                                        <p:attrNameLst>
                                          <p:attrName>style.visibility</p:attrName>
                                        </p:attrNameLst>
                                      </p:cBhvr>
                                      <p:to>
                                        <p:strVal val="visible"/>
                                      </p:to>
                                    </p:set>
                                    <p:anim calcmode="lin" valueType="num">
                                      <p:cBhvr>
                                        <p:cTn id="14" dur="1000" fill="hold"/>
                                        <p:tgtEl>
                                          <p:spTgt spid="10241"/>
                                        </p:tgtEl>
                                        <p:attrNameLst>
                                          <p:attrName>ppt_w</p:attrName>
                                        </p:attrNameLst>
                                      </p:cBhvr>
                                      <p:tavLst>
                                        <p:tav tm="0">
                                          <p:val>
                                            <p:strVal val="#ppt_w*0.70"/>
                                          </p:val>
                                        </p:tav>
                                        <p:tav tm="100000">
                                          <p:val>
                                            <p:strVal val="#ppt_w"/>
                                          </p:val>
                                        </p:tav>
                                      </p:tavLst>
                                    </p:anim>
                                    <p:anim calcmode="lin" valueType="num">
                                      <p:cBhvr>
                                        <p:cTn id="15" dur="1000" fill="hold"/>
                                        <p:tgtEl>
                                          <p:spTgt spid="10241"/>
                                        </p:tgtEl>
                                        <p:attrNameLst>
                                          <p:attrName>ppt_h</p:attrName>
                                        </p:attrNameLst>
                                      </p:cBhvr>
                                      <p:tavLst>
                                        <p:tav tm="0">
                                          <p:val>
                                            <p:strVal val="#ppt_h"/>
                                          </p:val>
                                        </p:tav>
                                        <p:tav tm="100000">
                                          <p:val>
                                            <p:strVal val="#ppt_h"/>
                                          </p:val>
                                        </p:tav>
                                      </p:tavLst>
                                    </p:anim>
                                    <p:animEffect transition="in" filter="fade">
                                      <p:cBhvr>
                                        <p:cTn id="16" dur="1000"/>
                                        <p:tgtEl>
                                          <p:spTgt spid="10241"/>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blinds(horizontal)">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nodeType="clickEffect">
                                  <p:stCondLst>
                                    <p:cond delay="0"/>
                                  </p:stCondLst>
                                  <p:childTnLst>
                                    <p:set>
                                      <p:cBhvr>
                                        <p:cTn id="25" dur="1" fill="hold">
                                          <p:stCondLst>
                                            <p:cond delay="0"/>
                                          </p:stCondLst>
                                        </p:cTn>
                                        <p:tgtEl>
                                          <p:spTgt spid="10242"/>
                                        </p:tgtEl>
                                        <p:attrNameLst>
                                          <p:attrName>style.visibility</p:attrName>
                                        </p:attrNameLst>
                                      </p:cBhvr>
                                      <p:to>
                                        <p:strVal val="visible"/>
                                      </p:to>
                                    </p:set>
                                    <p:anim calcmode="lin" valueType="num">
                                      <p:cBhvr>
                                        <p:cTn id="26" dur="1000" fill="hold"/>
                                        <p:tgtEl>
                                          <p:spTgt spid="10242"/>
                                        </p:tgtEl>
                                        <p:attrNameLst>
                                          <p:attrName>ppt_w</p:attrName>
                                        </p:attrNameLst>
                                      </p:cBhvr>
                                      <p:tavLst>
                                        <p:tav tm="0">
                                          <p:val>
                                            <p:strVal val="#ppt_w*0.70"/>
                                          </p:val>
                                        </p:tav>
                                        <p:tav tm="100000">
                                          <p:val>
                                            <p:strVal val="#ppt_w"/>
                                          </p:val>
                                        </p:tav>
                                      </p:tavLst>
                                    </p:anim>
                                    <p:anim calcmode="lin" valueType="num">
                                      <p:cBhvr>
                                        <p:cTn id="27" dur="1000" fill="hold"/>
                                        <p:tgtEl>
                                          <p:spTgt spid="10242"/>
                                        </p:tgtEl>
                                        <p:attrNameLst>
                                          <p:attrName>ppt_h</p:attrName>
                                        </p:attrNameLst>
                                      </p:cBhvr>
                                      <p:tavLst>
                                        <p:tav tm="0">
                                          <p:val>
                                            <p:strVal val="#ppt_h"/>
                                          </p:val>
                                        </p:tav>
                                        <p:tav tm="100000">
                                          <p:val>
                                            <p:strVal val="#ppt_h"/>
                                          </p:val>
                                        </p:tav>
                                      </p:tavLst>
                                    </p:anim>
                                    <p:animEffect transition="in" filter="fade">
                                      <p:cBhvr>
                                        <p:cTn id="28" dur="1000"/>
                                        <p:tgtEl>
                                          <p:spTgt spid="10242"/>
                                        </p:tgtEl>
                                      </p:cBhvr>
                                    </p:animEffect>
                                  </p:childTnLst>
                                </p:cTn>
                              </p:par>
                            </p:childTnLst>
                          </p:cTn>
                        </p:par>
                      </p:childTnLst>
                    </p:cTn>
                  </p:par>
                  <p:par>
                    <p:cTn id="29" fill="hold">
                      <p:stCondLst>
                        <p:cond delay="indefinite"/>
                      </p:stCondLst>
                      <p:childTnLst>
                        <p:par>
                          <p:cTn id="30" fill="hold">
                            <p:stCondLst>
                              <p:cond delay="0"/>
                            </p:stCondLst>
                            <p:childTnLst>
                              <p:par>
                                <p:cTn id="31" presetID="5" presetClass="entr" presetSubtype="10"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checkerboard(across)">
                                      <p:cBhvr>
                                        <p:cTn id="33" dur="500"/>
                                        <p:tgtEl>
                                          <p:spTgt spid="5"/>
                                        </p:tgtEl>
                                      </p:cBhvr>
                                    </p:animEffect>
                                  </p:childTnLst>
                                </p:cTn>
                              </p:par>
                            </p:childTnLst>
                          </p:cTn>
                        </p:par>
                      </p:childTnLst>
                    </p:cTn>
                  </p:par>
                  <p:par>
                    <p:cTn id="34" fill="hold">
                      <p:stCondLst>
                        <p:cond delay="indefinite"/>
                      </p:stCondLst>
                      <p:childTnLst>
                        <p:par>
                          <p:cTn id="35" fill="hold">
                            <p:stCondLst>
                              <p:cond delay="0"/>
                            </p:stCondLst>
                            <p:childTnLst>
                              <p:par>
                                <p:cTn id="36" presetID="8" presetClass="entr" presetSubtype="16" fill="hold"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diamond(in)">
                                      <p:cBhvr>
                                        <p:cTn id="38"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85720" y="357166"/>
            <a:ext cx="8858280" cy="6494085"/>
          </a:xfrm>
          <a:prstGeom prst="rect">
            <a:avLst/>
          </a:prstGeom>
        </p:spPr>
        <p:txBody>
          <a:bodyPr wrap="square">
            <a:spAutoFit/>
          </a:bodyPr>
          <a:lstStyle/>
          <a:p>
            <a:r>
              <a:rPr lang="ru-RU" sz="2000" dirty="0" smtClean="0"/>
              <a:t/>
            </a:r>
            <a:br>
              <a:rPr lang="ru-RU" sz="2000" dirty="0" smtClean="0"/>
            </a:br>
            <a:r>
              <a:rPr lang="ru-RU" sz="1800" b="1" dirty="0" smtClean="0">
                <a:solidFill>
                  <a:schemeClr val="bg1"/>
                </a:solidFill>
              </a:rPr>
              <a:t>Лёне было 15 лет, когда началась война. Он уже работал на заводе, окончив семилетку. Когда фашисты захватили его родную Новгородскую область, Леня пошел в партизаны.</a:t>
            </a:r>
            <a:br>
              <a:rPr lang="ru-RU" sz="1800" b="1" dirty="0" smtClean="0">
                <a:solidFill>
                  <a:schemeClr val="bg1"/>
                </a:solidFill>
              </a:rPr>
            </a:br>
            <a:r>
              <a:rPr lang="ru-RU" sz="1800" b="1" dirty="0" smtClean="0">
                <a:solidFill>
                  <a:schemeClr val="bg1"/>
                </a:solidFill>
              </a:rPr>
              <a:t/>
            </a:r>
            <a:br>
              <a:rPr lang="ru-RU" sz="1800" b="1" dirty="0" smtClean="0">
                <a:solidFill>
                  <a:schemeClr val="bg1"/>
                </a:solidFill>
              </a:rPr>
            </a:br>
            <a:r>
              <a:rPr lang="ru-RU" sz="1800" b="1" dirty="0" smtClean="0">
                <a:solidFill>
                  <a:schemeClr val="bg1"/>
                </a:solidFill>
              </a:rPr>
              <a:t>Он был храбр и решителен, командование его ценило. За несколько лет, проведенных в партизанском отряде, он участвовал в 27 операциях.</a:t>
            </a:r>
          </a:p>
          <a:p>
            <a:r>
              <a:rPr lang="ru-RU" sz="1800" b="1" dirty="0" smtClean="0">
                <a:solidFill>
                  <a:schemeClr val="bg1"/>
                </a:solidFill>
              </a:rPr>
              <a:t> На его счету несколько разрушенных мостов в тылу врага, </a:t>
            </a:r>
          </a:p>
          <a:p>
            <a:r>
              <a:rPr lang="ru-RU" sz="1800" b="1" dirty="0" smtClean="0">
                <a:solidFill>
                  <a:schemeClr val="bg1"/>
                </a:solidFill>
              </a:rPr>
              <a:t>78 уничтоженных немцев, 10 составов с боеприпасами.</a:t>
            </a:r>
            <a:br>
              <a:rPr lang="ru-RU" sz="1800" b="1" dirty="0" smtClean="0">
                <a:solidFill>
                  <a:schemeClr val="bg1"/>
                </a:solidFill>
              </a:rPr>
            </a:br>
            <a:r>
              <a:rPr lang="ru-RU" sz="1800" b="1" dirty="0" smtClean="0">
                <a:solidFill>
                  <a:schemeClr val="bg1"/>
                </a:solidFill>
              </a:rPr>
              <a:t/>
            </a:r>
            <a:br>
              <a:rPr lang="ru-RU" sz="1800" b="1" dirty="0" smtClean="0">
                <a:solidFill>
                  <a:schemeClr val="bg1"/>
                </a:solidFill>
              </a:rPr>
            </a:br>
            <a:r>
              <a:rPr lang="ru-RU" sz="1800" b="1" dirty="0" smtClean="0">
                <a:solidFill>
                  <a:schemeClr val="bg1"/>
                </a:solidFill>
              </a:rPr>
              <a:t>Именно он летом 1942 года недалеко от деревни Варницы подорвал машину, в которой находился немецкий генерал-майор инженерных войск </a:t>
            </a:r>
            <a:r>
              <a:rPr lang="ru-RU" sz="1800" b="1" dirty="0" err="1" smtClean="0">
                <a:solidFill>
                  <a:schemeClr val="bg1"/>
                </a:solidFill>
              </a:rPr>
              <a:t>Рихард</a:t>
            </a:r>
            <a:r>
              <a:rPr lang="ru-RU" sz="1800" b="1" dirty="0" smtClean="0">
                <a:solidFill>
                  <a:schemeClr val="bg1"/>
                </a:solidFill>
              </a:rPr>
              <a:t> фон </a:t>
            </a:r>
            <a:r>
              <a:rPr lang="ru-RU" sz="1800" b="1" dirty="0" err="1" smtClean="0">
                <a:solidFill>
                  <a:schemeClr val="bg1"/>
                </a:solidFill>
              </a:rPr>
              <a:t>Виртц</a:t>
            </a:r>
            <a:r>
              <a:rPr lang="ru-RU" sz="1800" b="1" dirty="0" smtClean="0">
                <a:solidFill>
                  <a:schemeClr val="bg1"/>
                </a:solidFill>
              </a:rPr>
              <a:t>. Голиков сумел добыть важные документы о наступлении немцев. </a:t>
            </a:r>
          </a:p>
          <a:p>
            <a:endParaRPr lang="ru-RU" sz="1800" b="1" dirty="0" smtClean="0">
              <a:solidFill>
                <a:schemeClr val="bg1"/>
              </a:solidFill>
            </a:endParaRPr>
          </a:p>
          <a:p>
            <a:pPr lvl="0"/>
            <a:r>
              <a:rPr lang="ru-RU" sz="1800" b="1" dirty="0">
                <a:solidFill>
                  <a:schemeClr val="bg1"/>
                </a:solidFill>
              </a:rPr>
              <a:t>Зимой 1943 года значительно превосходящий отряд противника неожиданно атаковал партизан у села Острая Лука. </a:t>
            </a:r>
          </a:p>
          <a:p>
            <a:pPr lvl="0"/>
            <a:r>
              <a:rPr lang="ru-RU" sz="1800" b="1" dirty="0">
                <a:solidFill>
                  <a:schemeClr val="bg1"/>
                </a:solidFill>
              </a:rPr>
              <a:t>Леня Голиков </a:t>
            </a:r>
            <a:r>
              <a:rPr lang="ru-RU" sz="1800" b="1" u="sng" dirty="0">
                <a:solidFill>
                  <a:schemeClr val="bg1"/>
                </a:solidFill>
              </a:rPr>
              <a:t>погиб</a:t>
            </a:r>
            <a:r>
              <a:rPr lang="ru-RU" sz="1800" b="1" dirty="0">
                <a:solidFill>
                  <a:schemeClr val="bg1"/>
                </a:solidFill>
              </a:rPr>
              <a:t> как настоящий герой - в </a:t>
            </a:r>
            <a:r>
              <a:rPr lang="ru-RU" sz="1800" b="1" dirty="0" smtClean="0">
                <a:solidFill>
                  <a:schemeClr val="bg1"/>
                </a:solidFill>
              </a:rPr>
              <a:t>бою</a:t>
            </a:r>
            <a:r>
              <a:rPr lang="ru-RU" sz="1800" b="1" dirty="0">
                <a:solidFill>
                  <a:schemeClr val="bg1"/>
                </a:solidFill>
              </a:rPr>
              <a:t>.</a:t>
            </a:r>
            <a:endParaRPr lang="ru-RU" sz="1800" b="1" dirty="0" smtClean="0">
              <a:solidFill>
                <a:schemeClr val="bg1"/>
              </a:solidFill>
            </a:endParaRPr>
          </a:p>
          <a:p>
            <a:endParaRPr lang="ru-RU" sz="1800" b="1" dirty="0" smtClean="0">
              <a:solidFill>
                <a:schemeClr val="bg1"/>
              </a:solidFill>
            </a:endParaRPr>
          </a:p>
          <a:p>
            <a:r>
              <a:rPr lang="ru-RU" sz="1800" b="1" dirty="0" smtClean="0">
                <a:solidFill>
                  <a:schemeClr val="bg1"/>
                </a:solidFill>
              </a:rPr>
              <a:t>Атака противника была сорвана, а молодой герой за этот подвиг был представлен к званию Героя Советского Союза.</a:t>
            </a:r>
            <a:br>
              <a:rPr lang="ru-RU" sz="1800" b="1" dirty="0" smtClean="0">
                <a:solidFill>
                  <a:schemeClr val="bg1"/>
                </a:solidFill>
              </a:rPr>
            </a:br>
            <a:r>
              <a:rPr lang="ru-RU" sz="1800" b="1" dirty="0" smtClean="0">
                <a:solidFill>
                  <a:schemeClr val="bg1"/>
                </a:solidFill>
              </a:rPr>
              <a:t/>
            </a:r>
            <a:br>
              <a:rPr lang="ru-RU" sz="1800" b="1" dirty="0" smtClean="0">
                <a:solidFill>
                  <a:schemeClr val="bg1"/>
                </a:solidFill>
              </a:rPr>
            </a:br>
            <a:endParaRPr lang="ru-RU" sz="1800" b="1" dirty="0">
              <a:solidFill>
                <a:schemeClr val="bg1"/>
              </a:solidFill>
            </a:endParaRPr>
          </a:p>
        </p:txBody>
      </p:sp>
    </p:spTree>
  </p:cSld>
  <p:clrMapOvr>
    <a:masterClrMapping/>
  </p:clrMapOvr>
  <p:transition>
    <p:rand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Ирина\Desktop\ВОВ\фото герои войны\559492.jpg"/>
          <p:cNvPicPr>
            <a:picLocks noChangeAspect="1" noChangeArrowheads="1"/>
          </p:cNvPicPr>
          <p:nvPr/>
        </p:nvPicPr>
        <p:blipFill>
          <a:blip r:embed="rId2" cstate="print"/>
          <a:srcRect/>
          <a:stretch>
            <a:fillRect/>
          </a:stretch>
        </p:blipFill>
        <p:spPr bwMode="auto">
          <a:xfrm>
            <a:off x="5148064" y="2204864"/>
            <a:ext cx="3502172" cy="4248472"/>
          </a:xfrm>
          <a:prstGeom prst="rect">
            <a:avLst/>
          </a:prstGeom>
          <a:noFill/>
        </p:spPr>
      </p:pic>
      <p:pic>
        <p:nvPicPr>
          <p:cNvPr id="4" name="Группа 8"/>
          <p:cNvPicPr>
            <a:picLocks noChangeArrowheads="1"/>
          </p:cNvPicPr>
          <p:nvPr/>
        </p:nvPicPr>
        <p:blipFill>
          <a:blip r:embed="rId3" cstate="print"/>
          <a:srcRect/>
          <a:stretch>
            <a:fillRect/>
          </a:stretch>
        </p:blipFill>
        <p:spPr bwMode="auto">
          <a:xfrm>
            <a:off x="285720" y="142852"/>
            <a:ext cx="8620125" cy="1541462"/>
          </a:xfrm>
          <a:prstGeom prst="rect">
            <a:avLst/>
          </a:prstGeom>
          <a:noFill/>
          <a:ln w="9525">
            <a:noFill/>
            <a:miter lim="800000"/>
            <a:headEnd/>
            <a:tailEnd/>
          </a:ln>
        </p:spPr>
      </p:pic>
      <p:pic>
        <p:nvPicPr>
          <p:cNvPr id="5" name="Picture 2" descr="http://war2.ucoz.ru/_pu/2/93807.jpg"/>
          <p:cNvPicPr>
            <a:picLocks noChangeAspect="1" noChangeArrowheads="1"/>
          </p:cNvPicPr>
          <p:nvPr/>
        </p:nvPicPr>
        <p:blipFill>
          <a:blip r:embed="rId4" cstate="print"/>
          <a:srcRect/>
          <a:stretch>
            <a:fillRect/>
          </a:stretch>
        </p:blipFill>
        <p:spPr bwMode="auto">
          <a:xfrm>
            <a:off x="7572396" y="285728"/>
            <a:ext cx="1000132" cy="1357322"/>
          </a:xfrm>
          <a:prstGeom prst="rect">
            <a:avLst/>
          </a:prstGeom>
          <a:noFill/>
          <a:ln w="9525">
            <a:noFill/>
            <a:miter lim="800000"/>
            <a:headEnd/>
            <a:tailEnd/>
          </a:ln>
        </p:spPr>
      </p:pic>
      <p:sp>
        <p:nvSpPr>
          <p:cNvPr id="6" name="Прямоугольник 5"/>
          <p:cNvSpPr/>
          <p:nvPr/>
        </p:nvSpPr>
        <p:spPr>
          <a:xfrm>
            <a:off x="571472" y="500042"/>
            <a:ext cx="5727635" cy="584775"/>
          </a:xfrm>
          <a:prstGeom prst="rect">
            <a:avLst/>
          </a:prstGeom>
        </p:spPr>
        <p:txBody>
          <a:bodyPr wrap="square">
            <a:spAutoFit/>
          </a:bodyPr>
          <a:lstStyle/>
          <a:p>
            <a:r>
              <a:rPr lang="ru-RU" sz="3200" i="1" dirty="0" smtClean="0">
                <a:solidFill>
                  <a:srgbClr val="FFFF00"/>
                </a:solidFill>
                <a:latin typeface="Arial" pitchFamily="34" charset="0"/>
                <a:cs typeface="Arial" pitchFamily="34" charset="0"/>
              </a:rPr>
              <a:t>Они не щадили себя…</a:t>
            </a:r>
            <a:endParaRPr lang="ru-RU" sz="3200" i="1" dirty="0">
              <a:solidFill>
                <a:srgbClr val="FFFF00"/>
              </a:solidFill>
              <a:latin typeface="Arial" pitchFamily="34" charset="0"/>
              <a:cs typeface="Arial" pitchFamily="34" charset="0"/>
            </a:endParaRPr>
          </a:p>
        </p:txBody>
      </p:sp>
      <p:sp>
        <p:nvSpPr>
          <p:cNvPr id="7" name="Прямоугольник 6"/>
          <p:cNvSpPr/>
          <p:nvPr/>
        </p:nvSpPr>
        <p:spPr>
          <a:xfrm>
            <a:off x="2706812" y="1844824"/>
            <a:ext cx="3500462" cy="1569660"/>
          </a:xfrm>
          <a:prstGeom prst="rect">
            <a:avLst/>
          </a:prstGeom>
        </p:spPr>
        <p:txBody>
          <a:bodyPr wrap="square">
            <a:spAutoFit/>
          </a:bodyPr>
          <a:lstStyle/>
          <a:p>
            <a:pPr>
              <a:buNone/>
            </a:pPr>
            <a:r>
              <a:rPr lang="ru-RU" sz="4800" b="1" dirty="0" smtClean="0">
                <a:solidFill>
                  <a:srgbClr val="FF0000"/>
                </a:solidFill>
              </a:rPr>
              <a:t> Марат</a:t>
            </a:r>
          </a:p>
          <a:p>
            <a:pPr>
              <a:buNone/>
            </a:pPr>
            <a:r>
              <a:rPr lang="ru-RU" sz="4800" b="1" dirty="0" smtClean="0">
                <a:solidFill>
                  <a:srgbClr val="FF0000"/>
                </a:solidFill>
              </a:rPr>
              <a:t> </a:t>
            </a:r>
            <a:r>
              <a:rPr lang="ru-RU" sz="4800" b="1" dirty="0" err="1" smtClean="0">
                <a:solidFill>
                  <a:srgbClr val="FF0000"/>
                </a:solidFill>
              </a:rPr>
              <a:t>Казей</a:t>
            </a:r>
            <a:endParaRPr lang="ru-RU" sz="4800" b="1" dirty="0" smtClean="0">
              <a:solidFill>
                <a:srgbClr val="FF0000"/>
              </a:solidFill>
            </a:endParaRPr>
          </a:p>
        </p:txBody>
      </p:sp>
      <p:sp>
        <p:nvSpPr>
          <p:cNvPr id="9" name="Прямоугольник 8"/>
          <p:cNvSpPr/>
          <p:nvPr/>
        </p:nvSpPr>
        <p:spPr>
          <a:xfrm>
            <a:off x="642910" y="5000636"/>
            <a:ext cx="4572000" cy="954107"/>
          </a:xfrm>
          <a:prstGeom prst="rect">
            <a:avLst/>
          </a:prstGeom>
        </p:spPr>
        <p:txBody>
          <a:bodyPr>
            <a:spAutoFit/>
          </a:bodyPr>
          <a:lstStyle/>
          <a:p>
            <a:r>
              <a:rPr lang="ru-RU" sz="2800" b="1" dirty="0" smtClean="0">
                <a:solidFill>
                  <a:srgbClr val="002060"/>
                </a:solidFill>
                <a:latin typeface="Arial" pitchFamily="34" charset="0"/>
                <a:ea typeface="Times New Roman" pitchFamily="18" charset="0"/>
                <a:cs typeface="Arial" pitchFamily="34" charset="0"/>
              </a:rPr>
              <a:t>Разведчик в штабе партизанской бригады</a:t>
            </a:r>
            <a:endParaRPr lang="ru-RU" sz="2800" dirty="0">
              <a:solidFill>
                <a:srgbClr val="002060"/>
              </a:solidFill>
            </a:endParaRPr>
          </a:p>
        </p:txBody>
      </p:sp>
      <p:pic>
        <p:nvPicPr>
          <p:cNvPr id="2052" name="Picture 4" descr="C:\Users\Ирина\Desktop\Downloads\Новая папка\aleksandr-sterljazhnikov_s.jpg"/>
          <p:cNvPicPr>
            <a:picLocks noChangeAspect="1" noChangeArrowheads="1"/>
          </p:cNvPicPr>
          <p:nvPr/>
        </p:nvPicPr>
        <p:blipFill>
          <a:blip r:embed="rId5" cstate="print"/>
          <a:srcRect/>
          <a:stretch>
            <a:fillRect/>
          </a:stretch>
        </p:blipFill>
        <p:spPr bwMode="auto">
          <a:xfrm>
            <a:off x="395536" y="1684314"/>
            <a:ext cx="2311276" cy="3040830"/>
          </a:xfrm>
          <a:prstGeom prst="rect">
            <a:avLst/>
          </a:prstGeom>
          <a:noFill/>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2052"/>
                                        </p:tgtEl>
                                        <p:attrNameLst>
                                          <p:attrName>style.visibility</p:attrName>
                                        </p:attrNameLst>
                                      </p:cBhvr>
                                      <p:to>
                                        <p:strVal val="visible"/>
                                      </p:to>
                                    </p:set>
                                    <p:anim calcmode="lin" valueType="num">
                                      <p:cBhvr>
                                        <p:cTn id="14" dur="1000" fill="hold"/>
                                        <p:tgtEl>
                                          <p:spTgt spid="2052"/>
                                        </p:tgtEl>
                                        <p:attrNameLst>
                                          <p:attrName>ppt_w</p:attrName>
                                        </p:attrNameLst>
                                      </p:cBhvr>
                                      <p:tavLst>
                                        <p:tav tm="0">
                                          <p:val>
                                            <p:strVal val="#ppt_w*0.70"/>
                                          </p:val>
                                        </p:tav>
                                        <p:tav tm="100000">
                                          <p:val>
                                            <p:strVal val="#ppt_w"/>
                                          </p:val>
                                        </p:tav>
                                      </p:tavLst>
                                    </p:anim>
                                    <p:anim calcmode="lin" valueType="num">
                                      <p:cBhvr>
                                        <p:cTn id="15" dur="1000" fill="hold"/>
                                        <p:tgtEl>
                                          <p:spTgt spid="2052"/>
                                        </p:tgtEl>
                                        <p:attrNameLst>
                                          <p:attrName>ppt_h</p:attrName>
                                        </p:attrNameLst>
                                      </p:cBhvr>
                                      <p:tavLst>
                                        <p:tav tm="0">
                                          <p:val>
                                            <p:strVal val="#ppt_h"/>
                                          </p:val>
                                        </p:tav>
                                        <p:tav tm="100000">
                                          <p:val>
                                            <p:strVal val="#ppt_h"/>
                                          </p:val>
                                        </p:tav>
                                      </p:tavLst>
                                    </p:anim>
                                    <p:animEffect transition="in" filter="fade">
                                      <p:cBhvr>
                                        <p:cTn id="16" dur="1000"/>
                                        <p:tgtEl>
                                          <p:spTgt spid="2052"/>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55" presetClass="entr" presetSubtype="0" fill="hold" nodeType="clickEffect">
                                  <p:stCondLst>
                                    <p:cond delay="0"/>
                                  </p:stCondLst>
                                  <p:childTnLst>
                                    <p:set>
                                      <p:cBhvr>
                                        <p:cTn id="26" dur="1" fill="hold">
                                          <p:stCondLst>
                                            <p:cond delay="0"/>
                                          </p:stCondLst>
                                        </p:cTn>
                                        <p:tgtEl>
                                          <p:spTgt spid="2050"/>
                                        </p:tgtEl>
                                        <p:attrNameLst>
                                          <p:attrName>style.visibility</p:attrName>
                                        </p:attrNameLst>
                                      </p:cBhvr>
                                      <p:to>
                                        <p:strVal val="visible"/>
                                      </p:to>
                                    </p:set>
                                    <p:anim calcmode="lin" valueType="num">
                                      <p:cBhvr>
                                        <p:cTn id="27" dur="1000" fill="hold"/>
                                        <p:tgtEl>
                                          <p:spTgt spid="2050"/>
                                        </p:tgtEl>
                                        <p:attrNameLst>
                                          <p:attrName>ppt_w</p:attrName>
                                        </p:attrNameLst>
                                      </p:cBhvr>
                                      <p:tavLst>
                                        <p:tav tm="0">
                                          <p:val>
                                            <p:strVal val="#ppt_w*0.70"/>
                                          </p:val>
                                        </p:tav>
                                        <p:tav tm="100000">
                                          <p:val>
                                            <p:strVal val="#ppt_w"/>
                                          </p:val>
                                        </p:tav>
                                      </p:tavLst>
                                    </p:anim>
                                    <p:anim calcmode="lin" valueType="num">
                                      <p:cBhvr>
                                        <p:cTn id="28" dur="1000" fill="hold"/>
                                        <p:tgtEl>
                                          <p:spTgt spid="2050"/>
                                        </p:tgtEl>
                                        <p:attrNameLst>
                                          <p:attrName>ppt_h</p:attrName>
                                        </p:attrNameLst>
                                      </p:cBhvr>
                                      <p:tavLst>
                                        <p:tav tm="0">
                                          <p:val>
                                            <p:strVal val="#ppt_h"/>
                                          </p:val>
                                        </p:tav>
                                        <p:tav tm="100000">
                                          <p:val>
                                            <p:strVal val="#ppt_h"/>
                                          </p:val>
                                        </p:tav>
                                      </p:tavLst>
                                    </p:anim>
                                    <p:animEffect transition="in" filter="fade">
                                      <p:cBhvr>
                                        <p:cTn id="29" dur="1000"/>
                                        <p:tgtEl>
                                          <p:spTgt spid="2050"/>
                                        </p:tgtEl>
                                      </p:cBhvr>
                                    </p:animEffect>
                                  </p:childTnLst>
                                </p:cTn>
                              </p:par>
                            </p:childTnLst>
                          </p:cTn>
                        </p:par>
                      </p:childTnLst>
                    </p:cTn>
                  </p:par>
                  <p:par>
                    <p:cTn id="30" fill="hold">
                      <p:stCondLst>
                        <p:cond delay="indefinite"/>
                      </p:stCondLst>
                      <p:childTnLst>
                        <p:par>
                          <p:cTn id="31" fill="hold">
                            <p:stCondLst>
                              <p:cond delay="0"/>
                            </p:stCondLst>
                            <p:childTnLst>
                              <p:par>
                                <p:cTn id="32" presetID="8" presetClass="entr" presetSubtype="16"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diamond(in)">
                                      <p:cBhvr>
                                        <p:cTn id="34" dur="20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8" presetClass="entr" presetSubtype="16" fill="hold" nodeType="click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diamond(in)">
                                      <p:cBhvr>
                                        <p:cTn id="39"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ChangeArrowheads="1"/>
          </p:cNvSpPr>
          <p:nvPr/>
        </p:nvSpPr>
        <p:spPr bwMode="auto">
          <a:xfrm>
            <a:off x="107504" y="117693"/>
            <a:ext cx="8822214" cy="646330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..Война обрушилась на белорусскую землю. В деревню, где жил Марат с мамой, Анной Александровной </a:t>
            </a:r>
            <a:r>
              <a:rPr kumimoji="0" lang="ru-RU" sz="1800" b="1" i="0" u="none" strike="noStrike" cap="none" normalizeH="0" baseline="0" dirty="0" err="1" smtClean="0">
                <a:ln>
                  <a:noFill/>
                </a:ln>
                <a:solidFill>
                  <a:schemeClr val="bg1"/>
                </a:solidFill>
                <a:effectLst/>
                <a:latin typeface="Arial" pitchFamily="34" charset="0"/>
                <a:ea typeface="Times New Roman" pitchFamily="18" charset="0"/>
                <a:cs typeface="Arial" pitchFamily="34" charset="0"/>
              </a:rPr>
              <a:t>Казей</a:t>
            </a:r>
            <a:r>
              <a:rPr kumimoji="0" lang="ru-RU" sz="1800" b="1"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 ворвались фашисты. </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Осенью Марату уже не пришлось идти в школу в пятый класс. </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Школьное здание фашисты превратили в свою казарму. Враг лютовал.</a:t>
            </a:r>
            <a:br>
              <a:rPr kumimoji="0" lang="ru-RU" sz="1800" b="1"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br>
            <a:r>
              <a:rPr kumimoji="0" lang="ru-RU" sz="1800" b="1"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
            </a:r>
            <a:br>
              <a:rPr kumimoji="0" lang="ru-RU" sz="1800" b="1"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br>
            <a:r>
              <a:rPr kumimoji="0" lang="ru-RU" sz="1800" b="1"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За связь с партизанами была схвачена Анна Александровна </a:t>
            </a:r>
            <a:r>
              <a:rPr kumimoji="0" lang="ru-RU" sz="1800" b="1" i="0" u="none" strike="noStrike" cap="none" normalizeH="0" baseline="0" dirty="0" err="1" smtClean="0">
                <a:ln>
                  <a:noFill/>
                </a:ln>
                <a:solidFill>
                  <a:schemeClr val="bg1"/>
                </a:solidFill>
                <a:effectLst/>
                <a:latin typeface="Arial" pitchFamily="34" charset="0"/>
                <a:ea typeface="Times New Roman" pitchFamily="18" charset="0"/>
                <a:cs typeface="Arial" pitchFamily="34" charset="0"/>
              </a:rPr>
              <a:t>Казей</a:t>
            </a:r>
            <a:r>
              <a:rPr kumimoji="0" lang="ru-RU" sz="1800" b="1"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 и вскоре Марат узнал, что маму повесили в Минске. </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Гневом и ненавистью к врагу наполнилось сердце мальчика. </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Вместе с сестрой,</a:t>
            </a:r>
            <a:r>
              <a:rPr kumimoji="0" lang="ru-RU" sz="1800" b="1" i="0" u="none" strike="noStrike" cap="none" normalizeH="0" dirty="0" smtClean="0">
                <a:ln>
                  <a:noFill/>
                </a:ln>
                <a:solidFill>
                  <a:schemeClr val="bg1"/>
                </a:solidFill>
                <a:effectLst/>
                <a:latin typeface="Arial" pitchFamily="34" charset="0"/>
                <a:ea typeface="Times New Roman" pitchFamily="18" charset="0"/>
                <a:cs typeface="Arial" pitchFamily="34" charset="0"/>
              </a:rPr>
              <a:t> </a:t>
            </a:r>
            <a:r>
              <a:rPr kumimoji="0" lang="ru-RU" sz="1800" b="1"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пионер, Марат </a:t>
            </a:r>
            <a:r>
              <a:rPr kumimoji="0" lang="ru-RU" sz="1800" b="1" i="0" u="none" strike="noStrike" cap="none" normalizeH="0" baseline="0" dirty="0" err="1" smtClean="0">
                <a:ln>
                  <a:noFill/>
                </a:ln>
                <a:solidFill>
                  <a:schemeClr val="bg1"/>
                </a:solidFill>
                <a:effectLst/>
                <a:latin typeface="Arial" pitchFamily="34" charset="0"/>
                <a:ea typeface="Times New Roman" pitchFamily="18" charset="0"/>
                <a:cs typeface="Arial" pitchFamily="34" charset="0"/>
              </a:rPr>
              <a:t>Казей</a:t>
            </a:r>
            <a:r>
              <a:rPr lang="ru-RU" sz="1800" b="1" dirty="0" smtClean="0">
                <a:solidFill>
                  <a:schemeClr val="bg1"/>
                </a:solidFill>
                <a:latin typeface="Arial" pitchFamily="34" charset="0"/>
                <a:ea typeface="Times New Roman" pitchFamily="18" charset="0"/>
                <a:cs typeface="Arial" pitchFamily="34" charset="0"/>
              </a:rPr>
              <a:t>, </a:t>
            </a:r>
            <a:r>
              <a:rPr kumimoji="0" lang="ru-RU" sz="1800" b="1"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ушел к партизанам в  лес.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1" i="0" u="none" strike="noStrike" cap="none" normalizeH="0" baseline="0" dirty="0" smtClean="0">
              <a:ln>
                <a:noFill/>
              </a:ln>
              <a:solidFill>
                <a:schemeClr val="bg1"/>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Он стал разведчиком в штабе партизанской бригады. </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Проникал во вражеские гарнизоны и доставлял командованию ценные сведения. Используя эти данные, партизаны разработали дерзкую операцию и разгромили фашистский гарнизон в городе Дзержинске...</a:t>
            </a:r>
            <a:br>
              <a:rPr kumimoji="0" lang="ru-RU" sz="1800" b="1"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br>
            <a:r>
              <a:rPr kumimoji="0" lang="ru-RU" sz="1800" b="1"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
            </a:r>
            <a:br>
              <a:rPr kumimoji="0" lang="ru-RU" sz="1800" b="1"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br>
            <a:r>
              <a:rPr kumimoji="0" lang="ru-RU" sz="1800" b="1"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Марат участвовал в боях и неизменно проявлял отвагу, бесстрашие, </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вместе с опытными подрывниками минировал железную дорогу.</a:t>
            </a:r>
            <a:br>
              <a:rPr kumimoji="0" lang="ru-RU" sz="1800" b="1"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br>
            <a:r>
              <a:rPr kumimoji="0" lang="ru-RU" sz="1800" b="1"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
            </a:r>
            <a:br>
              <a:rPr kumimoji="0" lang="ru-RU" sz="1800" b="1"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br>
            <a:r>
              <a:rPr kumimoji="0" lang="ru-RU" sz="1800" b="1"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Марат погиб в бою. Сражался до последнего патрона,</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 а когда у него осталась лишь одна граната, подпустил врагов поближе и взорвал их... и себя.</a:t>
            </a:r>
            <a:br>
              <a:rPr kumimoji="0" lang="ru-RU" sz="1800" b="1"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br>
            <a:r>
              <a:rPr kumimoji="0" lang="ru-RU" sz="1800" b="1"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За мужество и отвагу пионер Марат </a:t>
            </a:r>
            <a:r>
              <a:rPr kumimoji="0" lang="ru-RU" sz="1800" b="1" i="0" u="none" strike="noStrike" cap="none" normalizeH="0" baseline="0" dirty="0" err="1" smtClean="0">
                <a:ln>
                  <a:noFill/>
                </a:ln>
                <a:solidFill>
                  <a:schemeClr val="bg1"/>
                </a:solidFill>
                <a:effectLst/>
                <a:latin typeface="Arial" pitchFamily="34" charset="0"/>
                <a:ea typeface="Times New Roman" pitchFamily="18" charset="0"/>
                <a:cs typeface="Arial" pitchFamily="34" charset="0"/>
              </a:rPr>
              <a:t>Казей</a:t>
            </a:r>
            <a:r>
              <a:rPr kumimoji="0" lang="ru-RU" sz="1800" b="1"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 был удостоен звания Героя Советского Союза. В городе Минске поставлен памятник юному герою.</a:t>
            </a:r>
            <a:endParaRPr kumimoji="0" lang="ru-RU" sz="4400" b="1" i="0" u="none" strike="noStrike" cap="none" normalizeH="0" baseline="0" dirty="0" smtClean="0">
              <a:ln>
                <a:noFill/>
              </a:ln>
              <a:solidFill>
                <a:schemeClr val="bg1"/>
              </a:solidFill>
              <a:effectLst/>
              <a:latin typeface="Arial" pitchFamily="34" charset="0"/>
              <a:cs typeface="Arial" pitchFamily="34" charset="0"/>
            </a:endParaRPr>
          </a:p>
        </p:txBody>
      </p:sp>
    </p:spTree>
  </p:cSld>
  <p:clrMapOvr>
    <a:masterClrMapping/>
  </p:clrMapOvr>
  <p:transition>
    <p:rand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герой Севастьянов"/>
          <p:cNvPicPr/>
          <p:nvPr/>
        </p:nvPicPr>
        <p:blipFill>
          <a:blip r:embed="rId2" cstate="print"/>
          <a:srcRect/>
          <a:stretch>
            <a:fillRect/>
          </a:stretch>
        </p:blipFill>
        <p:spPr bwMode="auto">
          <a:xfrm>
            <a:off x="357158" y="1785926"/>
            <a:ext cx="2496508" cy="3286148"/>
          </a:xfrm>
          <a:prstGeom prst="rect">
            <a:avLst/>
          </a:prstGeom>
          <a:noFill/>
          <a:ln w="9525">
            <a:noFill/>
            <a:miter lim="800000"/>
            <a:headEnd/>
            <a:tailEnd/>
          </a:ln>
        </p:spPr>
      </p:pic>
      <p:sp>
        <p:nvSpPr>
          <p:cNvPr id="6" name="Прямоугольник 5"/>
          <p:cNvSpPr/>
          <p:nvPr/>
        </p:nvSpPr>
        <p:spPr>
          <a:xfrm>
            <a:off x="2928926" y="2643182"/>
            <a:ext cx="5072098" cy="1323439"/>
          </a:xfrm>
          <a:prstGeom prst="rect">
            <a:avLst/>
          </a:prstGeom>
        </p:spPr>
        <p:txBody>
          <a:bodyPr wrap="square">
            <a:spAutoFit/>
          </a:bodyPr>
          <a:lstStyle/>
          <a:p>
            <a:pPr>
              <a:buNone/>
            </a:pPr>
            <a:r>
              <a:rPr lang="ru-RU" sz="4000" b="1" dirty="0" smtClean="0">
                <a:solidFill>
                  <a:srgbClr val="FF0000"/>
                </a:solidFill>
              </a:rPr>
              <a:t>Алексей Севастьянов</a:t>
            </a:r>
          </a:p>
        </p:txBody>
      </p:sp>
      <p:pic>
        <p:nvPicPr>
          <p:cNvPr id="8" name="Picture 2" descr="Тихонович"/>
          <p:cNvPicPr>
            <a:picLocks noChangeAspect="1" noChangeArrowheads="1"/>
          </p:cNvPicPr>
          <p:nvPr/>
        </p:nvPicPr>
        <p:blipFill>
          <a:blip r:embed="rId3" cstate="print"/>
          <a:srcRect r="6429" b="-397"/>
          <a:stretch>
            <a:fillRect/>
          </a:stretch>
        </p:blipFill>
        <p:spPr bwMode="auto">
          <a:xfrm>
            <a:off x="6429388" y="2143116"/>
            <a:ext cx="2214562" cy="3143250"/>
          </a:xfrm>
          <a:prstGeom prst="rect">
            <a:avLst/>
          </a:prstGeom>
          <a:noFill/>
          <a:ln w="9525">
            <a:noFill/>
            <a:miter lim="800000"/>
            <a:headEnd/>
            <a:tailEnd/>
          </a:ln>
        </p:spPr>
      </p:pic>
      <p:pic>
        <p:nvPicPr>
          <p:cNvPr id="9" name="Группа 8"/>
          <p:cNvPicPr>
            <a:picLocks noChangeArrowheads="1"/>
          </p:cNvPicPr>
          <p:nvPr/>
        </p:nvPicPr>
        <p:blipFill>
          <a:blip r:embed="rId4" cstate="print"/>
          <a:srcRect/>
          <a:stretch>
            <a:fillRect/>
          </a:stretch>
        </p:blipFill>
        <p:spPr bwMode="auto">
          <a:xfrm>
            <a:off x="214282" y="214290"/>
            <a:ext cx="8620125" cy="1541462"/>
          </a:xfrm>
          <a:prstGeom prst="rect">
            <a:avLst/>
          </a:prstGeom>
          <a:noFill/>
          <a:ln w="9525">
            <a:noFill/>
            <a:miter lim="800000"/>
            <a:headEnd/>
            <a:tailEnd/>
          </a:ln>
        </p:spPr>
      </p:pic>
      <p:pic>
        <p:nvPicPr>
          <p:cNvPr id="10" name="Picture 2" descr="http://war2.ucoz.ru/_pu/2/93807.jpg"/>
          <p:cNvPicPr>
            <a:picLocks noChangeAspect="1" noChangeArrowheads="1"/>
          </p:cNvPicPr>
          <p:nvPr/>
        </p:nvPicPr>
        <p:blipFill>
          <a:blip r:embed="rId5" cstate="print"/>
          <a:srcRect/>
          <a:stretch>
            <a:fillRect/>
          </a:stretch>
        </p:blipFill>
        <p:spPr bwMode="auto">
          <a:xfrm>
            <a:off x="7643834" y="357166"/>
            <a:ext cx="1000132" cy="1357322"/>
          </a:xfrm>
          <a:prstGeom prst="rect">
            <a:avLst/>
          </a:prstGeom>
          <a:noFill/>
          <a:ln w="9525">
            <a:noFill/>
            <a:miter lim="800000"/>
            <a:headEnd/>
            <a:tailEnd/>
          </a:ln>
        </p:spPr>
      </p:pic>
      <p:sp>
        <p:nvSpPr>
          <p:cNvPr id="11" name="Прямоугольник 10"/>
          <p:cNvSpPr/>
          <p:nvPr/>
        </p:nvSpPr>
        <p:spPr>
          <a:xfrm>
            <a:off x="857224" y="571480"/>
            <a:ext cx="4536819" cy="584775"/>
          </a:xfrm>
          <a:prstGeom prst="rect">
            <a:avLst/>
          </a:prstGeom>
        </p:spPr>
        <p:txBody>
          <a:bodyPr wrap="none">
            <a:spAutoFit/>
          </a:bodyPr>
          <a:lstStyle/>
          <a:p>
            <a:r>
              <a:rPr lang="ru-RU" sz="3200" i="1" dirty="0" smtClean="0">
                <a:solidFill>
                  <a:srgbClr val="FFFF00"/>
                </a:solidFill>
              </a:rPr>
              <a:t>Они не щадили себя…</a:t>
            </a:r>
            <a:endParaRPr lang="ru-RU" sz="3200" i="1" dirty="0">
              <a:solidFill>
                <a:srgbClr val="FFFF00"/>
              </a:solidFill>
            </a:endParaRPr>
          </a:p>
        </p:txBody>
      </p:sp>
      <p:sp>
        <p:nvSpPr>
          <p:cNvPr id="12" name="Прямоугольник 11"/>
          <p:cNvSpPr/>
          <p:nvPr/>
        </p:nvSpPr>
        <p:spPr>
          <a:xfrm>
            <a:off x="214282" y="5214950"/>
            <a:ext cx="8501122" cy="1200329"/>
          </a:xfrm>
          <a:prstGeom prst="rect">
            <a:avLst/>
          </a:prstGeom>
        </p:spPr>
        <p:txBody>
          <a:bodyPr wrap="square">
            <a:spAutoFit/>
          </a:bodyPr>
          <a:lstStyle/>
          <a:p>
            <a:r>
              <a:rPr lang="ru-RU" b="1" dirty="0" smtClean="0">
                <a:solidFill>
                  <a:srgbClr val="002060"/>
                </a:solidFill>
              </a:rPr>
              <a:t>Лётчик, младший лейтенант, командир звена </a:t>
            </a:r>
          </a:p>
          <a:p>
            <a:r>
              <a:rPr lang="ru-RU" b="1" dirty="0" smtClean="0">
                <a:solidFill>
                  <a:srgbClr val="002060"/>
                </a:solidFill>
              </a:rPr>
              <a:t>26-го истребительного авиационного полка, </a:t>
            </a:r>
            <a:r>
              <a:rPr lang="ru-RU" b="1" u="sng" dirty="0" smtClean="0">
                <a:solidFill>
                  <a:srgbClr val="002060"/>
                </a:solidFill>
              </a:rPr>
              <a:t>Ленинградской области</a:t>
            </a:r>
            <a:endParaRPr lang="ru-RU" b="1" u="sng" dirty="0">
              <a:solidFill>
                <a:srgbClr val="002060"/>
              </a:solidFill>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0.70"/>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strVal val="#ppt_w*0.70"/>
                                          </p:val>
                                        </p:tav>
                                        <p:tav tm="100000">
                                          <p:val>
                                            <p:strVal val="#ppt_w"/>
                                          </p:val>
                                        </p:tav>
                                      </p:tavLst>
                                    </p:anim>
                                    <p:anim calcmode="lin" valueType="num">
                                      <p:cBhvr>
                                        <p:cTn id="15" dur="1000" fill="hold"/>
                                        <p:tgtEl>
                                          <p:spTgt spid="4"/>
                                        </p:tgtEl>
                                        <p:attrNameLst>
                                          <p:attrName>ppt_h</p:attrName>
                                        </p:attrNameLst>
                                      </p:cBhvr>
                                      <p:tavLst>
                                        <p:tav tm="0">
                                          <p:val>
                                            <p:strVal val="#ppt_h"/>
                                          </p:val>
                                        </p:tav>
                                        <p:tav tm="100000">
                                          <p:val>
                                            <p:strVal val="#ppt_h"/>
                                          </p:val>
                                        </p:tav>
                                      </p:tavLst>
                                    </p:anim>
                                    <p:animEffect transition="in" filter="fade">
                                      <p:cBhvr>
                                        <p:cTn id="16" dur="10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4" presetClass="entr" presetSubtype="16"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box(in)">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1000" fill="hold"/>
                                        <p:tgtEl>
                                          <p:spTgt spid="8"/>
                                        </p:tgtEl>
                                        <p:attrNameLst>
                                          <p:attrName>ppt_w</p:attrName>
                                        </p:attrNameLst>
                                      </p:cBhvr>
                                      <p:tavLst>
                                        <p:tav tm="0">
                                          <p:val>
                                            <p:strVal val="#ppt_w*0.70"/>
                                          </p:val>
                                        </p:tav>
                                        <p:tav tm="100000">
                                          <p:val>
                                            <p:strVal val="#ppt_w"/>
                                          </p:val>
                                        </p:tav>
                                      </p:tavLst>
                                    </p:anim>
                                    <p:anim calcmode="lin" valueType="num">
                                      <p:cBhvr>
                                        <p:cTn id="27" dur="1000" fill="hold"/>
                                        <p:tgtEl>
                                          <p:spTgt spid="8"/>
                                        </p:tgtEl>
                                        <p:attrNameLst>
                                          <p:attrName>ppt_h</p:attrName>
                                        </p:attrNameLst>
                                      </p:cBhvr>
                                      <p:tavLst>
                                        <p:tav tm="0">
                                          <p:val>
                                            <p:strVal val="#ppt_h"/>
                                          </p:val>
                                        </p:tav>
                                        <p:tav tm="100000">
                                          <p:val>
                                            <p:strVal val="#ppt_h"/>
                                          </p:val>
                                        </p:tav>
                                      </p:tavLst>
                                    </p:anim>
                                    <p:animEffect transition="in" filter="fade">
                                      <p:cBhvr>
                                        <p:cTn id="28" dur="10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p:cTn id="33" dur="1000" fill="hold"/>
                                        <p:tgtEl>
                                          <p:spTgt spid="12"/>
                                        </p:tgtEl>
                                        <p:attrNameLst>
                                          <p:attrName>ppt_w</p:attrName>
                                        </p:attrNameLst>
                                      </p:cBhvr>
                                      <p:tavLst>
                                        <p:tav tm="0">
                                          <p:val>
                                            <p:strVal val="#ppt_w*0.70"/>
                                          </p:val>
                                        </p:tav>
                                        <p:tav tm="100000">
                                          <p:val>
                                            <p:strVal val="#ppt_w"/>
                                          </p:val>
                                        </p:tav>
                                      </p:tavLst>
                                    </p:anim>
                                    <p:anim calcmode="lin" valueType="num">
                                      <p:cBhvr>
                                        <p:cTn id="34" dur="1000" fill="hold"/>
                                        <p:tgtEl>
                                          <p:spTgt spid="12"/>
                                        </p:tgtEl>
                                        <p:attrNameLst>
                                          <p:attrName>ppt_h</p:attrName>
                                        </p:attrNameLst>
                                      </p:cBhvr>
                                      <p:tavLst>
                                        <p:tav tm="0">
                                          <p:val>
                                            <p:strVal val="#ppt_h"/>
                                          </p:val>
                                        </p:tav>
                                        <p:tav tm="100000">
                                          <p:val>
                                            <p:strVal val="#ppt_h"/>
                                          </p:val>
                                        </p:tav>
                                      </p:tavLst>
                                    </p:anim>
                                    <p:animEffect transition="in" filter="fade">
                                      <p:cBhvr>
                                        <p:cTn id="35" dur="1000"/>
                                        <p:tgtEl>
                                          <p:spTgt spid="12"/>
                                        </p:tgtEl>
                                      </p:cBhvr>
                                    </p:animEffect>
                                  </p:childTnLst>
                                </p:cTn>
                              </p:par>
                            </p:childTnLst>
                          </p:cTn>
                        </p:par>
                      </p:childTnLst>
                    </p:cTn>
                  </p:par>
                  <p:par>
                    <p:cTn id="36" fill="hold">
                      <p:stCondLst>
                        <p:cond delay="indefinite"/>
                      </p:stCondLst>
                      <p:childTnLst>
                        <p:par>
                          <p:cTn id="37" fill="hold">
                            <p:stCondLst>
                              <p:cond delay="0"/>
                            </p:stCondLst>
                            <p:childTnLst>
                              <p:par>
                                <p:cTn id="38" presetID="8" presetClass="entr" presetSubtype="16" fill="hold"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diamond(in)">
                                      <p:cBhvr>
                                        <p:cTn id="40"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ChangeArrowheads="1"/>
          </p:cNvSpPr>
          <p:nvPr/>
        </p:nvSpPr>
        <p:spPr bwMode="auto">
          <a:xfrm>
            <a:off x="214282" y="285728"/>
            <a:ext cx="9144000"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ru-RU" sz="1800" b="1" dirty="0" smtClean="0">
                <a:solidFill>
                  <a:schemeClr val="bg1"/>
                </a:solidFill>
                <a:latin typeface="Arial" pitchFamily="34" charset="0"/>
                <a:ea typeface="Times New Roman" pitchFamily="18" charset="0"/>
                <a:cs typeface="Arial" pitchFamily="34" charset="0"/>
              </a:rPr>
              <a:t>Севастьянов совершил </a:t>
            </a:r>
            <a:r>
              <a:rPr kumimoji="0" lang="ru-RU" sz="1800" b="1"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более ста боевых вылетов, уничтожил четыре вражеских самолета, из которых по два лично и в группе, а также один аэростат.</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1" i="0" u="none" strike="noStrike" cap="none" normalizeH="0" baseline="0" dirty="0" smtClean="0">
              <a:ln>
                <a:noFill/>
              </a:ln>
              <a:solidFill>
                <a:schemeClr val="bg1"/>
              </a:solidFill>
              <a:effectLst/>
              <a:latin typeface="Arial" pitchFamily="34" charset="0"/>
              <a:cs typeface="Arial" pitchFamily="34" charset="0"/>
            </a:endParaRPr>
          </a:p>
          <a:p>
            <a:pPr lvl="0" eaLnBrk="0" hangingPunct="0"/>
            <a:r>
              <a:rPr lang="ru-RU" sz="1800" b="1" dirty="0" smtClean="0">
                <a:solidFill>
                  <a:schemeClr val="bg1"/>
                </a:solidFill>
                <a:latin typeface="Arial" pitchFamily="34" charset="0"/>
                <a:ea typeface="Times New Roman" pitchFamily="18" charset="0"/>
                <a:cs typeface="Arial" pitchFamily="34" charset="0"/>
              </a:rPr>
              <a:t>Самые важные вылеты для лётчика  были бои в небе над Ленинградской областью. </a:t>
            </a:r>
            <a:r>
              <a:rPr kumimoji="0" lang="ru-RU" sz="1800" b="1"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Так, 4 ноября 1941 года Севастьянов на своём самолете ИЛ-153 патрулировал небо над Северной столицей.</a:t>
            </a:r>
          </a:p>
          <a:p>
            <a:pPr lvl="0" eaLnBrk="0" hangingPunct="0"/>
            <a:r>
              <a:rPr kumimoji="0" lang="ru-RU" sz="1800" b="1"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 И как раз во время его дежурства немцы совершили налет. </a:t>
            </a:r>
          </a:p>
          <a:p>
            <a:pPr lvl="0" eaLnBrk="0" hangingPunct="0"/>
            <a:r>
              <a:rPr kumimoji="0" lang="ru-RU" sz="1800" b="1"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Артиллерия не справилась с натиском и Алексею пришлось вступить в бой. Немецкому самолёту He-111 долго удавалось не подпускать к себе советский истребитель. После двух неуспешных атак Севастьянов предпринял третью попытку, но когда настало время нажать на курок и короткой очередью уничтожить врага, советский летчик обнаружил отсутствие боеприпасов. Недолго думая, он решает идти на таран. Советский самолет своим винтом пробил хвостовое оперение вражеского бомбардировщика. </a:t>
            </a:r>
          </a:p>
          <a:p>
            <a:pPr lvl="0" eaLnBrk="0" hangingPunct="0"/>
            <a:r>
              <a:rPr kumimoji="0" lang="ru-RU" sz="1800" b="1"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Для Севастьянова этот манёвр сложился удачно, а вот для немцев все закончилось пленом.</a:t>
            </a:r>
          </a:p>
          <a:p>
            <a:pPr lvl="0" eaLnBrk="0" hangingPunct="0"/>
            <a:endParaRPr kumimoji="0" lang="ru-RU" sz="1800" b="1" i="0" u="none" strike="noStrike" cap="none" normalizeH="0" baseline="0" dirty="0" smtClean="0">
              <a:ln>
                <a:noFill/>
              </a:ln>
              <a:solidFill>
                <a:schemeClr val="bg1"/>
              </a:solidFill>
              <a:effectLst/>
              <a:latin typeface="Arial" pitchFamily="34" charset="0"/>
              <a:cs typeface="Arial" pitchFamily="34" charset="0"/>
            </a:endParaRPr>
          </a:p>
          <a:p>
            <a:pPr lvl="0" eaLnBrk="0" hangingPunct="0"/>
            <a:r>
              <a:rPr kumimoji="0" lang="ru-RU" sz="1800" b="1"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Второй значимый вылет и последний для героя стал воздушный бой в небе над Ладогой. </a:t>
            </a:r>
            <a:r>
              <a:rPr lang="ru-RU" sz="1800" b="1" dirty="0" smtClean="0">
                <a:solidFill>
                  <a:schemeClr val="bg1"/>
                </a:solidFill>
                <a:latin typeface="Arial" pitchFamily="34" charset="0"/>
                <a:ea typeface="Times New Roman" pitchFamily="18" charset="0"/>
                <a:cs typeface="Arial" pitchFamily="34" charset="0"/>
              </a:rPr>
              <a:t>Севастьянов</a:t>
            </a:r>
            <a:r>
              <a:rPr kumimoji="0" lang="ru-RU" sz="1800" b="1"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 погиб в неравной схватке с противником </a:t>
            </a:r>
          </a:p>
          <a:p>
            <a:pPr lvl="0" eaLnBrk="0" hangingPunct="0"/>
            <a:r>
              <a:rPr kumimoji="0" lang="ru-RU" sz="1800" b="1"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23 апреля 1942 года.</a:t>
            </a:r>
          </a:p>
          <a:p>
            <a:pPr lvl="0" eaLnBrk="0" hangingPunct="0"/>
            <a:r>
              <a:rPr lang="ru-RU" sz="1800" b="1" dirty="0" smtClean="0">
                <a:solidFill>
                  <a:schemeClr val="bg1"/>
                </a:solidFill>
                <a:latin typeface="Arial" pitchFamily="34" charset="0"/>
                <a:ea typeface="Times New Roman" pitchFamily="18" charset="0"/>
                <a:cs typeface="Arial" pitchFamily="34" charset="0"/>
              </a:rPr>
              <a:t>Звание  героя Советского Союза он получил </a:t>
            </a:r>
            <a:r>
              <a:rPr lang="ru-RU" sz="1800" b="1" u="sng" dirty="0" smtClean="0">
                <a:solidFill>
                  <a:schemeClr val="bg1"/>
                </a:solidFill>
                <a:latin typeface="Arial" pitchFamily="34" charset="0"/>
                <a:ea typeface="Times New Roman" pitchFamily="18" charset="0"/>
                <a:cs typeface="Arial" pitchFamily="34" charset="0"/>
              </a:rPr>
              <a:t>посмертно.</a:t>
            </a:r>
            <a:r>
              <a:rPr lang="ru-RU" sz="1800" b="1" dirty="0" smtClean="0">
                <a:solidFill>
                  <a:schemeClr val="bg1"/>
                </a:solidFill>
                <a:latin typeface="Arial" pitchFamily="34" charset="0"/>
                <a:ea typeface="Times New Roman" pitchFamily="18" charset="0"/>
                <a:cs typeface="Arial" pitchFamily="34" charset="0"/>
              </a:rPr>
              <a:t> </a:t>
            </a:r>
            <a:endParaRPr kumimoji="0" lang="ru-RU" sz="4800" b="1" i="0" u="none" strike="noStrike" cap="none" normalizeH="0" baseline="0" dirty="0" smtClean="0">
              <a:ln>
                <a:noFill/>
              </a:ln>
              <a:solidFill>
                <a:schemeClr val="bg1"/>
              </a:solidFill>
              <a:effectLst/>
              <a:latin typeface="Arial" pitchFamily="34" charset="0"/>
              <a:cs typeface="Arial" pitchFamily="34" charset="0"/>
            </a:endParaRPr>
          </a:p>
        </p:txBody>
      </p:sp>
    </p:spTree>
  </p:cSld>
  <p:clrMapOvr>
    <a:masterClrMapping/>
  </p:clrMapOvr>
  <p:transition>
    <p:random/>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Любовь Шевцова памятник"/>
          <p:cNvPicPr>
            <a:picLocks noChangeAspect="1" noChangeArrowheads="1"/>
          </p:cNvPicPr>
          <p:nvPr/>
        </p:nvPicPr>
        <p:blipFill>
          <a:blip r:embed="rId2" cstate="print"/>
          <a:srcRect/>
          <a:stretch>
            <a:fillRect/>
          </a:stretch>
        </p:blipFill>
        <p:spPr bwMode="auto">
          <a:xfrm>
            <a:off x="357158" y="3744464"/>
            <a:ext cx="2000239" cy="2690799"/>
          </a:xfrm>
          <a:prstGeom prst="rect">
            <a:avLst/>
          </a:prstGeom>
          <a:noFill/>
        </p:spPr>
      </p:pic>
      <p:sp>
        <p:nvSpPr>
          <p:cNvPr id="3" name="Прямоугольник 2"/>
          <p:cNvSpPr/>
          <p:nvPr/>
        </p:nvSpPr>
        <p:spPr>
          <a:xfrm>
            <a:off x="3059832" y="2420888"/>
            <a:ext cx="2756460" cy="1446550"/>
          </a:xfrm>
          <a:prstGeom prst="rect">
            <a:avLst/>
          </a:prstGeom>
        </p:spPr>
        <p:txBody>
          <a:bodyPr wrap="none">
            <a:spAutoFit/>
          </a:bodyPr>
          <a:lstStyle/>
          <a:p>
            <a:pPr>
              <a:buNone/>
            </a:pPr>
            <a:r>
              <a:rPr lang="ru-RU" sz="4400" b="1" dirty="0" smtClean="0">
                <a:solidFill>
                  <a:srgbClr val="FF0000"/>
                </a:solidFill>
              </a:rPr>
              <a:t>Любовь </a:t>
            </a:r>
          </a:p>
          <a:p>
            <a:pPr>
              <a:buNone/>
            </a:pPr>
            <a:r>
              <a:rPr lang="ru-RU" sz="4400" b="1" dirty="0" smtClean="0">
                <a:solidFill>
                  <a:srgbClr val="FF0000"/>
                </a:solidFill>
              </a:rPr>
              <a:t>Шевцова</a:t>
            </a:r>
          </a:p>
        </p:txBody>
      </p:sp>
      <p:pic>
        <p:nvPicPr>
          <p:cNvPr id="4" name="Группа 8"/>
          <p:cNvPicPr>
            <a:picLocks noChangeArrowheads="1"/>
          </p:cNvPicPr>
          <p:nvPr/>
        </p:nvPicPr>
        <p:blipFill>
          <a:blip r:embed="rId3" cstate="print"/>
          <a:srcRect/>
          <a:stretch>
            <a:fillRect/>
          </a:stretch>
        </p:blipFill>
        <p:spPr bwMode="auto">
          <a:xfrm>
            <a:off x="285720" y="142852"/>
            <a:ext cx="8620125" cy="1541462"/>
          </a:xfrm>
          <a:prstGeom prst="rect">
            <a:avLst/>
          </a:prstGeom>
          <a:noFill/>
          <a:ln w="9525">
            <a:noFill/>
            <a:miter lim="800000"/>
            <a:headEnd/>
            <a:tailEnd/>
          </a:ln>
        </p:spPr>
      </p:pic>
      <p:sp>
        <p:nvSpPr>
          <p:cNvPr id="5" name="Прямоугольник 4"/>
          <p:cNvSpPr/>
          <p:nvPr/>
        </p:nvSpPr>
        <p:spPr>
          <a:xfrm>
            <a:off x="857224" y="571480"/>
            <a:ext cx="4536819" cy="584775"/>
          </a:xfrm>
          <a:prstGeom prst="rect">
            <a:avLst/>
          </a:prstGeom>
        </p:spPr>
        <p:txBody>
          <a:bodyPr wrap="none">
            <a:spAutoFit/>
          </a:bodyPr>
          <a:lstStyle/>
          <a:p>
            <a:r>
              <a:rPr lang="ru-RU" sz="3200" i="1" dirty="0" smtClean="0">
                <a:solidFill>
                  <a:srgbClr val="FFFF00"/>
                </a:solidFill>
              </a:rPr>
              <a:t>Они не щадили себя…</a:t>
            </a:r>
            <a:endParaRPr lang="ru-RU" sz="3200" i="1" dirty="0">
              <a:solidFill>
                <a:srgbClr val="FFFF00"/>
              </a:solidFill>
            </a:endParaRPr>
          </a:p>
        </p:txBody>
      </p:sp>
      <p:pic>
        <p:nvPicPr>
          <p:cNvPr id="6" name="Picture 2" descr="http://war2.ucoz.ru/_pu/2/93807.jpg"/>
          <p:cNvPicPr>
            <a:picLocks noChangeAspect="1" noChangeArrowheads="1"/>
          </p:cNvPicPr>
          <p:nvPr/>
        </p:nvPicPr>
        <p:blipFill>
          <a:blip r:embed="rId4" cstate="print"/>
          <a:srcRect/>
          <a:stretch>
            <a:fillRect/>
          </a:stretch>
        </p:blipFill>
        <p:spPr bwMode="auto">
          <a:xfrm>
            <a:off x="7643834" y="357166"/>
            <a:ext cx="1000132" cy="1357322"/>
          </a:xfrm>
          <a:prstGeom prst="rect">
            <a:avLst/>
          </a:prstGeom>
          <a:noFill/>
          <a:ln w="9525">
            <a:noFill/>
            <a:miter lim="800000"/>
            <a:headEnd/>
            <a:tailEnd/>
          </a:ln>
        </p:spPr>
      </p:pic>
      <p:pic>
        <p:nvPicPr>
          <p:cNvPr id="70658" name="Picture 2" descr="C:\Users\Ирина\Desktop\Downloads\Новая папка\i (3).jpg"/>
          <p:cNvPicPr>
            <a:picLocks noChangeAspect="1" noChangeArrowheads="1"/>
          </p:cNvPicPr>
          <p:nvPr/>
        </p:nvPicPr>
        <p:blipFill>
          <a:blip r:embed="rId5" cstate="print"/>
          <a:srcRect/>
          <a:stretch>
            <a:fillRect/>
          </a:stretch>
        </p:blipFill>
        <p:spPr bwMode="auto">
          <a:xfrm>
            <a:off x="5940152" y="1819287"/>
            <a:ext cx="2703814" cy="3300969"/>
          </a:xfrm>
          <a:prstGeom prst="rect">
            <a:avLst/>
          </a:prstGeom>
          <a:noFill/>
        </p:spPr>
      </p:pic>
      <p:pic>
        <p:nvPicPr>
          <p:cNvPr id="70659" name="Picture 3" descr="C:\Users\Ирина\Desktop\Downloads\Новая папка\lyubov_shevcova_0.jpg"/>
          <p:cNvPicPr>
            <a:picLocks noChangeAspect="1" noChangeArrowheads="1"/>
          </p:cNvPicPr>
          <p:nvPr/>
        </p:nvPicPr>
        <p:blipFill>
          <a:blip r:embed="rId6" cstate="print"/>
          <a:srcRect/>
          <a:stretch>
            <a:fillRect/>
          </a:stretch>
        </p:blipFill>
        <p:spPr bwMode="auto">
          <a:xfrm>
            <a:off x="467544" y="1696633"/>
            <a:ext cx="2402830" cy="1735414"/>
          </a:xfrm>
          <a:prstGeom prst="rect">
            <a:avLst/>
          </a:prstGeom>
          <a:noFill/>
        </p:spPr>
      </p:pic>
      <p:sp>
        <p:nvSpPr>
          <p:cNvPr id="7" name="Прямоугольник 6"/>
          <p:cNvSpPr/>
          <p:nvPr/>
        </p:nvSpPr>
        <p:spPr>
          <a:xfrm>
            <a:off x="2483768" y="4725144"/>
            <a:ext cx="5984523" cy="1815882"/>
          </a:xfrm>
          <a:prstGeom prst="rect">
            <a:avLst/>
          </a:prstGeom>
        </p:spPr>
        <p:txBody>
          <a:bodyPr wrap="none">
            <a:spAutoFit/>
          </a:bodyPr>
          <a:lstStyle/>
          <a:p>
            <a:r>
              <a:rPr lang="ru-RU" sz="2800" b="1" dirty="0" smtClean="0">
                <a:solidFill>
                  <a:srgbClr val="002060"/>
                </a:solidFill>
                <a:latin typeface="Arial" pitchFamily="34" charset="0"/>
                <a:cs typeface="Arial" pitchFamily="34" charset="0"/>
              </a:rPr>
              <a:t>Участница </a:t>
            </a:r>
          </a:p>
          <a:p>
            <a:r>
              <a:rPr lang="ru-RU" sz="2800" b="1" dirty="0" smtClean="0">
                <a:solidFill>
                  <a:srgbClr val="002060"/>
                </a:solidFill>
                <a:latin typeface="Arial" pitchFamily="34" charset="0"/>
                <a:cs typeface="Arial" pitchFamily="34" charset="0"/>
              </a:rPr>
              <a:t>антифашистской организации – </a:t>
            </a:r>
          </a:p>
          <a:p>
            <a:r>
              <a:rPr lang="ru-RU" sz="2800" b="1" dirty="0" smtClean="0">
                <a:solidFill>
                  <a:srgbClr val="002060"/>
                </a:solidFill>
                <a:latin typeface="Arial" pitchFamily="34" charset="0"/>
                <a:cs typeface="Arial" pitchFamily="34" charset="0"/>
              </a:rPr>
              <a:t>«Молодая гвардия», </a:t>
            </a:r>
          </a:p>
          <a:p>
            <a:r>
              <a:rPr lang="ru-RU" sz="2800" b="1" dirty="0" smtClean="0">
                <a:solidFill>
                  <a:srgbClr val="002060"/>
                </a:solidFill>
                <a:latin typeface="Arial" pitchFamily="34" charset="0"/>
                <a:cs typeface="Arial" pitchFamily="34" charset="0"/>
              </a:rPr>
              <a:t>радистка, разведчица </a:t>
            </a:r>
            <a:endParaRPr lang="ru-RU" sz="4400" dirty="0">
              <a:solidFill>
                <a:srgbClr val="002060"/>
              </a:solidFill>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70658"/>
                                        </p:tgtEl>
                                        <p:attrNameLst>
                                          <p:attrName>style.visibility</p:attrName>
                                        </p:attrNameLst>
                                      </p:cBhvr>
                                      <p:to>
                                        <p:strVal val="visible"/>
                                      </p:to>
                                    </p:set>
                                    <p:anim calcmode="lin" valueType="num">
                                      <p:cBhvr>
                                        <p:cTn id="14" dur="1000" fill="hold"/>
                                        <p:tgtEl>
                                          <p:spTgt spid="70658"/>
                                        </p:tgtEl>
                                        <p:attrNameLst>
                                          <p:attrName>ppt_w</p:attrName>
                                        </p:attrNameLst>
                                      </p:cBhvr>
                                      <p:tavLst>
                                        <p:tav tm="0">
                                          <p:val>
                                            <p:strVal val="#ppt_w*0.70"/>
                                          </p:val>
                                        </p:tav>
                                        <p:tav tm="100000">
                                          <p:val>
                                            <p:strVal val="#ppt_w"/>
                                          </p:val>
                                        </p:tav>
                                      </p:tavLst>
                                    </p:anim>
                                    <p:anim calcmode="lin" valueType="num">
                                      <p:cBhvr>
                                        <p:cTn id="15" dur="1000" fill="hold"/>
                                        <p:tgtEl>
                                          <p:spTgt spid="70658"/>
                                        </p:tgtEl>
                                        <p:attrNameLst>
                                          <p:attrName>ppt_h</p:attrName>
                                        </p:attrNameLst>
                                      </p:cBhvr>
                                      <p:tavLst>
                                        <p:tav tm="0">
                                          <p:val>
                                            <p:strVal val="#ppt_h"/>
                                          </p:val>
                                        </p:tav>
                                        <p:tav tm="100000">
                                          <p:val>
                                            <p:strVal val="#ppt_h"/>
                                          </p:val>
                                        </p:tav>
                                      </p:tavLst>
                                    </p:anim>
                                    <p:animEffect transition="in" filter="fade">
                                      <p:cBhvr>
                                        <p:cTn id="16" dur="1000"/>
                                        <p:tgtEl>
                                          <p:spTgt spid="70658"/>
                                        </p:tgtEl>
                                      </p:cBhvr>
                                    </p:animEffect>
                                  </p:childTnLst>
                                </p:cTn>
                              </p:par>
                            </p:childTnLst>
                          </p:cTn>
                        </p:par>
                      </p:childTnLst>
                    </p:cTn>
                  </p:par>
                  <p:par>
                    <p:cTn id="17" fill="hold">
                      <p:stCondLst>
                        <p:cond delay="indefinite"/>
                      </p:stCondLst>
                      <p:childTnLst>
                        <p:par>
                          <p:cTn id="18" fill="hold">
                            <p:stCondLst>
                              <p:cond delay="0"/>
                            </p:stCondLst>
                            <p:childTnLst>
                              <p:par>
                                <p:cTn id="19" presetID="4" presetClass="entr" presetSubtype="16"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ox(in)">
                                      <p:cBhvr>
                                        <p:cTn id="21" dur="5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nodeType="clickEffect">
                                  <p:stCondLst>
                                    <p:cond delay="0"/>
                                  </p:stCondLst>
                                  <p:childTnLst>
                                    <p:set>
                                      <p:cBhvr>
                                        <p:cTn id="25" dur="1" fill="hold">
                                          <p:stCondLst>
                                            <p:cond delay="0"/>
                                          </p:stCondLst>
                                        </p:cTn>
                                        <p:tgtEl>
                                          <p:spTgt spid="70659"/>
                                        </p:tgtEl>
                                        <p:attrNameLst>
                                          <p:attrName>style.visibility</p:attrName>
                                        </p:attrNameLst>
                                      </p:cBhvr>
                                      <p:to>
                                        <p:strVal val="visible"/>
                                      </p:to>
                                    </p:set>
                                    <p:anim calcmode="lin" valueType="num">
                                      <p:cBhvr>
                                        <p:cTn id="26" dur="1000" fill="hold"/>
                                        <p:tgtEl>
                                          <p:spTgt spid="70659"/>
                                        </p:tgtEl>
                                        <p:attrNameLst>
                                          <p:attrName>ppt_w</p:attrName>
                                        </p:attrNameLst>
                                      </p:cBhvr>
                                      <p:tavLst>
                                        <p:tav tm="0">
                                          <p:val>
                                            <p:strVal val="#ppt_w*0.70"/>
                                          </p:val>
                                        </p:tav>
                                        <p:tav tm="100000">
                                          <p:val>
                                            <p:strVal val="#ppt_w"/>
                                          </p:val>
                                        </p:tav>
                                      </p:tavLst>
                                    </p:anim>
                                    <p:anim calcmode="lin" valueType="num">
                                      <p:cBhvr>
                                        <p:cTn id="27" dur="1000" fill="hold"/>
                                        <p:tgtEl>
                                          <p:spTgt spid="70659"/>
                                        </p:tgtEl>
                                        <p:attrNameLst>
                                          <p:attrName>ppt_h</p:attrName>
                                        </p:attrNameLst>
                                      </p:cBhvr>
                                      <p:tavLst>
                                        <p:tav tm="0">
                                          <p:val>
                                            <p:strVal val="#ppt_h"/>
                                          </p:val>
                                        </p:tav>
                                        <p:tav tm="100000">
                                          <p:val>
                                            <p:strVal val="#ppt_h"/>
                                          </p:val>
                                        </p:tav>
                                      </p:tavLst>
                                    </p:anim>
                                    <p:animEffect transition="in" filter="fade">
                                      <p:cBhvr>
                                        <p:cTn id="28" dur="1000"/>
                                        <p:tgtEl>
                                          <p:spTgt spid="70659"/>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nodeType="click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p:cTn id="33" dur="1000" fill="hold"/>
                                        <p:tgtEl>
                                          <p:spTgt spid="2"/>
                                        </p:tgtEl>
                                        <p:attrNameLst>
                                          <p:attrName>ppt_w</p:attrName>
                                        </p:attrNameLst>
                                      </p:cBhvr>
                                      <p:tavLst>
                                        <p:tav tm="0">
                                          <p:val>
                                            <p:strVal val="#ppt_w*0.70"/>
                                          </p:val>
                                        </p:tav>
                                        <p:tav tm="100000">
                                          <p:val>
                                            <p:strVal val="#ppt_w"/>
                                          </p:val>
                                        </p:tav>
                                      </p:tavLst>
                                    </p:anim>
                                    <p:anim calcmode="lin" valueType="num">
                                      <p:cBhvr>
                                        <p:cTn id="34" dur="1000" fill="hold"/>
                                        <p:tgtEl>
                                          <p:spTgt spid="2"/>
                                        </p:tgtEl>
                                        <p:attrNameLst>
                                          <p:attrName>ppt_h</p:attrName>
                                        </p:attrNameLst>
                                      </p:cBhvr>
                                      <p:tavLst>
                                        <p:tav tm="0">
                                          <p:val>
                                            <p:strVal val="#ppt_h"/>
                                          </p:val>
                                        </p:tav>
                                        <p:tav tm="100000">
                                          <p:val>
                                            <p:strVal val="#ppt_h"/>
                                          </p:val>
                                        </p:tav>
                                      </p:tavLst>
                                    </p:anim>
                                    <p:animEffect transition="in" filter="fade">
                                      <p:cBhvr>
                                        <p:cTn id="35" dur="1000"/>
                                        <p:tgtEl>
                                          <p:spTgt spid="2"/>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6" fill="hold" grpId="0"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barn(inHorizontal)">
                                      <p:cBhvr>
                                        <p:cTn id="40" dur="5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8" presetClass="entr" presetSubtype="16" fill="hold" nodeType="click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diamond(in)">
                                      <p:cBhvr>
                                        <p:cTn id="45"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1"/>
          <p:cNvSpPr>
            <a:spLocks noChangeArrowheads="1"/>
          </p:cNvSpPr>
          <p:nvPr/>
        </p:nvSpPr>
        <p:spPr bwMode="auto">
          <a:xfrm>
            <a:off x="323528" y="-335741"/>
            <a:ext cx="8429684" cy="661719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68288" algn="just" defTabSz="914400" rtl="0" eaLnBrk="1" fontAlgn="base" latinLnBrk="0" hangingPunct="1">
              <a:lnSpc>
                <a:spcPct val="100000"/>
              </a:lnSpc>
              <a:spcBef>
                <a:spcPct val="0"/>
              </a:spcBef>
              <a:spcAft>
                <a:spcPct val="0"/>
              </a:spcAft>
              <a:buClrTx/>
              <a:buSzTx/>
              <a:buFontTx/>
              <a:buNone/>
              <a:tabLst/>
            </a:pPr>
            <a:endParaRPr kumimoji="0" lang="ru-RU" sz="2000" b="1" i="0" u="none" strike="noStrike" cap="none" normalizeH="0" baseline="0" dirty="0" smtClean="0">
              <a:ln>
                <a:noFill/>
              </a:ln>
              <a:solidFill>
                <a:srgbClr val="FFFF00"/>
              </a:solidFill>
              <a:effectLst/>
              <a:latin typeface="Arial" pitchFamily="34" charset="0"/>
              <a:cs typeface="Arial" pitchFamily="34" charset="0"/>
            </a:endParaRPr>
          </a:p>
          <a:p>
            <a:pPr lvl="0" indent="133350" algn="just" eaLnBrk="0" hangingPunct="0"/>
            <a:r>
              <a:rPr lang="ru-RU" sz="1400" b="1" dirty="0">
                <a:solidFill>
                  <a:schemeClr val="bg1"/>
                </a:solidFill>
                <a:latin typeface="Arial" pitchFamily="34" charset="0"/>
                <a:cs typeface="Arial" pitchFamily="34" charset="0"/>
              </a:rPr>
              <a:t>По воспоминаниям очевидцев, Люба – красивая, яркая, хорошо одетая и </a:t>
            </a:r>
            <a:r>
              <a:rPr lang="ru-RU" sz="1400" b="1" dirty="0" smtClean="0">
                <a:solidFill>
                  <a:schemeClr val="bg1"/>
                </a:solidFill>
                <a:latin typeface="Arial" pitchFamily="34" charset="0"/>
                <a:cs typeface="Arial" pitchFamily="34" charset="0"/>
              </a:rPr>
              <a:t>весёлая девушка. </a:t>
            </a:r>
            <a:r>
              <a:rPr lang="ru-RU" sz="1400" b="1" dirty="0">
                <a:solidFill>
                  <a:schemeClr val="bg1"/>
                </a:solidFill>
                <a:latin typeface="Arial" pitchFamily="34" charset="0"/>
                <a:cs typeface="Arial" pitchFamily="34" charset="0"/>
              </a:rPr>
              <a:t>П</a:t>
            </a:r>
            <a:r>
              <a:rPr lang="ru-RU" sz="1400" b="1" dirty="0" smtClean="0">
                <a:solidFill>
                  <a:schemeClr val="bg1"/>
                </a:solidFill>
                <a:latin typeface="Arial" pitchFamily="34" charset="0"/>
                <a:cs typeface="Arial" pitchFamily="34" charset="0"/>
              </a:rPr>
              <a:t>озволяла </a:t>
            </a:r>
            <a:r>
              <a:rPr lang="ru-RU" sz="1400" b="1" dirty="0">
                <a:solidFill>
                  <a:schemeClr val="bg1"/>
                </a:solidFill>
                <a:latin typeface="Arial" pitchFamily="34" charset="0"/>
                <a:cs typeface="Arial" pitchFamily="34" charset="0"/>
              </a:rPr>
              <a:t>немецким офицерам провожать </a:t>
            </a:r>
            <a:r>
              <a:rPr lang="ru-RU" sz="1400" b="1" dirty="0" smtClean="0">
                <a:solidFill>
                  <a:schemeClr val="bg1"/>
                </a:solidFill>
                <a:latin typeface="Arial" pitchFamily="34" charset="0"/>
                <a:cs typeface="Arial" pitchFamily="34" charset="0"/>
              </a:rPr>
              <a:t>её </a:t>
            </a:r>
            <a:r>
              <a:rPr lang="ru-RU" sz="1400" b="1" dirty="0">
                <a:solidFill>
                  <a:schemeClr val="bg1"/>
                </a:solidFill>
                <a:latin typeface="Arial" pitchFamily="34" charset="0"/>
                <a:cs typeface="Arial" pitchFamily="34" charset="0"/>
              </a:rPr>
              <a:t>домой и ходила по улицам городка под руку с фашистами, провожаемая презрительными взглядами своих земляков. И никогда, даже наедине со своим самым близким человеком – мамой, </a:t>
            </a:r>
            <a:r>
              <a:rPr lang="ru-RU" sz="1400" b="1" dirty="0" err="1" smtClean="0">
                <a:solidFill>
                  <a:schemeClr val="bg1"/>
                </a:solidFill>
                <a:latin typeface="Arial" pitchFamily="34" charset="0"/>
                <a:cs typeface="Arial" pitchFamily="34" charset="0"/>
              </a:rPr>
              <a:t>Любочка</a:t>
            </a:r>
            <a:r>
              <a:rPr lang="ru-RU" sz="1400" b="1" dirty="0" smtClean="0">
                <a:solidFill>
                  <a:schemeClr val="bg1"/>
                </a:solidFill>
                <a:latin typeface="Arial" pitchFamily="34" charset="0"/>
                <a:cs typeface="Arial" pitchFamily="34" charset="0"/>
              </a:rPr>
              <a:t>-артистка </a:t>
            </a:r>
            <a:r>
              <a:rPr lang="ru-RU" sz="1400" b="1" dirty="0">
                <a:solidFill>
                  <a:schemeClr val="bg1"/>
                </a:solidFill>
                <a:latin typeface="Arial" pitchFamily="34" charset="0"/>
                <a:cs typeface="Arial" pitchFamily="34" charset="0"/>
              </a:rPr>
              <a:t>не позволяла себе выйти из роли, которую играла для большинства жителей оккупированного города</a:t>
            </a:r>
            <a:r>
              <a:rPr lang="ru-RU" sz="1400" b="1" dirty="0" smtClean="0">
                <a:solidFill>
                  <a:schemeClr val="bg1"/>
                </a:solidFill>
                <a:latin typeface="Arial" pitchFamily="34" charset="0"/>
                <a:cs typeface="Arial" pitchFamily="34" charset="0"/>
              </a:rPr>
              <a:t>.</a:t>
            </a:r>
          </a:p>
          <a:p>
            <a:pPr lvl="0" indent="133350" algn="just" eaLnBrk="0" hangingPunct="0"/>
            <a:endParaRPr lang="ru-RU" sz="1200" b="1" dirty="0">
              <a:solidFill>
                <a:schemeClr val="bg1"/>
              </a:solidFill>
              <a:latin typeface="Arial" pitchFamily="34" charset="0"/>
              <a:cs typeface="Arial" pitchFamily="34" charset="0"/>
            </a:endParaRPr>
          </a:p>
          <a:p>
            <a:pPr marL="0" marR="0" lvl="0" indent="133350" algn="just"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bg1"/>
                </a:solidFill>
                <a:effectLst/>
                <a:latin typeface="Arial" pitchFamily="34" charset="0"/>
                <a:cs typeface="Arial" pitchFamily="34" charset="0"/>
              </a:rPr>
              <a:t>Одновременно Шевцова распространяла листовки, собирала и передавала сведения другим подпольным организациям, помогала держать связь с партизанами. </a:t>
            </a:r>
          </a:p>
          <a:p>
            <a:pPr marL="0" marR="0" lvl="0" indent="133350" algn="just"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bg1"/>
                </a:solidFill>
                <a:effectLst/>
                <a:latin typeface="Arial" pitchFamily="34" charset="0"/>
                <a:cs typeface="Arial" pitchFamily="34" charset="0"/>
              </a:rPr>
              <a:t>Девушка вместе с двумя другими</a:t>
            </a:r>
            <a:r>
              <a:rPr kumimoji="0" lang="ru-RU" sz="1400" b="1" i="0" u="none" strike="noStrike" cap="none" normalizeH="0" dirty="0" smtClean="0">
                <a:ln>
                  <a:noFill/>
                </a:ln>
                <a:solidFill>
                  <a:schemeClr val="bg1"/>
                </a:solidFill>
                <a:effectLst/>
                <a:latin typeface="Arial" pitchFamily="34" charset="0"/>
                <a:cs typeface="Arial" pitchFamily="34" charset="0"/>
              </a:rPr>
              <a:t> товарищами</a:t>
            </a:r>
            <a:r>
              <a:rPr kumimoji="0" lang="ru-RU" sz="1400" b="1" i="0" u="none" strike="noStrike" cap="none" normalizeH="0" baseline="0" dirty="0" smtClean="0">
                <a:ln>
                  <a:noFill/>
                </a:ln>
                <a:solidFill>
                  <a:schemeClr val="bg1"/>
                </a:solidFill>
                <a:effectLst/>
                <a:latin typeface="Arial" pitchFamily="34" charset="0"/>
                <a:cs typeface="Arial" pitchFamily="34" charset="0"/>
              </a:rPr>
              <a:t> принимала участие в поджоге трудовой биржи, через которую немцы организовывали угон местной молодёжи на принудительные работы в Германию.</a:t>
            </a:r>
            <a:endParaRPr kumimoji="0" lang="ru-RU" sz="1200" b="1" i="0" u="none" strike="noStrike" cap="none" normalizeH="0" baseline="0" dirty="0" smtClean="0">
              <a:ln>
                <a:noFill/>
              </a:ln>
              <a:solidFill>
                <a:schemeClr val="bg1"/>
              </a:solidFill>
              <a:effectLst/>
              <a:latin typeface="Arial" pitchFamily="34" charset="0"/>
              <a:cs typeface="Arial" pitchFamily="34" charset="0"/>
            </a:endParaRPr>
          </a:p>
          <a:p>
            <a:pPr marL="0" marR="0" lvl="0" indent="133350" algn="just"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bg1"/>
                </a:solidFill>
                <a:effectLst/>
                <a:latin typeface="Arial" pitchFamily="34" charset="0"/>
                <a:cs typeface="Arial" pitchFamily="34" charset="0"/>
              </a:rPr>
              <a:t>  </a:t>
            </a:r>
            <a:endParaRPr kumimoji="0" lang="ru-RU" sz="1200" b="1" i="0" u="none" strike="noStrike" cap="none" normalizeH="0" baseline="0" dirty="0" smtClean="0">
              <a:ln>
                <a:noFill/>
              </a:ln>
              <a:solidFill>
                <a:schemeClr val="bg1"/>
              </a:solidFill>
              <a:effectLst/>
              <a:latin typeface="Arial" pitchFamily="34" charset="0"/>
              <a:cs typeface="Arial" pitchFamily="34" charset="0"/>
            </a:endParaRPr>
          </a:p>
          <a:p>
            <a:pPr marL="0" marR="0" lvl="0" indent="133350" algn="just"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bg1"/>
                </a:solidFill>
                <a:effectLst/>
                <a:latin typeface="Arial" pitchFamily="34" charset="0"/>
                <a:cs typeface="Arial" pitchFamily="34" charset="0"/>
              </a:rPr>
              <a:t>Уже начались аресты молодогвардейцев, а за </a:t>
            </a:r>
            <a:r>
              <a:rPr kumimoji="0" lang="ru-RU" sz="1400" b="1" i="0" u="none" strike="noStrike" cap="none" normalizeH="0" baseline="0" dirty="0" err="1" smtClean="0">
                <a:ln>
                  <a:noFill/>
                </a:ln>
                <a:solidFill>
                  <a:schemeClr val="bg1"/>
                </a:solidFill>
                <a:effectLst/>
                <a:latin typeface="Arial" pitchFamily="34" charset="0"/>
                <a:cs typeface="Arial" pitchFamily="34" charset="0"/>
              </a:rPr>
              <a:t>Любовой</a:t>
            </a:r>
            <a:r>
              <a:rPr kumimoji="0" lang="ru-RU" sz="1400" b="1" i="0" u="none" strike="noStrike" cap="none" normalizeH="0" baseline="0" dirty="0" smtClean="0">
                <a:ln>
                  <a:noFill/>
                </a:ln>
                <a:solidFill>
                  <a:schemeClr val="bg1"/>
                </a:solidFill>
                <a:effectLst/>
                <a:latin typeface="Arial" pitchFamily="34" charset="0"/>
                <a:cs typeface="Arial" pitchFamily="34" charset="0"/>
              </a:rPr>
              <a:t> немцы пришли</a:t>
            </a:r>
            <a:r>
              <a:rPr lang="ru-RU" sz="1200" b="1" dirty="0">
                <a:solidFill>
                  <a:schemeClr val="bg1"/>
                </a:solidFill>
                <a:latin typeface="Arial" pitchFamily="34" charset="0"/>
                <a:cs typeface="Arial" pitchFamily="34" charset="0"/>
              </a:rPr>
              <a:t> </a:t>
            </a:r>
            <a:r>
              <a:rPr kumimoji="0" lang="ru-RU" sz="1400" b="1" i="0" u="none" strike="noStrike" cap="none" normalizeH="0" baseline="0" dirty="0" smtClean="0">
                <a:ln>
                  <a:noFill/>
                </a:ln>
                <a:solidFill>
                  <a:schemeClr val="bg1"/>
                </a:solidFill>
                <a:effectLst/>
                <a:latin typeface="Arial" pitchFamily="34" charset="0"/>
                <a:cs typeface="Arial" pitchFamily="34" charset="0"/>
              </a:rPr>
              <a:t>8 января 1943 года. Изначально они знали, что она – советская радистка и рассчитывали узнать от неё интересующую информацию - о явках, шифрах, местонахождении передатчика и прочем. </a:t>
            </a:r>
          </a:p>
          <a:p>
            <a:pPr marL="0" marR="0" lvl="0" indent="133350" algn="just" defTabSz="914400" rtl="0" eaLnBrk="0" fontAlgn="base" latinLnBrk="0" hangingPunct="0">
              <a:lnSpc>
                <a:spcPct val="100000"/>
              </a:lnSpc>
              <a:spcBef>
                <a:spcPct val="0"/>
              </a:spcBef>
              <a:spcAft>
                <a:spcPct val="0"/>
              </a:spcAft>
              <a:buClrTx/>
              <a:buSzTx/>
              <a:buFontTx/>
              <a:buNone/>
              <a:tabLst/>
            </a:pPr>
            <a:endParaRPr kumimoji="0" lang="ru-RU" sz="1400" b="1" i="0" u="none" strike="noStrike" cap="none" normalizeH="0" baseline="0" dirty="0" smtClean="0">
              <a:ln>
                <a:noFill/>
              </a:ln>
              <a:solidFill>
                <a:schemeClr val="bg1"/>
              </a:solidFill>
              <a:effectLst/>
              <a:latin typeface="Arial" pitchFamily="34" charset="0"/>
              <a:cs typeface="Arial" pitchFamily="34" charset="0"/>
            </a:endParaRPr>
          </a:p>
          <a:p>
            <a:pPr marL="0" marR="0" lvl="0" indent="133350" algn="just"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bg1"/>
                </a:solidFill>
                <a:effectLst/>
                <a:latin typeface="Arial" pitchFamily="34" charset="0"/>
                <a:cs typeface="Arial" pitchFamily="34" charset="0"/>
              </a:rPr>
              <a:t>Любовь Шевцову мучили и пытали больше, чем любого другого</a:t>
            </a:r>
            <a:r>
              <a:rPr kumimoji="0" lang="ru-RU" sz="1400" b="1" i="0" u="none" strike="noStrike" cap="none" normalizeH="0" dirty="0" smtClean="0">
                <a:ln>
                  <a:noFill/>
                </a:ln>
                <a:solidFill>
                  <a:schemeClr val="bg1"/>
                </a:solidFill>
                <a:effectLst/>
                <a:latin typeface="Arial" pitchFamily="34" charset="0"/>
                <a:cs typeface="Arial" pitchFamily="34" charset="0"/>
              </a:rPr>
              <a:t> её сверстника</a:t>
            </a:r>
            <a:r>
              <a:rPr kumimoji="0" lang="ru-RU" sz="1400" b="1" i="0" u="none" strike="noStrike" cap="none" normalizeH="0" baseline="0" dirty="0" smtClean="0">
                <a:ln>
                  <a:noFill/>
                </a:ln>
                <a:solidFill>
                  <a:schemeClr val="bg1"/>
                </a:solidFill>
                <a:effectLst/>
                <a:latin typeface="Arial" pitchFamily="34" charset="0"/>
                <a:cs typeface="Arial" pitchFamily="34" charset="0"/>
              </a:rPr>
              <a:t>. </a:t>
            </a:r>
          </a:p>
          <a:p>
            <a:pPr marL="0" marR="0" lvl="0" indent="133350" algn="just"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bg1"/>
                </a:solidFill>
                <a:effectLst/>
                <a:latin typeface="Arial" pitchFamily="34" charset="0"/>
                <a:cs typeface="Arial" pitchFamily="34" charset="0"/>
              </a:rPr>
              <a:t>Но ничего от отважной девушки они не добились, кроме категорического: «Изверги». </a:t>
            </a:r>
          </a:p>
          <a:p>
            <a:pPr marL="0" marR="0" lvl="0" indent="133350" algn="just"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bg1"/>
                </a:solidFill>
                <a:effectLst/>
                <a:latin typeface="Arial" pitchFamily="34" charset="0"/>
                <a:cs typeface="Arial" pitchFamily="34" charset="0"/>
              </a:rPr>
              <a:t>Она смеялась мучителям в лицо, пела песни, её били, она поднималась, и продолжала смеяться и петь. Избитую, измученную девушку приносили и бросали в камеру. </a:t>
            </a:r>
          </a:p>
          <a:p>
            <a:pPr marL="0" marR="0" lvl="0" indent="133350" algn="just"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bg1"/>
                </a:solidFill>
                <a:effectLst/>
                <a:latin typeface="Arial" pitchFamily="34" charset="0"/>
                <a:cs typeface="Arial" pitchFamily="34" charset="0"/>
              </a:rPr>
              <a:t>И так каждый день, целый месяц…</a:t>
            </a:r>
          </a:p>
          <a:p>
            <a:pPr marL="0" marR="0" lvl="0" indent="133350" algn="just"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bg1"/>
                </a:solidFill>
                <a:effectLst/>
                <a:latin typeface="Arial" pitchFamily="34" charset="0"/>
                <a:cs typeface="Arial" pitchFamily="34" charset="0"/>
              </a:rPr>
              <a:t>Дважды её забирали из камеры, говоря, что ведут на расстрел и возвращали. </a:t>
            </a:r>
          </a:p>
          <a:p>
            <a:pPr marL="0" marR="0" lvl="0" indent="133350" algn="just"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bg1"/>
                </a:solidFill>
                <a:effectLst/>
                <a:latin typeface="Arial" pitchFamily="34" charset="0"/>
                <a:cs typeface="Arial" pitchFamily="34" charset="0"/>
              </a:rPr>
              <a:t>Ничто не смогло сломать гордую Любу. </a:t>
            </a:r>
          </a:p>
          <a:p>
            <a:pPr marL="0" marR="0" lvl="0" indent="133350" algn="just"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bg1"/>
                </a:solidFill>
                <a:effectLst/>
                <a:latin typeface="Arial" pitchFamily="34" charset="0"/>
                <a:cs typeface="Arial" pitchFamily="34" charset="0"/>
              </a:rPr>
              <a:t>Так она и пошла на казнь 9 февраля 1943 года с высокомерно поднятой головой. </a:t>
            </a:r>
          </a:p>
          <a:p>
            <a:pPr marL="0" marR="0" lvl="0" indent="133350" algn="just"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bg1"/>
                </a:solidFill>
                <a:effectLst/>
                <a:latin typeface="Arial" pitchFamily="34" charset="0"/>
                <a:cs typeface="Arial" pitchFamily="34" charset="0"/>
              </a:rPr>
              <a:t>На окраине </a:t>
            </a:r>
            <a:r>
              <a:rPr kumimoji="0" lang="ru-RU" sz="1400" b="1" i="0" u="none" strike="noStrike" cap="none" normalizeH="0" baseline="0" dirty="0" err="1" smtClean="0">
                <a:ln>
                  <a:noFill/>
                </a:ln>
                <a:solidFill>
                  <a:schemeClr val="bg1"/>
                </a:solidFill>
                <a:effectLst/>
                <a:latin typeface="Arial" pitchFamily="34" charset="0"/>
                <a:cs typeface="Arial" pitchFamily="34" charset="0"/>
              </a:rPr>
              <a:t>Ровеньков</a:t>
            </a:r>
            <a:r>
              <a:rPr kumimoji="0" lang="ru-RU" sz="1400" b="1" i="0" u="none" strike="noStrike" cap="none" normalizeH="0" baseline="0" dirty="0" smtClean="0">
                <a:ln>
                  <a:noFill/>
                </a:ln>
                <a:solidFill>
                  <a:schemeClr val="bg1"/>
                </a:solidFill>
                <a:effectLst/>
                <a:latin typeface="Arial" pitchFamily="34" charset="0"/>
                <a:cs typeface="Arial" pitchFamily="34" charset="0"/>
              </a:rPr>
              <a:t> в лесу Гремучем, Любовь Шевцова была расстреляна…</a:t>
            </a:r>
            <a:endParaRPr kumimoji="0" lang="ru-RU" sz="1200" b="1" i="0" u="none" strike="noStrike" cap="none" normalizeH="0" baseline="0" dirty="0" smtClean="0">
              <a:ln>
                <a:noFill/>
              </a:ln>
              <a:solidFill>
                <a:schemeClr val="bg1"/>
              </a:solidFill>
              <a:effectLst/>
              <a:latin typeface="Arial" pitchFamily="34" charset="0"/>
              <a:cs typeface="Arial" pitchFamily="34" charset="0"/>
            </a:endParaRPr>
          </a:p>
          <a:p>
            <a:pPr marL="0" marR="0" lvl="0" indent="133350" algn="just"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bg1"/>
                </a:solidFill>
                <a:effectLst/>
                <a:latin typeface="Arial" pitchFamily="34" charset="0"/>
                <a:cs typeface="Arial" pitchFamily="34" charset="0"/>
              </a:rPr>
              <a:t>Покоится Любовь Шевцова</a:t>
            </a:r>
            <a:r>
              <a:rPr kumimoji="0" lang="ru-RU" sz="1400" b="1" i="0" u="none" strike="noStrike" cap="none" normalizeH="0" dirty="0" smtClean="0">
                <a:ln>
                  <a:noFill/>
                </a:ln>
                <a:solidFill>
                  <a:schemeClr val="bg1"/>
                </a:solidFill>
                <a:effectLst/>
                <a:latin typeface="Arial" pitchFamily="34" charset="0"/>
                <a:cs typeface="Arial" pitchFamily="34" charset="0"/>
              </a:rPr>
              <a:t> </a:t>
            </a:r>
            <a:r>
              <a:rPr kumimoji="0" lang="ru-RU" sz="1400" b="1" i="0" u="none" strike="noStrike" cap="none" normalizeH="0" baseline="0" dirty="0" smtClean="0">
                <a:ln>
                  <a:noFill/>
                </a:ln>
                <a:solidFill>
                  <a:schemeClr val="bg1"/>
                </a:solidFill>
                <a:effectLst/>
                <a:latin typeface="Arial" pitchFamily="34" charset="0"/>
                <a:cs typeface="Arial" pitchFamily="34" charset="0"/>
              </a:rPr>
              <a:t>в братской могиле жертв фашизма. </a:t>
            </a:r>
          </a:p>
          <a:p>
            <a:pPr marL="0" marR="0" lvl="0" indent="133350" algn="just" defTabSz="914400" rtl="0" eaLnBrk="0" fontAlgn="base" latinLnBrk="0" hangingPunct="0">
              <a:lnSpc>
                <a:spcPct val="100000"/>
              </a:lnSpc>
              <a:spcBef>
                <a:spcPct val="0"/>
              </a:spcBef>
              <a:spcAft>
                <a:spcPct val="0"/>
              </a:spcAft>
              <a:buClrTx/>
              <a:buSzTx/>
              <a:buFontTx/>
              <a:buNone/>
              <a:tabLst/>
            </a:pPr>
            <a:endParaRPr kumimoji="0" lang="ru-RU" sz="1400" b="1" i="0" u="none" strike="noStrike" cap="none" normalizeH="0" baseline="0" dirty="0" smtClean="0">
              <a:ln>
                <a:noFill/>
              </a:ln>
              <a:solidFill>
                <a:schemeClr val="bg1"/>
              </a:solidFill>
              <a:effectLst/>
              <a:latin typeface="Arial" pitchFamily="34" charset="0"/>
              <a:cs typeface="Arial" pitchFamily="34" charset="0"/>
            </a:endParaRPr>
          </a:p>
          <a:p>
            <a:pPr marL="0" marR="0" lvl="0" indent="133350" algn="just"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bg1"/>
                </a:solidFill>
                <a:effectLst/>
                <a:latin typeface="Arial" pitchFamily="34" charset="0"/>
                <a:cs typeface="Arial" pitchFamily="34" charset="0"/>
              </a:rPr>
              <a:t>В сентябре 1943 года Президиум Верховного Совета СССР присвоил посмертно участнице «Молодой гвардии» Любови Шевцовой звание Героя Советского Союза.</a:t>
            </a:r>
            <a:endParaRPr kumimoji="0" lang="ru-RU" sz="62200" b="1" i="0" u="none" strike="noStrike" cap="none" normalizeH="0" baseline="0" dirty="0" smtClean="0">
              <a:ln>
                <a:noFill/>
              </a:ln>
              <a:solidFill>
                <a:schemeClr val="bg1"/>
              </a:solidFill>
              <a:effectLst/>
              <a:latin typeface="Arial" pitchFamily="34" charset="0"/>
              <a:cs typeface="Arial" pitchFamily="34" charset="0"/>
            </a:endParaRPr>
          </a:p>
        </p:txBody>
      </p:sp>
    </p:spTree>
  </p:cSld>
  <p:clrMapOvr>
    <a:masterClrMapping/>
  </p:clrMapOvr>
  <p:transition>
    <p:random/>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Матвеев"/>
          <p:cNvPicPr>
            <a:picLocks noChangeAspect="1" noChangeArrowheads="1"/>
          </p:cNvPicPr>
          <p:nvPr/>
        </p:nvPicPr>
        <p:blipFill>
          <a:blip r:embed="rId2" cstate="print"/>
          <a:srcRect/>
          <a:stretch>
            <a:fillRect/>
          </a:stretch>
        </p:blipFill>
        <p:spPr bwMode="auto">
          <a:xfrm>
            <a:off x="5677788" y="2318465"/>
            <a:ext cx="2966178" cy="3204511"/>
          </a:xfrm>
          <a:prstGeom prst="rect">
            <a:avLst/>
          </a:prstGeom>
          <a:noFill/>
          <a:ln w="9525">
            <a:noFill/>
            <a:miter lim="800000"/>
            <a:headEnd/>
            <a:tailEnd/>
          </a:ln>
        </p:spPr>
      </p:pic>
      <p:sp>
        <p:nvSpPr>
          <p:cNvPr id="6" name="Прямоугольник 5"/>
          <p:cNvSpPr/>
          <p:nvPr/>
        </p:nvSpPr>
        <p:spPr>
          <a:xfrm>
            <a:off x="2699792" y="2364488"/>
            <a:ext cx="2808782" cy="1200329"/>
          </a:xfrm>
          <a:prstGeom prst="rect">
            <a:avLst/>
          </a:prstGeom>
        </p:spPr>
        <p:txBody>
          <a:bodyPr wrap="none">
            <a:spAutoFit/>
          </a:bodyPr>
          <a:lstStyle/>
          <a:p>
            <a:pPr>
              <a:buNone/>
            </a:pPr>
            <a:r>
              <a:rPr lang="ru-RU" sz="3600" b="1" dirty="0" smtClean="0">
                <a:solidFill>
                  <a:srgbClr val="FF0000"/>
                </a:solidFill>
              </a:rPr>
              <a:t>Владимир  </a:t>
            </a:r>
          </a:p>
          <a:p>
            <a:pPr>
              <a:buNone/>
            </a:pPr>
            <a:r>
              <a:rPr lang="ru-RU" sz="3600" b="1" dirty="0" smtClean="0">
                <a:solidFill>
                  <a:srgbClr val="FF0000"/>
                </a:solidFill>
              </a:rPr>
              <a:t>Матвеев</a:t>
            </a:r>
          </a:p>
        </p:txBody>
      </p:sp>
      <p:pic>
        <p:nvPicPr>
          <p:cNvPr id="7" name="Группа 8"/>
          <p:cNvPicPr>
            <a:picLocks noChangeArrowheads="1"/>
          </p:cNvPicPr>
          <p:nvPr/>
        </p:nvPicPr>
        <p:blipFill>
          <a:blip r:embed="rId3" cstate="print"/>
          <a:srcRect/>
          <a:stretch>
            <a:fillRect/>
          </a:stretch>
        </p:blipFill>
        <p:spPr bwMode="auto">
          <a:xfrm>
            <a:off x="170508" y="173026"/>
            <a:ext cx="8620125" cy="1541462"/>
          </a:xfrm>
          <a:prstGeom prst="rect">
            <a:avLst/>
          </a:prstGeom>
          <a:noFill/>
          <a:ln w="9525">
            <a:noFill/>
            <a:miter lim="800000"/>
            <a:headEnd/>
            <a:tailEnd/>
          </a:ln>
        </p:spPr>
      </p:pic>
      <p:pic>
        <p:nvPicPr>
          <p:cNvPr id="8" name="Picture 2" descr="http://war2.ucoz.ru/_pu/2/93807.jpg"/>
          <p:cNvPicPr>
            <a:picLocks noChangeAspect="1" noChangeArrowheads="1"/>
          </p:cNvPicPr>
          <p:nvPr/>
        </p:nvPicPr>
        <p:blipFill>
          <a:blip r:embed="rId4" cstate="print"/>
          <a:srcRect/>
          <a:stretch>
            <a:fillRect/>
          </a:stretch>
        </p:blipFill>
        <p:spPr bwMode="auto">
          <a:xfrm>
            <a:off x="7643834" y="357166"/>
            <a:ext cx="1000132" cy="1357322"/>
          </a:xfrm>
          <a:prstGeom prst="rect">
            <a:avLst/>
          </a:prstGeom>
          <a:noFill/>
          <a:ln w="9525">
            <a:noFill/>
            <a:miter lim="800000"/>
            <a:headEnd/>
            <a:tailEnd/>
          </a:ln>
        </p:spPr>
      </p:pic>
      <p:sp>
        <p:nvSpPr>
          <p:cNvPr id="9" name="Прямоугольник 8"/>
          <p:cNvSpPr/>
          <p:nvPr/>
        </p:nvSpPr>
        <p:spPr>
          <a:xfrm>
            <a:off x="956226" y="620688"/>
            <a:ext cx="4536819" cy="584775"/>
          </a:xfrm>
          <a:prstGeom prst="rect">
            <a:avLst/>
          </a:prstGeom>
        </p:spPr>
        <p:txBody>
          <a:bodyPr wrap="none">
            <a:spAutoFit/>
          </a:bodyPr>
          <a:lstStyle/>
          <a:p>
            <a:r>
              <a:rPr lang="ru-RU" sz="3200" i="1" dirty="0" smtClean="0">
                <a:solidFill>
                  <a:srgbClr val="FFFF00"/>
                </a:solidFill>
              </a:rPr>
              <a:t>Они не щадили себя…</a:t>
            </a:r>
            <a:endParaRPr lang="ru-RU" sz="3200" i="1" dirty="0">
              <a:solidFill>
                <a:srgbClr val="FFFF00"/>
              </a:solidFill>
            </a:endParaRPr>
          </a:p>
        </p:txBody>
      </p:sp>
      <p:pic>
        <p:nvPicPr>
          <p:cNvPr id="20482" name="Picture 2" descr="C:\Users\Ирина\Desktop\Downloads\Новая папка\3007-728.jpg"/>
          <p:cNvPicPr>
            <a:picLocks noChangeAspect="1" noChangeArrowheads="1"/>
          </p:cNvPicPr>
          <p:nvPr/>
        </p:nvPicPr>
        <p:blipFill>
          <a:blip r:embed="rId5" cstate="print"/>
          <a:srcRect/>
          <a:stretch>
            <a:fillRect/>
          </a:stretch>
        </p:blipFill>
        <p:spPr bwMode="auto">
          <a:xfrm>
            <a:off x="428596" y="1643050"/>
            <a:ext cx="2143140" cy="2643206"/>
          </a:xfrm>
          <a:prstGeom prst="rect">
            <a:avLst/>
          </a:prstGeom>
          <a:noFill/>
        </p:spPr>
      </p:pic>
      <p:sp>
        <p:nvSpPr>
          <p:cNvPr id="2" name="Прямоугольник 1"/>
          <p:cNvSpPr/>
          <p:nvPr/>
        </p:nvSpPr>
        <p:spPr>
          <a:xfrm>
            <a:off x="323528" y="4797152"/>
            <a:ext cx="7137018" cy="1384995"/>
          </a:xfrm>
          <a:prstGeom prst="rect">
            <a:avLst/>
          </a:prstGeom>
        </p:spPr>
        <p:txBody>
          <a:bodyPr wrap="none">
            <a:spAutoFit/>
          </a:bodyPr>
          <a:lstStyle/>
          <a:p>
            <a:r>
              <a:rPr lang="ru-RU" sz="2800" b="1" dirty="0" smtClean="0">
                <a:solidFill>
                  <a:srgbClr val="002060"/>
                </a:solidFill>
              </a:rPr>
              <a:t>      Лётчик -</a:t>
            </a:r>
          </a:p>
          <a:p>
            <a:r>
              <a:rPr lang="ru-RU" sz="2800" b="1" dirty="0" smtClean="0">
                <a:solidFill>
                  <a:srgbClr val="002060"/>
                </a:solidFill>
              </a:rPr>
              <a:t> </a:t>
            </a:r>
          </a:p>
          <a:p>
            <a:r>
              <a:rPr lang="ru-RU" sz="2800" b="1" dirty="0" smtClean="0">
                <a:solidFill>
                  <a:srgbClr val="002060"/>
                </a:solidFill>
              </a:rPr>
              <a:t>участник обороны города Ленинграда </a:t>
            </a:r>
            <a:endParaRPr lang="ru-RU" sz="2800" dirty="0">
              <a:solidFill>
                <a:srgbClr val="002060"/>
              </a:solidFill>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0.70"/>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20482"/>
                                        </p:tgtEl>
                                        <p:attrNameLst>
                                          <p:attrName>style.visibility</p:attrName>
                                        </p:attrNameLst>
                                      </p:cBhvr>
                                      <p:to>
                                        <p:strVal val="visible"/>
                                      </p:to>
                                    </p:set>
                                    <p:anim calcmode="lin" valueType="num">
                                      <p:cBhvr>
                                        <p:cTn id="14" dur="1000" fill="hold"/>
                                        <p:tgtEl>
                                          <p:spTgt spid="20482"/>
                                        </p:tgtEl>
                                        <p:attrNameLst>
                                          <p:attrName>ppt_w</p:attrName>
                                        </p:attrNameLst>
                                      </p:cBhvr>
                                      <p:tavLst>
                                        <p:tav tm="0">
                                          <p:val>
                                            <p:strVal val="#ppt_w*0.70"/>
                                          </p:val>
                                        </p:tav>
                                        <p:tav tm="100000">
                                          <p:val>
                                            <p:strVal val="#ppt_w"/>
                                          </p:val>
                                        </p:tav>
                                      </p:tavLst>
                                    </p:anim>
                                    <p:anim calcmode="lin" valueType="num">
                                      <p:cBhvr>
                                        <p:cTn id="15" dur="1000" fill="hold"/>
                                        <p:tgtEl>
                                          <p:spTgt spid="20482"/>
                                        </p:tgtEl>
                                        <p:attrNameLst>
                                          <p:attrName>ppt_h</p:attrName>
                                        </p:attrNameLst>
                                      </p:cBhvr>
                                      <p:tavLst>
                                        <p:tav tm="0">
                                          <p:val>
                                            <p:strVal val="#ppt_h"/>
                                          </p:val>
                                        </p:tav>
                                        <p:tav tm="100000">
                                          <p:val>
                                            <p:strVal val="#ppt_h"/>
                                          </p:val>
                                        </p:tav>
                                      </p:tavLst>
                                    </p:anim>
                                    <p:animEffect transition="in" filter="fade">
                                      <p:cBhvr>
                                        <p:cTn id="16" dur="1000"/>
                                        <p:tgtEl>
                                          <p:spTgt spid="20482"/>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6"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barn(inHorizontal)">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p:cTn id="26" dur="1000" fill="hold"/>
                                        <p:tgtEl>
                                          <p:spTgt spid="3"/>
                                        </p:tgtEl>
                                        <p:attrNameLst>
                                          <p:attrName>ppt_w</p:attrName>
                                        </p:attrNameLst>
                                      </p:cBhvr>
                                      <p:tavLst>
                                        <p:tav tm="0">
                                          <p:val>
                                            <p:strVal val="#ppt_w*0.70"/>
                                          </p:val>
                                        </p:tav>
                                        <p:tav tm="100000">
                                          <p:val>
                                            <p:strVal val="#ppt_w"/>
                                          </p:val>
                                        </p:tav>
                                      </p:tavLst>
                                    </p:anim>
                                    <p:anim calcmode="lin" valueType="num">
                                      <p:cBhvr>
                                        <p:cTn id="27" dur="1000" fill="hold"/>
                                        <p:tgtEl>
                                          <p:spTgt spid="3"/>
                                        </p:tgtEl>
                                        <p:attrNameLst>
                                          <p:attrName>ppt_h</p:attrName>
                                        </p:attrNameLst>
                                      </p:cBhvr>
                                      <p:tavLst>
                                        <p:tav tm="0">
                                          <p:val>
                                            <p:strVal val="#ppt_h"/>
                                          </p:val>
                                        </p:tav>
                                        <p:tav tm="100000">
                                          <p:val>
                                            <p:strVal val="#ppt_h"/>
                                          </p:val>
                                        </p:tav>
                                      </p:tavLst>
                                    </p:anim>
                                    <p:animEffect transition="in" filter="fade">
                                      <p:cBhvr>
                                        <p:cTn id="28" dur="1000"/>
                                        <p:tgtEl>
                                          <p:spTgt spid="3"/>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blinds(horizontal)">
                                      <p:cBhvr>
                                        <p:cTn id="33" dur="500"/>
                                        <p:tgtEl>
                                          <p:spTgt spid="2"/>
                                        </p:tgtEl>
                                      </p:cBhvr>
                                    </p:animEffect>
                                  </p:childTnLst>
                                </p:cTn>
                              </p:par>
                            </p:childTnLst>
                          </p:cTn>
                        </p:par>
                      </p:childTnLst>
                    </p:cTn>
                  </p:par>
                  <p:par>
                    <p:cTn id="34" fill="hold">
                      <p:stCondLst>
                        <p:cond delay="indefinite"/>
                      </p:stCondLst>
                      <p:childTnLst>
                        <p:par>
                          <p:cTn id="35" fill="hold">
                            <p:stCondLst>
                              <p:cond delay="0"/>
                            </p:stCondLst>
                            <p:childTnLst>
                              <p:par>
                                <p:cTn id="36" presetID="8" presetClass="entr" presetSubtype="16" fill="hold"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diamond(in)">
                                      <p:cBhvr>
                                        <p:cTn id="38"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1574425"/>
            <a:ext cx="8460432" cy="4893647"/>
          </a:xfrm>
          <a:prstGeom prst="rect">
            <a:avLst/>
          </a:prstGeom>
          <a:noFill/>
        </p:spPr>
        <p:style>
          <a:lnRef idx="1">
            <a:schemeClr val="accent6"/>
          </a:lnRef>
          <a:fillRef idx="2">
            <a:schemeClr val="accent6"/>
          </a:fillRef>
          <a:effectRef idx="1">
            <a:schemeClr val="accent6"/>
          </a:effectRef>
          <a:fontRef idx="minor">
            <a:schemeClr val="dk1"/>
          </a:fontRef>
        </p:style>
        <p:txBody>
          <a:bodyPr wrap="square">
            <a:spAutoFit/>
          </a:bodyPr>
          <a:lstStyle/>
          <a:p>
            <a:pPr>
              <a:defRPr/>
            </a:pPr>
            <a:r>
              <a:rPr lang="ru-RU" sz="1800" b="1" dirty="0">
                <a:solidFill>
                  <a:prstClr val="black"/>
                </a:solidFill>
                <a:latin typeface="Arial" pitchFamily="34" charset="0"/>
                <a:cs typeface="Arial" pitchFamily="34" charset="0"/>
              </a:rPr>
              <a:t>Капитан Владимир Матвеев </a:t>
            </a:r>
            <a:r>
              <a:rPr lang="ru-RU" sz="1800" b="1" dirty="0">
                <a:solidFill>
                  <a:schemeClr val="bg1"/>
                </a:solidFill>
                <a:latin typeface="Arial" pitchFamily="34" charset="0"/>
                <a:cs typeface="Arial" pitchFamily="34" charset="0"/>
              </a:rPr>
              <a:t>с</a:t>
            </a:r>
            <a:r>
              <a:rPr lang="ru-RU" sz="1800" b="1" dirty="0" smtClean="0">
                <a:solidFill>
                  <a:schemeClr val="bg1"/>
                </a:solidFill>
                <a:latin typeface="Arial" pitchFamily="34" charset="0"/>
                <a:cs typeface="Arial" pitchFamily="34" charset="0"/>
              </a:rPr>
              <a:t> начала </a:t>
            </a:r>
            <a:r>
              <a:rPr lang="ru-RU" sz="1800" b="1" dirty="0">
                <a:solidFill>
                  <a:schemeClr val="bg1"/>
                </a:solidFill>
                <a:latin typeface="Arial" pitchFamily="34" charset="0"/>
                <a:cs typeface="Arial" pitchFamily="34" charset="0"/>
              </a:rPr>
              <a:t>Великой Отечественной </a:t>
            </a:r>
            <a:r>
              <a:rPr lang="ru-RU" sz="1800" b="1" dirty="0" smtClean="0">
                <a:solidFill>
                  <a:schemeClr val="bg1"/>
                </a:solidFill>
                <a:latin typeface="Arial" pitchFamily="34" charset="0"/>
                <a:cs typeface="Arial" pitchFamily="34" charset="0"/>
              </a:rPr>
              <a:t>войны</a:t>
            </a:r>
          </a:p>
          <a:p>
            <a:pPr>
              <a:defRPr/>
            </a:pPr>
            <a:r>
              <a:rPr lang="ru-RU" sz="1800" b="1" dirty="0" smtClean="0">
                <a:solidFill>
                  <a:schemeClr val="bg1"/>
                </a:solidFill>
                <a:latin typeface="Arial" pitchFamily="34" charset="0"/>
                <a:cs typeface="Arial" pitchFamily="34" charset="0"/>
              </a:rPr>
              <a:t>на </a:t>
            </a:r>
            <a:r>
              <a:rPr lang="ru-RU" sz="1800" b="1" dirty="0">
                <a:solidFill>
                  <a:schemeClr val="bg1"/>
                </a:solidFill>
                <a:latin typeface="Arial" pitchFamily="34" charset="0"/>
                <a:cs typeface="Arial" pitchFamily="34" charset="0"/>
              </a:rPr>
              <a:t>фронте</a:t>
            </a:r>
            <a:r>
              <a:rPr lang="ru-RU" sz="1800" b="1" dirty="0" smtClean="0">
                <a:solidFill>
                  <a:schemeClr val="bg1"/>
                </a:solidFill>
                <a:latin typeface="Arial" pitchFamily="34" charset="0"/>
                <a:cs typeface="Arial" pitchFamily="34" charset="0"/>
              </a:rPr>
              <a:t>.</a:t>
            </a:r>
          </a:p>
          <a:p>
            <a:pPr>
              <a:defRPr/>
            </a:pPr>
            <a:r>
              <a:rPr lang="ru-RU" sz="1800" b="1" dirty="0" smtClean="0">
                <a:solidFill>
                  <a:schemeClr val="bg1"/>
                </a:solidFill>
                <a:latin typeface="Arial" pitchFamily="34" charset="0"/>
                <a:cs typeface="Arial" pitchFamily="34" charset="0"/>
              </a:rPr>
              <a:t>8 </a:t>
            </a:r>
            <a:r>
              <a:rPr lang="ru-RU" sz="1800" b="1" dirty="0">
                <a:solidFill>
                  <a:schemeClr val="bg1"/>
                </a:solidFill>
                <a:latin typeface="Arial" pitchFamily="34" charset="0"/>
                <a:cs typeface="Arial" pitchFamily="34" charset="0"/>
              </a:rPr>
              <a:t>июля 1941 года при отражении налёта авиации противника на </a:t>
            </a:r>
            <a:r>
              <a:rPr lang="ru-RU" sz="1800" b="1" dirty="0" smtClean="0">
                <a:solidFill>
                  <a:srgbClr val="C00000"/>
                </a:solidFill>
                <a:latin typeface="Arial" pitchFamily="34" charset="0"/>
                <a:cs typeface="Arial" pitchFamily="34" charset="0"/>
              </a:rPr>
              <a:t>Ленинград, </a:t>
            </a:r>
            <a:r>
              <a:rPr lang="ru-RU" sz="1800" b="1" dirty="0">
                <a:solidFill>
                  <a:schemeClr val="bg1"/>
                </a:solidFill>
                <a:latin typeface="Arial" pitchFamily="34" charset="0"/>
                <a:cs typeface="Arial" pitchFamily="34" charset="0"/>
              </a:rPr>
              <a:t>израсходовав весь боекомплект, применил таран: </a:t>
            </a:r>
            <a:endParaRPr lang="ru-RU" sz="1800" b="1" dirty="0" smtClean="0">
              <a:solidFill>
                <a:schemeClr val="bg1"/>
              </a:solidFill>
              <a:latin typeface="Arial" pitchFamily="34" charset="0"/>
              <a:cs typeface="Arial" pitchFamily="34" charset="0"/>
            </a:endParaRPr>
          </a:p>
          <a:p>
            <a:pPr>
              <a:defRPr/>
            </a:pPr>
            <a:r>
              <a:rPr lang="ru-RU" sz="1800" b="1" dirty="0" smtClean="0">
                <a:solidFill>
                  <a:schemeClr val="bg1"/>
                </a:solidFill>
                <a:latin typeface="Arial" pitchFamily="34" charset="0"/>
                <a:cs typeface="Arial" pitchFamily="34" charset="0"/>
              </a:rPr>
              <a:t>концом </a:t>
            </a:r>
            <a:r>
              <a:rPr lang="ru-RU" sz="1800" b="1" dirty="0">
                <a:solidFill>
                  <a:schemeClr val="bg1"/>
                </a:solidFill>
                <a:latin typeface="Arial" pitchFamily="34" charset="0"/>
                <a:cs typeface="Arial" pitchFamily="34" charset="0"/>
              </a:rPr>
              <a:t>плоскости своего МиГ-3 срезал хвостовое оперение фашистского самолёта. </a:t>
            </a:r>
            <a:endParaRPr lang="ru-RU" sz="1800" b="1" dirty="0" smtClean="0">
              <a:solidFill>
                <a:schemeClr val="bg1"/>
              </a:solidFill>
              <a:latin typeface="Arial" pitchFamily="34" charset="0"/>
              <a:cs typeface="Arial" pitchFamily="34" charset="0"/>
            </a:endParaRPr>
          </a:p>
          <a:p>
            <a:pPr>
              <a:defRPr/>
            </a:pPr>
            <a:r>
              <a:rPr lang="ru-RU" sz="1800" b="1" dirty="0" smtClean="0">
                <a:solidFill>
                  <a:schemeClr val="bg1"/>
                </a:solidFill>
                <a:latin typeface="Arial" pitchFamily="34" charset="0"/>
                <a:cs typeface="Arial" pitchFamily="34" charset="0"/>
              </a:rPr>
              <a:t>Вражеский </a:t>
            </a:r>
            <a:r>
              <a:rPr lang="ru-RU" sz="1800" b="1" dirty="0">
                <a:solidFill>
                  <a:schemeClr val="bg1"/>
                </a:solidFill>
                <a:latin typeface="Arial" pitchFamily="34" charset="0"/>
                <a:cs typeface="Arial" pitchFamily="34" charset="0"/>
              </a:rPr>
              <a:t>самолёт упал у деревни </a:t>
            </a:r>
            <a:r>
              <a:rPr lang="ru-RU" sz="1800" b="1" dirty="0" err="1">
                <a:solidFill>
                  <a:schemeClr val="bg1"/>
                </a:solidFill>
                <a:latin typeface="Arial" pitchFamily="34" charset="0"/>
                <a:cs typeface="Arial" pitchFamily="34" charset="0"/>
              </a:rPr>
              <a:t>Малютино</a:t>
            </a:r>
            <a:r>
              <a:rPr lang="ru-RU" sz="1800" b="1" dirty="0">
                <a:solidFill>
                  <a:schemeClr val="bg1"/>
                </a:solidFill>
                <a:latin typeface="Arial" pitchFamily="34" charset="0"/>
                <a:cs typeface="Arial" pitchFamily="34" charset="0"/>
              </a:rPr>
              <a:t>. </a:t>
            </a:r>
            <a:endParaRPr lang="ru-RU" sz="1800" b="1" dirty="0" smtClean="0">
              <a:solidFill>
                <a:schemeClr val="bg1"/>
              </a:solidFill>
              <a:latin typeface="Arial" pitchFamily="34" charset="0"/>
              <a:cs typeface="Arial" pitchFamily="34" charset="0"/>
            </a:endParaRPr>
          </a:p>
          <a:p>
            <a:pPr>
              <a:defRPr/>
            </a:pPr>
            <a:r>
              <a:rPr lang="ru-RU" sz="1800" b="1" dirty="0" smtClean="0">
                <a:solidFill>
                  <a:schemeClr val="bg1"/>
                </a:solidFill>
                <a:latin typeface="Arial" pitchFamily="34" charset="0"/>
                <a:cs typeface="Arial" pitchFamily="34" charset="0"/>
              </a:rPr>
              <a:t>Благополучно </a:t>
            </a:r>
            <a:r>
              <a:rPr lang="ru-RU" sz="1800" b="1" dirty="0">
                <a:solidFill>
                  <a:schemeClr val="bg1"/>
                </a:solidFill>
                <a:latin typeface="Arial" pitchFamily="34" charset="0"/>
                <a:cs typeface="Arial" pitchFamily="34" charset="0"/>
              </a:rPr>
              <a:t>произвёл посадку на своём аэродроме</a:t>
            </a:r>
            <a:r>
              <a:rPr lang="ru-RU" sz="1800" b="1" dirty="0" smtClean="0">
                <a:solidFill>
                  <a:schemeClr val="bg1"/>
                </a:solidFill>
                <a:latin typeface="Arial" pitchFamily="34" charset="0"/>
                <a:cs typeface="Arial" pitchFamily="34" charset="0"/>
              </a:rPr>
              <a:t>.</a:t>
            </a:r>
          </a:p>
          <a:p>
            <a:pPr>
              <a:defRPr/>
            </a:pPr>
            <a:endParaRPr lang="ru-RU" b="1" dirty="0">
              <a:solidFill>
                <a:schemeClr val="bg1"/>
              </a:solidFill>
              <a:latin typeface="Arial" pitchFamily="34" charset="0"/>
              <a:cs typeface="Arial" pitchFamily="34" charset="0"/>
            </a:endParaRPr>
          </a:p>
          <a:p>
            <a:pPr>
              <a:defRPr/>
            </a:pPr>
            <a:r>
              <a:rPr lang="ru-RU" sz="1800" b="1" dirty="0" smtClean="0">
                <a:solidFill>
                  <a:schemeClr val="bg1"/>
                </a:solidFill>
                <a:latin typeface="Arial" pitchFamily="34" charset="0"/>
                <a:cs typeface="Arial" pitchFamily="34" charset="0"/>
              </a:rPr>
              <a:t>Погиб </a:t>
            </a:r>
            <a:r>
              <a:rPr lang="ru-RU" sz="1800" b="1" dirty="0">
                <a:solidFill>
                  <a:schemeClr val="bg1"/>
                </a:solidFill>
                <a:latin typeface="Arial" pitchFamily="34" charset="0"/>
                <a:cs typeface="Arial" pitchFamily="34" charset="0"/>
              </a:rPr>
              <a:t>Владимир </a:t>
            </a:r>
            <a:r>
              <a:rPr lang="ru-RU" sz="1800" b="1" dirty="0" smtClean="0">
                <a:solidFill>
                  <a:schemeClr val="bg1"/>
                </a:solidFill>
                <a:latin typeface="Arial" pitchFamily="34" charset="0"/>
                <a:cs typeface="Arial" pitchFamily="34" charset="0"/>
              </a:rPr>
              <a:t>Матвеев в </a:t>
            </a:r>
            <a:r>
              <a:rPr lang="ru-RU" sz="1800" b="1" dirty="0">
                <a:solidFill>
                  <a:schemeClr val="bg1"/>
                </a:solidFill>
                <a:latin typeface="Arial" pitchFamily="34" charset="0"/>
                <a:cs typeface="Arial" pitchFamily="34" charset="0"/>
              </a:rPr>
              <a:t>воздушном бою </a:t>
            </a:r>
            <a:endParaRPr lang="ru-RU" sz="1800" b="1" dirty="0" smtClean="0">
              <a:solidFill>
                <a:schemeClr val="bg1"/>
              </a:solidFill>
              <a:latin typeface="Arial" pitchFamily="34" charset="0"/>
              <a:cs typeface="Arial" pitchFamily="34" charset="0"/>
            </a:endParaRPr>
          </a:p>
          <a:p>
            <a:pPr>
              <a:defRPr/>
            </a:pPr>
            <a:r>
              <a:rPr lang="ru-RU" sz="1800" b="1" dirty="0" smtClean="0">
                <a:solidFill>
                  <a:schemeClr val="bg1"/>
                </a:solidFill>
                <a:latin typeface="Arial" pitchFamily="34" charset="0"/>
                <a:cs typeface="Arial" pitchFamily="34" charset="0"/>
              </a:rPr>
              <a:t>1 </a:t>
            </a:r>
            <a:r>
              <a:rPr lang="ru-RU" sz="1800" b="1" dirty="0">
                <a:solidFill>
                  <a:schemeClr val="bg1"/>
                </a:solidFill>
                <a:latin typeface="Arial" pitchFamily="34" charset="0"/>
                <a:cs typeface="Arial" pitchFamily="34" charset="0"/>
              </a:rPr>
              <a:t>января 1942 года, прикрывая "Дорогу жизни" по </a:t>
            </a:r>
            <a:r>
              <a:rPr lang="ru-RU" sz="1800" b="1" dirty="0" smtClean="0">
                <a:solidFill>
                  <a:schemeClr val="bg1"/>
                </a:solidFill>
                <a:latin typeface="Arial" pitchFamily="34" charset="0"/>
                <a:cs typeface="Arial" pitchFamily="34" charset="0"/>
              </a:rPr>
              <a:t>Ладожскому озеру. </a:t>
            </a:r>
            <a:r>
              <a:rPr lang="ru-RU" sz="1800" b="1" dirty="0">
                <a:solidFill>
                  <a:schemeClr val="bg1"/>
                </a:solidFill>
                <a:latin typeface="Arial" pitchFamily="34" charset="0"/>
                <a:cs typeface="Arial" pitchFamily="34" charset="0"/>
              </a:rPr>
              <a:t>Похоронен в Ленинграде.</a:t>
            </a:r>
            <a:endParaRPr lang="ru-RU" sz="1400" b="1" dirty="0">
              <a:solidFill>
                <a:schemeClr val="bg1"/>
              </a:solidFill>
              <a:latin typeface="Arial" pitchFamily="34" charset="0"/>
              <a:cs typeface="Arial" pitchFamily="34" charset="0"/>
            </a:endParaRPr>
          </a:p>
          <a:p>
            <a:pPr>
              <a:defRPr/>
            </a:pPr>
            <a:endParaRPr lang="ru-RU" sz="1800" b="1" dirty="0">
              <a:solidFill>
                <a:schemeClr val="bg1"/>
              </a:solidFill>
              <a:latin typeface="Arial" pitchFamily="34" charset="0"/>
              <a:cs typeface="Arial" pitchFamily="34" charset="0"/>
            </a:endParaRPr>
          </a:p>
          <a:p>
            <a:pPr>
              <a:defRPr/>
            </a:pPr>
            <a:r>
              <a:rPr lang="ru-RU" sz="1800" b="1" dirty="0">
                <a:solidFill>
                  <a:schemeClr val="bg1"/>
                </a:solidFill>
                <a:latin typeface="Arial" pitchFamily="34" charset="0"/>
                <a:cs typeface="Arial" pitchFamily="34" charset="0"/>
              </a:rPr>
              <a:t>Звание Героя Советского Союза </a:t>
            </a:r>
          </a:p>
          <a:p>
            <a:pPr>
              <a:defRPr/>
            </a:pPr>
            <a:r>
              <a:rPr lang="ru-RU" sz="1800" b="1" dirty="0">
                <a:solidFill>
                  <a:schemeClr val="bg1"/>
                </a:solidFill>
                <a:latin typeface="Arial" pitchFamily="34" charset="0"/>
                <a:cs typeface="Arial" pitchFamily="34" charset="0"/>
              </a:rPr>
              <a:t>с вручением ордена Ленина и медали «Золотая Звезда»</a:t>
            </a:r>
          </a:p>
          <a:p>
            <a:pPr>
              <a:defRPr/>
            </a:pPr>
            <a:r>
              <a:rPr lang="ru-RU" sz="1800" b="1" dirty="0" smtClean="0">
                <a:solidFill>
                  <a:schemeClr val="bg1"/>
                </a:solidFill>
                <a:latin typeface="Arial" pitchFamily="34" charset="0"/>
                <a:cs typeface="Arial" pitchFamily="34" charset="0"/>
              </a:rPr>
              <a:t>Владимиру  </a:t>
            </a:r>
            <a:r>
              <a:rPr lang="ru-RU" sz="1800" b="1" dirty="0">
                <a:solidFill>
                  <a:schemeClr val="bg1"/>
                </a:solidFill>
                <a:latin typeface="Arial" pitchFamily="34" charset="0"/>
                <a:cs typeface="Arial" pitchFamily="34" charset="0"/>
              </a:rPr>
              <a:t>Матвееву присвоено 22 июля 1941 года.</a:t>
            </a:r>
          </a:p>
          <a:p>
            <a:pPr>
              <a:defRPr/>
            </a:pPr>
            <a:r>
              <a:rPr lang="ru-RU" sz="1800" b="1" dirty="0">
                <a:solidFill>
                  <a:schemeClr val="bg1"/>
                </a:solidFill>
                <a:latin typeface="Arial" pitchFamily="34" charset="0"/>
                <a:cs typeface="Arial" pitchFamily="34" charset="0"/>
              </a:rPr>
              <a:t> </a:t>
            </a:r>
            <a:endParaRPr lang="ru-RU" sz="1800" b="1" dirty="0">
              <a:solidFill>
                <a:schemeClr val="bg1"/>
              </a:solidFill>
              <a:latin typeface="Arial Narrow" pitchFamily="34" charset="0"/>
            </a:endParaRPr>
          </a:p>
        </p:txBody>
      </p:sp>
      <p:pic>
        <p:nvPicPr>
          <p:cNvPr id="3" name="Группа 8"/>
          <p:cNvPicPr>
            <a:picLocks noChangeArrowheads="1"/>
          </p:cNvPicPr>
          <p:nvPr/>
        </p:nvPicPr>
        <p:blipFill>
          <a:blip r:embed="rId2" cstate="print"/>
          <a:srcRect/>
          <a:stretch>
            <a:fillRect/>
          </a:stretch>
        </p:blipFill>
        <p:spPr bwMode="auto">
          <a:xfrm>
            <a:off x="214282" y="0"/>
            <a:ext cx="8620125" cy="1541462"/>
          </a:xfrm>
          <a:prstGeom prst="rect">
            <a:avLst/>
          </a:prstGeom>
          <a:noFill/>
          <a:ln w="9525">
            <a:noFill/>
            <a:miter lim="800000"/>
            <a:headEnd/>
            <a:tailEnd/>
          </a:ln>
        </p:spPr>
      </p:pic>
      <p:sp>
        <p:nvSpPr>
          <p:cNvPr id="4" name="Прямоугольник 3"/>
          <p:cNvSpPr/>
          <p:nvPr/>
        </p:nvSpPr>
        <p:spPr>
          <a:xfrm>
            <a:off x="1115616" y="509121"/>
            <a:ext cx="4536819" cy="584775"/>
          </a:xfrm>
          <a:prstGeom prst="rect">
            <a:avLst/>
          </a:prstGeom>
        </p:spPr>
        <p:txBody>
          <a:bodyPr wrap="none">
            <a:spAutoFit/>
          </a:bodyPr>
          <a:lstStyle/>
          <a:p>
            <a:pPr lvl="0"/>
            <a:r>
              <a:rPr lang="ru-RU" sz="3200" i="1" dirty="0">
                <a:solidFill>
                  <a:srgbClr val="FFFF00"/>
                </a:solidFill>
              </a:rPr>
              <a:t>Они не щадили себя…</a:t>
            </a:r>
          </a:p>
        </p:txBody>
      </p:sp>
    </p:spTree>
  </p:cSld>
  <p:clrMapOvr>
    <a:masterClrMapping/>
  </p:clrMapOvr>
  <p:transition>
    <p:random/>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Группа 8"/>
          <p:cNvPicPr>
            <a:picLocks noChangeArrowheads="1"/>
          </p:cNvPicPr>
          <p:nvPr/>
        </p:nvPicPr>
        <p:blipFill>
          <a:blip r:embed="rId2" cstate="print"/>
          <a:srcRect/>
          <a:stretch>
            <a:fillRect/>
          </a:stretch>
        </p:blipFill>
        <p:spPr bwMode="auto">
          <a:xfrm>
            <a:off x="285720" y="214290"/>
            <a:ext cx="8620125" cy="1541462"/>
          </a:xfrm>
          <a:prstGeom prst="rect">
            <a:avLst/>
          </a:prstGeom>
          <a:noFill/>
          <a:ln w="9525">
            <a:noFill/>
            <a:miter lim="800000"/>
            <a:headEnd/>
            <a:tailEnd/>
          </a:ln>
        </p:spPr>
      </p:pic>
      <p:pic>
        <p:nvPicPr>
          <p:cNvPr id="4" name="Picture 2" descr="http://war2.ucoz.ru/_pu/2/93807.jpg"/>
          <p:cNvPicPr>
            <a:picLocks noChangeAspect="1" noChangeArrowheads="1"/>
          </p:cNvPicPr>
          <p:nvPr/>
        </p:nvPicPr>
        <p:blipFill>
          <a:blip r:embed="rId3" cstate="print"/>
          <a:srcRect/>
          <a:stretch>
            <a:fillRect/>
          </a:stretch>
        </p:blipFill>
        <p:spPr bwMode="auto">
          <a:xfrm>
            <a:off x="7643834" y="357166"/>
            <a:ext cx="1000132" cy="1357322"/>
          </a:xfrm>
          <a:prstGeom prst="rect">
            <a:avLst/>
          </a:prstGeom>
          <a:noFill/>
          <a:ln w="9525">
            <a:noFill/>
            <a:miter lim="800000"/>
            <a:headEnd/>
            <a:tailEnd/>
          </a:ln>
        </p:spPr>
      </p:pic>
      <p:sp>
        <p:nvSpPr>
          <p:cNvPr id="6" name="Прямоугольник 5"/>
          <p:cNvSpPr/>
          <p:nvPr/>
        </p:nvSpPr>
        <p:spPr>
          <a:xfrm>
            <a:off x="928662" y="642918"/>
            <a:ext cx="3998210" cy="523220"/>
          </a:xfrm>
          <a:prstGeom prst="rect">
            <a:avLst/>
          </a:prstGeom>
        </p:spPr>
        <p:txBody>
          <a:bodyPr wrap="none">
            <a:spAutoFit/>
          </a:bodyPr>
          <a:lstStyle/>
          <a:p>
            <a:r>
              <a:rPr lang="ru-RU" sz="2800" i="1" dirty="0" smtClean="0">
                <a:solidFill>
                  <a:srgbClr val="FFFF00"/>
                </a:solidFill>
              </a:rPr>
              <a:t>Они не щадили себя…</a:t>
            </a:r>
            <a:endParaRPr lang="ru-RU" sz="2800" i="1" dirty="0">
              <a:solidFill>
                <a:srgbClr val="FFFF00"/>
              </a:solidFill>
            </a:endParaRPr>
          </a:p>
        </p:txBody>
      </p:sp>
      <p:sp>
        <p:nvSpPr>
          <p:cNvPr id="7" name="Прямоугольник 6"/>
          <p:cNvSpPr/>
          <p:nvPr/>
        </p:nvSpPr>
        <p:spPr>
          <a:xfrm>
            <a:off x="3059832" y="2132856"/>
            <a:ext cx="2639825" cy="1323439"/>
          </a:xfrm>
          <a:prstGeom prst="rect">
            <a:avLst/>
          </a:prstGeom>
        </p:spPr>
        <p:txBody>
          <a:bodyPr wrap="none">
            <a:spAutoFit/>
          </a:bodyPr>
          <a:lstStyle/>
          <a:p>
            <a:pPr>
              <a:buNone/>
            </a:pPr>
            <a:r>
              <a:rPr lang="ru-RU" sz="4000" b="1" dirty="0" smtClean="0">
                <a:solidFill>
                  <a:srgbClr val="FF0000"/>
                </a:solidFill>
              </a:rPr>
              <a:t>Зина </a:t>
            </a:r>
          </a:p>
          <a:p>
            <a:pPr>
              <a:buNone/>
            </a:pPr>
            <a:r>
              <a:rPr lang="ru-RU" sz="4000" b="1" dirty="0" smtClean="0">
                <a:solidFill>
                  <a:srgbClr val="FF0000"/>
                </a:solidFill>
              </a:rPr>
              <a:t>Портнова</a:t>
            </a:r>
          </a:p>
        </p:txBody>
      </p:sp>
      <p:sp>
        <p:nvSpPr>
          <p:cNvPr id="8" name="Прямоугольник 7"/>
          <p:cNvSpPr/>
          <p:nvPr/>
        </p:nvSpPr>
        <p:spPr>
          <a:xfrm>
            <a:off x="333285" y="4934860"/>
            <a:ext cx="8572560" cy="1569660"/>
          </a:xfrm>
          <a:prstGeom prst="rect">
            <a:avLst/>
          </a:prstGeom>
        </p:spPr>
        <p:txBody>
          <a:bodyPr wrap="square">
            <a:spAutoFit/>
          </a:bodyPr>
          <a:lstStyle/>
          <a:p>
            <a:r>
              <a:rPr lang="ru-RU" b="1" dirty="0" smtClean="0">
                <a:solidFill>
                  <a:srgbClr val="002060"/>
                </a:solidFill>
              </a:rPr>
              <a:t>Пионер. </a:t>
            </a:r>
          </a:p>
          <a:p>
            <a:r>
              <a:rPr lang="ru-RU" b="1" dirty="0" smtClean="0">
                <a:solidFill>
                  <a:srgbClr val="002060"/>
                </a:solidFill>
              </a:rPr>
              <a:t>Разведчица партизанского отряда на оккупированной фашистами территории.</a:t>
            </a:r>
            <a:r>
              <a:rPr lang="ru-RU" dirty="0" smtClean="0">
                <a:solidFill>
                  <a:schemeClr val="bg1"/>
                </a:solidFill>
              </a:rPr>
              <a:t/>
            </a:r>
            <a:br>
              <a:rPr lang="ru-RU" dirty="0" smtClean="0">
                <a:solidFill>
                  <a:schemeClr val="bg1"/>
                </a:solidFill>
              </a:rPr>
            </a:br>
            <a:endParaRPr lang="ru-RU" dirty="0">
              <a:solidFill>
                <a:schemeClr val="bg1"/>
              </a:solidFill>
            </a:endParaRPr>
          </a:p>
        </p:txBody>
      </p:sp>
      <p:pic>
        <p:nvPicPr>
          <p:cNvPr id="17409" name="Picture 1" descr="C:\Users\Ирина\Desktop\Downloads\Новая папка\i.jpg"/>
          <p:cNvPicPr>
            <a:picLocks noChangeAspect="1" noChangeArrowheads="1"/>
          </p:cNvPicPr>
          <p:nvPr/>
        </p:nvPicPr>
        <p:blipFill>
          <a:blip r:embed="rId4" cstate="print"/>
          <a:srcRect/>
          <a:stretch>
            <a:fillRect/>
          </a:stretch>
        </p:blipFill>
        <p:spPr bwMode="auto">
          <a:xfrm>
            <a:off x="6200894" y="2060848"/>
            <a:ext cx="2418062" cy="3226680"/>
          </a:xfrm>
          <a:prstGeom prst="rect">
            <a:avLst/>
          </a:prstGeom>
          <a:noFill/>
        </p:spPr>
      </p:pic>
      <p:pic>
        <p:nvPicPr>
          <p:cNvPr id="17410" name="Picture 2" descr="C:\Users\Ирина\Desktop\Downloads\Новая папка\1.png"/>
          <p:cNvPicPr>
            <a:picLocks noChangeAspect="1" noChangeArrowheads="1"/>
          </p:cNvPicPr>
          <p:nvPr/>
        </p:nvPicPr>
        <p:blipFill>
          <a:blip r:embed="rId5" cstate="print"/>
          <a:srcRect/>
          <a:stretch>
            <a:fillRect/>
          </a:stretch>
        </p:blipFill>
        <p:spPr bwMode="auto">
          <a:xfrm>
            <a:off x="362399" y="1852608"/>
            <a:ext cx="2265385" cy="2728520"/>
          </a:xfrm>
          <a:prstGeom prst="rect">
            <a:avLst/>
          </a:prstGeom>
          <a:noFill/>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17410"/>
                                        </p:tgtEl>
                                        <p:attrNameLst>
                                          <p:attrName>style.visibility</p:attrName>
                                        </p:attrNameLst>
                                      </p:cBhvr>
                                      <p:to>
                                        <p:strVal val="visible"/>
                                      </p:to>
                                    </p:set>
                                    <p:anim calcmode="lin" valueType="num">
                                      <p:cBhvr>
                                        <p:cTn id="14" dur="1000" fill="hold"/>
                                        <p:tgtEl>
                                          <p:spTgt spid="17410"/>
                                        </p:tgtEl>
                                        <p:attrNameLst>
                                          <p:attrName>ppt_w</p:attrName>
                                        </p:attrNameLst>
                                      </p:cBhvr>
                                      <p:tavLst>
                                        <p:tav tm="0">
                                          <p:val>
                                            <p:strVal val="#ppt_w*0.70"/>
                                          </p:val>
                                        </p:tav>
                                        <p:tav tm="100000">
                                          <p:val>
                                            <p:strVal val="#ppt_w"/>
                                          </p:val>
                                        </p:tav>
                                      </p:tavLst>
                                    </p:anim>
                                    <p:anim calcmode="lin" valueType="num">
                                      <p:cBhvr>
                                        <p:cTn id="15" dur="1000" fill="hold"/>
                                        <p:tgtEl>
                                          <p:spTgt spid="17410"/>
                                        </p:tgtEl>
                                        <p:attrNameLst>
                                          <p:attrName>ppt_h</p:attrName>
                                        </p:attrNameLst>
                                      </p:cBhvr>
                                      <p:tavLst>
                                        <p:tav tm="0">
                                          <p:val>
                                            <p:strVal val="#ppt_h"/>
                                          </p:val>
                                        </p:tav>
                                        <p:tav tm="100000">
                                          <p:val>
                                            <p:strVal val="#ppt_h"/>
                                          </p:val>
                                        </p:tav>
                                      </p:tavLst>
                                    </p:anim>
                                    <p:animEffect transition="in" filter="fade">
                                      <p:cBhvr>
                                        <p:cTn id="16" dur="1000"/>
                                        <p:tgtEl>
                                          <p:spTgt spid="17410"/>
                                        </p:tgtEl>
                                      </p:cBhvr>
                                    </p:animEffect>
                                  </p:childTnLst>
                                </p:cTn>
                              </p:par>
                            </p:childTnLst>
                          </p:cTn>
                        </p:par>
                      </p:childTnLst>
                    </p:cTn>
                  </p:par>
                  <p:par>
                    <p:cTn id="17" fill="hold">
                      <p:stCondLst>
                        <p:cond delay="indefinite"/>
                      </p:stCondLst>
                      <p:childTnLst>
                        <p:par>
                          <p:cTn id="18" fill="hold">
                            <p:stCondLst>
                              <p:cond delay="0"/>
                            </p:stCondLst>
                            <p:childTnLst>
                              <p:par>
                                <p:cTn id="19" presetID="8" presetClass="entr" presetSubtype="16"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diamond(in)">
                                      <p:cBhvr>
                                        <p:cTn id="21" dur="20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nodeType="clickEffect">
                                  <p:stCondLst>
                                    <p:cond delay="0"/>
                                  </p:stCondLst>
                                  <p:childTnLst>
                                    <p:set>
                                      <p:cBhvr>
                                        <p:cTn id="25" dur="1" fill="hold">
                                          <p:stCondLst>
                                            <p:cond delay="0"/>
                                          </p:stCondLst>
                                        </p:cTn>
                                        <p:tgtEl>
                                          <p:spTgt spid="17409"/>
                                        </p:tgtEl>
                                        <p:attrNameLst>
                                          <p:attrName>style.visibility</p:attrName>
                                        </p:attrNameLst>
                                      </p:cBhvr>
                                      <p:to>
                                        <p:strVal val="visible"/>
                                      </p:to>
                                    </p:set>
                                    <p:anim calcmode="lin" valueType="num">
                                      <p:cBhvr>
                                        <p:cTn id="26" dur="1000" fill="hold"/>
                                        <p:tgtEl>
                                          <p:spTgt spid="17409"/>
                                        </p:tgtEl>
                                        <p:attrNameLst>
                                          <p:attrName>ppt_w</p:attrName>
                                        </p:attrNameLst>
                                      </p:cBhvr>
                                      <p:tavLst>
                                        <p:tav tm="0">
                                          <p:val>
                                            <p:strVal val="#ppt_w*0.70"/>
                                          </p:val>
                                        </p:tav>
                                        <p:tav tm="100000">
                                          <p:val>
                                            <p:strVal val="#ppt_w"/>
                                          </p:val>
                                        </p:tav>
                                      </p:tavLst>
                                    </p:anim>
                                    <p:anim calcmode="lin" valueType="num">
                                      <p:cBhvr>
                                        <p:cTn id="27" dur="1000" fill="hold"/>
                                        <p:tgtEl>
                                          <p:spTgt spid="17409"/>
                                        </p:tgtEl>
                                        <p:attrNameLst>
                                          <p:attrName>ppt_h</p:attrName>
                                        </p:attrNameLst>
                                      </p:cBhvr>
                                      <p:tavLst>
                                        <p:tav tm="0">
                                          <p:val>
                                            <p:strVal val="#ppt_h"/>
                                          </p:val>
                                        </p:tav>
                                        <p:tav tm="100000">
                                          <p:val>
                                            <p:strVal val="#ppt_h"/>
                                          </p:val>
                                        </p:tav>
                                      </p:tavLst>
                                    </p:anim>
                                    <p:animEffect transition="in" filter="fade">
                                      <p:cBhvr>
                                        <p:cTn id="28" dur="1000"/>
                                        <p:tgtEl>
                                          <p:spTgt spid="17409"/>
                                        </p:tgtEl>
                                      </p:cBhvr>
                                    </p:animEffect>
                                  </p:childTnLst>
                                </p:cTn>
                              </p:par>
                            </p:childTnLst>
                          </p:cTn>
                        </p:par>
                      </p:childTnLst>
                    </p:cTn>
                  </p:par>
                  <p:par>
                    <p:cTn id="29" fill="hold">
                      <p:stCondLst>
                        <p:cond delay="indefinite"/>
                      </p:stCondLst>
                      <p:childTnLst>
                        <p:par>
                          <p:cTn id="30" fill="hold">
                            <p:stCondLst>
                              <p:cond delay="0"/>
                            </p:stCondLst>
                            <p:childTnLst>
                              <p:par>
                                <p:cTn id="31" presetID="5" presetClass="entr" presetSubtype="10"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checkerboard(across)">
                                      <p:cBhvr>
                                        <p:cTn id="33" dur="5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8" presetClass="entr" presetSubtype="16" fill="hold" nodeType="click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diamond(in)">
                                      <p:cBhvr>
                                        <p:cTn id="38"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5719" y="214290"/>
            <a:ext cx="8476143" cy="6894195"/>
          </a:xfrm>
          <a:prstGeom prst="rect">
            <a:avLst/>
          </a:prstGeom>
        </p:spPr>
        <p:txBody>
          <a:bodyPr wrap="square">
            <a:spAutoFit/>
          </a:bodyPr>
          <a:lstStyle/>
          <a:p>
            <a:r>
              <a:rPr lang="ru-RU" sz="2000" b="1" dirty="0" smtClean="0">
                <a:solidFill>
                  <a:schemeClr val="bg1"/>
                </a:solidFill>
              </a:rPr>
              <a:t>Зина родилась и ходила в школу в Ленинграде. </a:t>
            </a:r>
          </a:p>
          <a:p>
            <a:r>
              <a:rPr lang="ru-RU" sz="2000" b="1" dirty="0" smtClean="0">
                <a:solidFill>
                  <a:schemeClr val="bg1"/>
                </a:solidFill>
              </a:rPr>
              <a:t>Однако война застала ее на территории Белоруссии, куда она приехала на каникулы.</a:t>
            </a:r>
            <a:br>
              <a:rPr lang="ru-RU" sz="2000" b="1" dirty="0" smtClean="0">
                <a:solidFill>
                  <a:schemeClr val="bg1"/>
                </a:solidFill>
              </a:rPr>
            </a:br>
            <a:r>
              <a:rPr lang="ru-RU" sz="2000" dirty="0" smtClean="0">
                <a:solidFill>
                  <a:schemeClr val="bg1"/>
                </a:solidFill>
              </a:rPr>
              <a:t/>
            </a:r>
            <a:br>
              <a:rPr lang="ru-RU" sz="2000" dirty="0" smtClean="0">
                <a:solidFill>
                  <a:schemeClr val="bg1"/>
                </a:solidFill>
              </a:rPr>
            </a:br>
            <a:r>
              <a:rPr lang="ru-RU" sz="2000" b="1" dirty="0" smtClean="0">
                <a:solidFill>
                  <a:schemeClr val="bg1"/>
                </a:solidFill>
              </a:rPr>
              <a:t>В 1942 году 16-летняя Зина вступила в подпольную организацию «Юные мстители». </a:t>
            </a:r>
          </a:p>
          <a:p>
            <a:r>
              <a:rPr lang="ru-RU" sz="2000" b="1" dirty="0" smtClean="0">
                <a:solidFill>
                  <a:schemeClr val="bg1"/>
                </a:solidFill>
              </a:rPr>
              <a:t>Она распространяла на оккупированных территориях антифашистские листовки. </a:t>
            </a:r>
          </a:p>
          <a:p>
            <a:r>
              <a:rPr lang="ru-RU" sz="2000" b="1" dirty="0" smtClean="0">
                <a:solidFill>
                  <a:schemeClr val="bg1"/>
                </a:solidFill>
              </a:rPr>
              <a:t>Затем под прикрытием устроилась работать в столовую для немецких офицеров, где совершила несколько диверсий и лишь чудом не была схвачена врагом. </a:t>
            </a:r>
          </a:p>
          <a:p>
            <a:r>
              <a:rPr lang="ru-RU" sz="2000" b="1" dirty="0" smtClean="0">
                <a:solidFill>
                  <a:schemeClr val="bg1"/>
                </a:solidFill>
              </a:rPr>
              <a:t>Ее мужеству удивлялись многие опытные военные.</a:t>
            </a:r>
            <a:br>
              <a:rPr lang="ru-RU" sz="2000" b="1" dirty="0" smtClean="0">
                <a:solidFill>
                  <a:schemeClr val="bg1"/>
                </a:solidFill>
              </a:rPr>
            </a:br>
            <a:r>
              <a:rPr lang="ru-RU" sz="2000" b="1" dirty="0" smtClean="0">
                <a:solidFill>
                  <a:schemeClr val="bg1"/>
                </a:solidFill>
              </a:rPr>
              <a:t/>
            </a:r>
            <a:br>
              <a:rPr lang="ru-RU" sz="2000" b="1" dirty="0" smtClean="0">
                <a:solidFill>
                  <a:schemeClr val="bg1"/>
                </a:solidFill>
              </a:rPr>
            </a:br>
            <a:r>
              <a:rPr lang="ru-RU" sz="2000" b="1" dirty="0" smtClean="0">
                <a:solidFill>
                  <a:schemeClr val="bg1"/>
                </a:solidFill>
              </a:rPr>
              <a:t>В 1943 году Зина Портнова ушла в партизаны и продолжила заниматься диверсиями в тылу врага. Из-за усилий перебежчиков, сдавших Зину фашистам, попала в плен.</a:t>
            </a:r>
          </a:p>
          <a:p>
            <a:r>
              <a:rPr lang="ru-RU" sz="2000" b="1" dirty="0" smtClean="0">
                <a:solidFill>
                  <a:schemeClr val="bg1"/>
                </a:solidFill>
              </a:rPr>
              <a:t> В застенках ее допрашивали и пытали. Но Зина молчала, </a:t>
            </a:r>
          </a:p>
          <a:p>
            <a:r>
              <a:rPr lang="ru-RU" sz="2000" b="1" dirty="0" smtClean="0">
                <a:solidFill>
                  <a:schemeClr val="bg1"/>
                </a:solidFill>
              </a:rPr>
              <a:t>не выдавая своих. На одном из таких допросов она схватила со стола пистолет и застрелила троих гитлеровцев. </a:t>
            </a:r>
          </a:p>
          <a:p>
            <a:r>
              <a:rPr lang="ru-RU" sz="2000" b="1" dirty="0" smtClean="0">
                <a:solidFill>
                  <a:schemeClr val="bg1"/>
                </a:solidFill>
              </a:rPr>
              <a:t>После этого ее расстреляли в тюрьме.</a:t>
            </a:r>
            <a:r>
              <a:rPr lang="ru-RU" sz="2000" dirty="0" smtClean="0">
                <a:solidFill>
                  <a:schemeClr val="bg1"/>
                </a:solidFill>
              </a:rPr>
              <a:t/>
            </a:r>
            <a:br>
              <a:rPr lang="ru-RU" sz="2000" dirty="0" smtClean="0">
                <a:solidFill>
                  <a:schemeClr val="bg1"/>
                </a:solidFill>
              </a:rPr>
            </a:br>
            <a:r>
              <a:rPr lang="ru-RU" sz="1800" dirty="0" smtClean="0"/>
              <a:t/>
            </a:r>
            <a:br>
              <a:rPr lang="ru-RU" sz="1800" dirty="0" smtClean="0"/>
            </a:br>
            <a:endParaRPr lang="ru-RU" dirty="0"/>
          </a:p>
        </p:txBody>
      </p:sp>
    </p:spTree>
  </p:cSld>
  <p:clrMapOvr>
    <a:masterClrMapping/>
  </p:clrMapOvr>
  <p:transition>
    <p:random/>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27784" y="2131109"/>
            <a:ext cx="4572000" cy="3170099"/>
          </a:xfrm>
          <a:prstGeom prst="rect">
            <a:avLst/>
          </a:prstGeom>
        </p:spPr>
        <p:txBody>
          <a:bodyPr>
            <a:spAutoFit/>
          </a:bodyPr>
          <a:lstStyle/>
          <a:p>
            <a:r>
              <a:rPr lang="ru-RU" sz="4000" b="1" dirty="0" smtClean="0">
                <a:solidFill>
                  <a:srgbClr val="FF0000"/>
                </a:solidFill>
              </a:rPr>
              <a:t>Алексей </a:t>
            </a:r>
            <a:r>
              <a:rPr lang="ru-RU" sz="4000" b="1" dirty="0" err="1" smtClean="0">
                <a:solidFill>
                  <a:srgbClr val="FF0000"/>
                </a:solidFill>
              </a:rPr>
              <a:t>Маресьев</a:t>
            </a:r>
            <a:r>
              <a:rPr lang="ru-RU" sz="4000" dirty="0" smtClean="0">
                <a:solidFill>
                  <a:srgbClr val="FF0000"/>
                </a:solidFill>
              </a:rPr>
              <a:t/>
            </a:r>
            <a:br>
              <a:rPr lang="ru-RU" sz="4000" dirty="0" smtClean="0">
                <a:solidFill>
                  <a:srgbClr val="FF0000"/>
                </a:solidFill>
              </a:rPr>
            </a:br>
            <a:r>
              <a:rPr lang="ru-RU" dirty="0" smtClean="0"/>
              <a:t/>
            </a:r>
            <a:br>
              <a:rPr lang="ru-RU" dirty="0" smtClean="0"/>
            </a:br>
            <a:r>
              <a:rPr lang="ru-RU" dirty="0" smtClean="0"/>
              <a:t/>
            </a:r>
            <a:br>
              <a:rPr lang="ru-RU" dirty="0" smtClean="0"/>
            </a:br>
            <a:r>
              <a:rPr lang="ru-RU" dirty="0" smtClean="0"/>
              <a:t/>
            </a:r>
            <a:br>
              <a:rPr lang="ru-RU" dirty="0" smtClean="0"/>
            </a:br>
            <a:r>
              <a:rPr lang="ru-RU" dirty="0" smtClean="0"/>
              <a:t/>
            </a:r>
            <a:br>
              <a:rPr lang="ru-RU" dirty="0" smtClean="0"/>
            </a:br>
            <a:endParaRPr lang="ru-RU" dirty="0"/>
          </a:p>
        </p:txBody>
      </p:sp>
      <p:sp>
        <p:nvSpPr>
          <p:cNvPr id="4" name="Прямоугольник 3"/>
          <p:cNvSpPr/>
          <p:nvPr/>
        </p:nvSpPr>
        <p:spPr>
          <a:xfrm>
            <a:off x="1043608" y="5301208"/>
            <a:ext cx="1596912" cy="584775"/>
          </a:xfrm>
          <a:prstGeom prst="rect">
            <a:avLst/>
          </a:prstGeom>
        </p:spPr>
        <p:txBody>
          <a:bodyPr wrap="none">
            <a:spAutoFit/>
          </a:bodyPr>
          <a:lstStyle/>
          <a:p>
            <a:r>
              <a:rPr lang="ru-RU" sz="3200" b="1" dirty="0" smtClean="0">
                <a:solidFill>
                  <a:srgbClr val="002060"/>
                </a:solidFill>
              </a:rPr>
              <a:t>Лётчик</a:t>
            </a:r>
            <a:endParaRPr lang="ru-RU" sz="3200" b="1" dirty="0">
              <a:solidFill>
                <a:srgbClr val="002060"/>
              </a:solidFill>
            </a:endParaRPr>
          </a:p>
        </p:txBody>
      </p:sp>
      <p:pic>
        <p:nvPicPr>
          <p:cNvPr id="5" name="Группа 8"/>
          <p:cNvPicPr>
            <a:picLocks noChangeArrowheads="1"/>
          </p:cNvPicPr>
          <p:nvPr/>
        </p:nvPicPr>
        <p:blipFill>
          <a:blip r:embed="rId2" cstate="print"/>
          <a:srcRect/>
          <a:stretch>
            <a:fillRect/>
          </a:stretch>
        </p:blipFill>
        <p:spPr bwMode="auto">
          <a:xfrm>
            <a:off x="285720" y="214290"/>
            <a:ext cx="8620125" cy="1541462"/>
          </a:xfrm>
          <a:prstGeom prst="rect">
            <a:avLst/>
          </a:prstGeom>
          <a:noFill/>
          <a:ln w="9525">
            <a:noFill/>
            <a:miter lim="800000"/>
            <a:headEnd/>
            <a:tailEnd/>
          </a:ln>
        </p:spPr>
      </p:pic>
      <p:pic>
        <p:nvPicPr>
          <p:cNvPr id="6" name="Picture 2" descr="http://war2.ucoz.ru/_pu/2/93807.jpg"/>
          <p:cNvPicPr>
            <a:picLocks noChangeAspect="1" noChangeArrowheads="1"/>
          </p:cNvPicPr>
          <p:nvPr/>
        </p:nvPicPr>
        <p:blipFill>
          <a:blip r:embed="rId3" cstate="print"/>
          <a:srcRect/>
          <a:stretch>
            <a:fillRect/>
          </a:stretch>
        </p:blipFill>
        <p:spPr bwMode="auto">
          <a:xfrm>
            <a:off x="7715272" y="357166"/>
            <a:ext cx="1000132" cy="1357322"/>
          </a:xfrm>
          <a:prstGeom prst="rect">
            <a:avLst/>
          </a:prstGeom>
          <a:noFill/>
          <a:ln w="9525">
            <a:noFill/>
            <a:miter lim="800000"/>
            <a:headEnd/>
            <a:tailEnd/>
          </a:ln>
        </p:spPr>
      </p:pic>
      <p:sp>
        <p:nvSpPr>
          <p:cNvPr id="7" name="Прямоугольник 6"/>
          <p:cNvSpPr/>
          <p:nvPr/>
        </p:nvSpPr>
        <p:spPr>
          <a:xfrm>
            <a:off x="928662" y="642918"/>
            <a:ext cx="4536819" cy="584775"/>
          </a:xfrm>
          <a:prstGeom prst="rect">
            <a:avLst/>
          </a:prstGeom>
        </p:spPr>
        <p:txBody>
          <a:bodyPr wrap="none">
            <a:spAutoFit/>
          </a:bodyPr>
          <a:lstStyle/>
          <a:p>
            <a:r>
              <a:rPr lang="ru-RU" sz="3200" i="1" dirty="0" smtClean="0">
                <a:solidFill>
                  <a:srgbClr val="FFFF00"/>
                </a:solidFill>
              </a:rPr>
              <a:t>Они не щадили себя…</a:t>
            </a:r>
            <a:endParaRPr lang="ru-RU" sz="3200" i="1" dirty="0">
              <a:solidFill>
                <a:srgbClr val="FFFF00"/>
              </a:solidFill>
            </a:endParaRPr>
          </a:p>
        </p:txBody>
      </p:sp>
      <p:pic>
        <p:nvPicPr>
          <p:cNvPr id="5121" name="Picture 1" descr="C:\Users\Ирина\Desktop\Downloads\Новая папка\i (1).jpg"/>
          <p:cNvPicPr>
            <a:picLocks noChangeAspect="1" noChangeArrowheads="1"/>
          </p:cNvPicPr>
          <p:nvPr/>
        </p:nvPicPr>
        <p:blipFill>
          <a:blip r:embed="rId4" cstate="print"/>
          <a:srcRect/>
          <a:stretch>
            <a:fillRect/>
          </a:stretch>
        </p:blipFill>
        <p:spPr bwMode="auto">
          <a:xfrm>
            <a:off x="2915816" y="4500570"/>
            <a:ext cx="3076575" cy="2047875"/>
          </a:xfrm>
          <a:prstGeom prst="rect">
            <a:avLst/>
          </a:prstGeom>
          <a:noFill/>
        </p:spPr>
      </p:pic>
      <p:pic>
        <p:nvPicPr>
          <p:cNvPr id="5122" name="Picture 2" descr="C:\Users\Ирина\Desktop\Downloads\Новая папка\Aleksey-Petrovich-Maresev-s-boevyimi-nagradami.jpg"/>
          <p:cNvPicPr>
            <a:picLocks noChangeAspect="1" noChangeArrowheads="1"/>
          </p:cNvPicPr>
          <p:nvPr/>
        </p:nvPicPr>
        <p:blipFill>
          <a:blip r:embed="rId5" cstate="print"/>
          <a:srcRect/>
          <a:stretch>
            <a:fillRect/>
          </a:stretch>
        </p:blipFill>
        <p:spPr bwMode="auto">
          <a:xfrm>
            <a:off x="285720" y="1785926"/>
            <a:ext cx="2209991" cy="2714644"/>
          </a:xfrm>
          <a:prstGeom prst="rect">
            <a:avLst/>
          </a:prstGeom>
          <a:noFill/>
        </p:spPr>
      </p:pic>
      <p:pic>
        <p:nvPicPr>
          <p:cNvPr id="5123" name="Picture 3" descr="C:\Users\Ирина\Desktop\Downloads\Новая папка\Aleksey-Petrovich-Maresev-ryadom-so-svoim-istrebitelem-La-7FN.jpg"/>
          <p:cNvPicPr>
            <a:picLocks noChangeAspect="1" noChangeArrowheads="1"/>
          </p:cNvPicPr>
          <p:nvPr/>
        </p:nvPicPr>
        <p:blipFill>
          <a:blip r:embed="rId6" cstate="print"/>
          <a:srcRect/>
          <a:stretch>
            <a:fillRect/>
          </a:stretch>
        </p:blipFill>
        <p:spPr bwMode="auto">
          <a:xfrm>
            <a:off x="5458726" y="1928802"/>
            <a:ext cx="3447119" cy="2508309"/>
          </a:xfrm>
          <a:prstGeom prst="rect">
            <a:avLst/>
          </a:prstGeom>
          <a:noFill/>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5122"/>
                                        </p:tgtEl>
                                        <p:attrNameLst>
                                          <p:attrName>style.visibility</p:attrName>
                                        </p:attrNameLst>
                                      </p:cBhvr>
                                      <p:to>
                                        <p:strVal val="visible"/>
                                      </p:to>
                                    </p:set>
                                    <p:anim calcmode="lin" valueType="num">
                                      <p:cBhvr>
                                        <p:cTn id="14" dur="1000" fill="hold"/>
                                        <p:tgtEl>
                                          <p:spTgt spid="5122"/>
                                        </p:tgtEl>
                                        <p:attrNameLst>
                                          <p:attrName>ppt_w</p:attrName>
                                        </p:attrNameLst>
                                      </p:cBhvr>
                                      <p:tavLst>
                                        <p:tav tm="0">
                                          <p:val>
                                            <p:strVal val="#ppt_w*0.70"/>
                                          </p:val>
                                        </p:tav>
                                        <p:tav tm="100000">
                                          <p:val>
                                            <p:strVal val="#ppt_w"/>
                                          </p:val>
                                        </p:tav>
                                      </p:tavLst>
                                    </p:anim>
                                    <p:anim calcmode="lin" valueType="num">
                                      <p:cBhvr>
                                        <p:cTn id="15" dur="1000" fill="hold"/>
                                        <p:tgtEl>
                                          <p:spTgt spid="5122"/>
                                        </p:tgtEl>
                                        <p:attrNameLst>
                                          <p:attrName>ppt_h</p:attrName>
                                        </p:attrNameLst>
                                      </p:cBhvr>
                                      <p:tavLst>
                                        <p:tav tm="0">
                                          <p:val>
                                            <p:strVal val="#ppt_h"/>
                                          </p:val>
                                        </p:tav>
                                        <p:tav tm="100000">
                                          <p:val>
                                            <p:strVal val="#ppt_h"/>
                                          </p:val>
                                        </p:tav>
                                      </p:tavLst>
                                    </p:anim>
                                    <p:animEffect transition="in" filter="fade">
                                      <p:cBhvr>
                                        <p:cTn id="16" dur="1000"/>
                                        <p:tgtEl>
                                          <p:spTgt spid="5122"/>
                                        </p:tgtEl>
                                      </p:cBhvr>
                                    </p:animEffect>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checkerboard(across)">
                                      <p:cBhvr>
                                        <p:cTn id="21" dur="500"/>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nodeType="clickEffect">
                                  <p:stCondLst>
                                    <p:cond delay="0"/>
                                  </p:stCondLst>
                                  <p:childTnLst>
                                    <p:set>
                                      <p:cBhvr>
                                        <p:cTn id="25" dur="1" fill="hold">
                                          <p:stCondLst>
                                            <p:cond delay="0"/>
                                          </p:stCondLst>
                                        </p:cTn>
                                        <p:tgtEl>
                                          <p:spTgt spid="5123"/>
                                        </p:tgtEl>
                                        <p:attrNameLst>
                                          <p:attrName>style.visibility</p:attrName>
                                        </p:attrNameLst>
                                      </p:cBhvr>
                                      <p:to>
                                        <p:strVal val="visible"/>
                                      </p:to>
                                    </p:set>
                                    <p:anim calcmode="lin" valueType="num">
                                      <p:cBhvr>
                                        <p:cTn id="26" dur="1000" fill="hold"/>
                                        <p:tgtEl>
                                          <p:spTgt spid="5123"/>
                                        </p:tgtEl>
                                        <p:attrNameLst>
                                          <p:attrName>ppt_w</p:attrName>
                                        </p:attrNameLst>
                                      </p:cBhvr>
                                      <p:tavLst>
                                        <p:tav tm="0">
                                          <p:val>
                                            <p:strVal val="#ppt_w*0.70"/>
                                          </p:val>
                                        </p:tav>
                                        <p:tav tm="100000">
                                          <p:val>
                                            <p:strVal val="#ppt_w"/>
                                          </p:val>
                                        </p:tav>
                                      </p:tavLst>
                                    </p:anim>
                                    <p:anim calcmode="lin" valueType="num">
                                      <p:cBhvr>
                                        <p:cTn id="27" dur="1000" fill="hold"/>
                                        <p:tgtEl>
                                          <p:spTgt spid="5123"/>
                                        </p:tgtEl>
                                        <p:attrNameLst>
                                          <p:attrName>ppt_h</p:attrName>
                                        </p:attrNameLst>
                                      </p:cBhvr>
                                      <p:tavLst>
                                        <p:tav tm="0">
                                          <p:val>
                                            <p:strVal val="#ppt_h"/>
                                          </p:val>
                                        </p:tav>
                                        <p:tav tm="100000">
                                          <p:val>
                                            <p:strVal val="#ppt_h"/>
                                          </p:val>
                                        </p:tav>
                                      </p:tavLst>
                                    </p:anim>
                                    <p:animEffect transition="in" filter="fade">
                                      <p:cBhvr>
                                        <p:cTn id="28" dur="1000"/>
                                        <p:tgtEl>
                                          <p:spTgt spid="5123"/>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nodeType="clickEffect">
                                  <p:stCondLst>
                                    <p:cond delay="0"/>
                                  </p:stCondLst>
                                  <p:childTnLst>
                                    <p:set>
                                      <p:cBhvr>
                                        <p:cTn id="32" dur="1" fill="hold">
                                          <p:stCondLst>
                                            <p:cond delay="0"/>
                                          </p:stCondLst>
                                        </p:cTn>
                                        <p:tgtEl>
                                          <p:spTgt spid="5121"/>
                                        </p:tgtEl>
                                        <p:attrNameLst>
                                          <p:attrName>style.visibility</p:attrName>
                                        </p:attrNameLst>
                                      </p:cBhvr>
                                      <p:to>
                                        <p:strVal val="visible"/>
                                      </p:to>
                                    </p:set>
                                    <p:anim calcmode="lin" valueType="num">
                                      <p:cBhvr>
                                        <p:cTn id="33" dur="1000" fill="hold"/>
                                        <p:tgtEl>
                                          <p:spTgt spid="5121"/>
                                        </p:tgtEl>
                                        <p:attrNameLst>
                                          <p:attrName>ppt_w</p:attrName>
                                        </p:attrNameLst>
                                      </p:cBhvr>
                                      <p:tavLst>
                                        <p:tav tm="0">
                                          <p:val>
                                            <p:strVal val="#ppt_w*0.70"/>
                                          </p:val>
                                        </p:tav>
                                        <p:tav tm="100000">
                                          <p:val>
                                            <p:strVal val="#ppt_w"/>
                                          </p:val>
                                        </p:tav>
                                      </p:tavLst>
                                    </p:anim>
                                    <p:anim calcmode="lin" valueType="num">
                                      <p:cBhvr>
                                        <p:cTn id="34" dur="1000" fill="hold"/>
                                        <p:tgtEl>
                                          <p:spTgt spid="5121"/>
                                        </p:tgtEl>
                                        <p:attrNameLst>
                                          <p:attrName>ppt_h</p:attrName>
                                        </p:attrNameLst>
                                      </p:cBhvr>
                                      <p:tavLst>
                                        <p:tav tm="0">
                                          <p:val>
                                            <p:strVal val="#ppt_h"/>
                                          </p:val>
                                        </p:tav>
                                        <p:tav tm="100000">
                                          <p:val>
                                            <p:strVal val="#ppt_h"/>
                                          </p:val>
                                        </p:tav>
                                      </p:tavLst>
                                    </p:anim>
                                    <p:animEffect transition="in" filter="fade">
                                      <p:cBhvr>
                                        <p:cTn id="35" dur="1000"/>
                                        <p:tgtEl>
                                          <p:spTgt spid="5121"/>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additive="base">
                                        <p:cTn id="40" dur="500" fill="hold"/>
                                        <p:tgtEl>
                                          <p:spTgt spid="4"/>
                                        </p:tgtEl>
                                        <p:attrNameLst>
                                          <p:attrName>ppt_x</p:attrName>
                                        </p:attrNameLst>
                                      </p:cBhvr>
                                      <p:tavLst>
                                        <p:tav tm="0">
                                          <p:val>
                                            <p:strVal val="#ppt_x"/>
                                          </p:val>
                                        </p:tav>
                                        <p:tav tm="100000">
                                          <p:val>
                                            <p:strVal val="#ppt_x"/>
                                          </p:val>
                                        </p:tav>
                                      </p:tavLst>
                                    </p:anim>
                                    <p:anim calcmode="lin" valueType="num">
                                      <p:cBhvr additive="base">
                                        <p:cTn id="41"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8" presetClass="entr" presetSubtype="16" fill="hold" nodeType="clickEffect">
                                  <p:stCondLst>
                                    <p:cond delay="0"/>
                                  </p:stCondLst>
                                  <p:childTnLst>
                                    <p:set>
                                      <p:cBhvr>
                                        <p:cTn id="45" dur="1" fill="hold">
                                          <p:stCondLst>
                                            <p:cond delay="0"/>
                                          </p:stCondLst>
                                        </p:cTn>
                                        <p:tgtEl>
                                          <p:spTgt spid="6"/>
                                        </p:tgtEl>
                                        <p:attrNameLst>
                                          <p:attrName>style.visibility</p:attrName>
                                        </p:attrNameLst>
                                      </p:cBhvr>
                                      <p:to>
                                        <p:strVal val="visible"/>
                                      </p:to>
                                    </p:set>
                                    <p:animEffect transition="in" filter="diamond(in)">
                                      <p:cBhvr>
                                        <p:cTn id="46"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5720" y="214290"/>
            <a:ext cx="8858280" cy="6832640"/>
          </a:xfrm>
          <a:prstGeom prst="rect">
            <a:avLst/>
          </a:prstGeom>
        </p:spPr>
        <p:txBody>
          <a:bodyPr wrap="square">
            <a:spAutoFit/>
          </a:bodyPr>
          <a:lstStyle/>
          <a:p>
            <a:r>
              <a:rPr lang="ru-RU" sz="1800" b="1" dirty="0" smtClean="0">
                <a:solidFill>
                  <a:schemeClr val="bg1"/>
                </a:solidFill>
              </a:rPr>
              <a:t>В детстве будущий герой переболел ревматизмом, и доктора сомневались в том, что </a:t>
            </a:r>
            <a:r>
              <a:rPr lang="ru-RU" sz="1800" b="1" dirty="0" err="1" smtClean="0">
                <a:solidFill>
                  <a:schemeClr val="bg1"/>
                </a:solidFill>
              </a:rPr>
              <a:t>Маресьев</a:t>
            </a:r>
            <a:r>
              <a:rPr lang="ru-RU" sz="1800" b="1" dirty="0" smtClean="0">
                <a:solidFill>
                  <a:schemeClr val="bg1"/>
                </a:solidFill>
              </a:rPr>
              <a:t> сможет летать. </a:t>
            </a:r>
          </a:p>
          <a:p>
            <a:r>
              <a:rPr lang="ru-RU" sz="1800" b="1" dirty="0" smtClean="0">
                <a:solidFill>
                  <a:schemeClr val="bg1"/>
                </a:solidFill>
              </a:rPr>
              <a:t>Однако он упрямо подавал документы в летное училище, пока наконец не был зачислен. В армию Маресьева призвали в 1937 году.</a:t>
            </a:r>
            <a:br>
              <a:rPr lang="ru-RU" sz="1800" b="1" dirty="0" smtClean="0">
                <a:solidFill>
                  <a:schemeClr val="bg1"/>
                </a:solidFill>
              </a:rPr>
            </a:br>
            <a:r>
              <a:rPr lang="ru-RU" b="1" dirty="0" smtClean="0">
                <a:solidFill>
                  <a:schemeClr val="bg1"/>
                </a:solidFill>
              </a:rPr>
              <a:t/>
            </a:r>
            <a:br>
              <a:rPr lang="ru-RU" b="1" dirty="0" smtClean="0">
                <a:solidFill>
                  <a:schemeClr val="bg1"/>
                </a:solidFill>
              </a:rPr>
            </a:br>
            <a:r>
              <a:rPr lang="ru-RU" sz="1800" b="1" dirty="0" smtClean="0">
                <a:solidFill>
                  <a:schemeClr val="bg1"/>
                </a:solidFill>
              </a:rPr>
              <a:t>Великую Отечественную войну он встретил в летном училище, но вскоре попал на фронт. Во время боевого вылета его самолет был подбит, а сам </a:t>
            </a:r>
            <a:r>
              <a:rPr lang="ru-RU" sz="1800" b="1" dirty="0" err="1" smtClean="0">
                <a:solidFill>
                  <a:schemeClr val="bg1"/>
                </a:solidFill>
              </a:rPr>
              <a:t>Маресьев</a:t>
            </a:r>
            <a:r>
              <a:rPr lang="ru-RU" sz="1800" b="1" dirty="0" smtClean="0">
                <a:solidFill>
                  <a:schemeClr val="bg1"/>
                </a:solidFill>
              </a:rPr>
              <a:t> смог катапультироваться. </a:t>
            </a:r>
          </a:p>
          <a:p>
            <a:r>
              <a:rPr lang="ru-RU" sz="1800" b="1" dirty="0" smtClean="0">
                <a:solidFill>
                  <a:schemeClr val="bg1"/>
                </a:solidFill>
              </a:rPr>
              <a:t>Восемнадцать суток, тяжело раненный в обе ноги, он выбирался из окружения. Однако он все-таки сумел преодолеть линию фронта</a:t>
            </a:r>
          </a:p>
          <a:p>
            <a:r>
              <a:rPr lang="ru-RU" sz="1800" b="1" dirty="0" smtClean="0">
                <a:solidFill>
                  <a:schemeClr val="bg1"/>
                </a:solidFill>
              </a:rPr>
              <a:t> и попал в больницу. </a:t>
            </a:r>
          </a:p>
          <a:p>
            <a:r>
              <a:rPr lang="ru-RU" sz="1800" b="1" dirty="0" smtClean="0">
                <a:solidFill>
                  <a:schemeClr val="bg1"/>
                </a:solidFill>
              </a:rPr>
              <a:t>Но уже началась гангрена, и врачи ампутировали ему обе ноги.</a:t>
            </a:r>
            <a:br>
              <a:rPr lang="ru-RU" sz="1800" b="1" dirty="0" smtClean="0">
                <a:solidFill>
                  <a:schemeClr val="bg1"/>
                </a:solidFill>
              </a:rPr>
            </a:br>
            <a:endParaRPr lang="ru-RU" b="1" dirty="0" smtClean="0">
              <a:solidFill>
                <a:schemeClr val="bg1"/>
              </a:solidFill>
            </a:endParaRPr>
          </a:p>
          <a:p>
            <a:r>
              <a:rPr lang="ru-RU" sz="1800" b="1" dirty="0" smtClean="0">
                <a:solidFill>
                  <a:schemeClr val="bg1"/>
                </a:solidFill>
              </a:rPr>
              <a:t>Для многих это означало бы конец службы, но летчик не сдался и вернулся в авиацию. До конца войны он летал с протезами.</a:t>
            </a:r>
          </a:p>
          <a:p>
            <a:r>
              <a:rPr lang="ru-RU" sz="1800" b="1" dirty="0" smtClean="0">
                <a:solidFill>
                  <a:schemeClr val="bg1"/>
                </a:solidFill>
              </a:rPr>
              <a:t>За эти годы он совершил 86 боевых вылетов и сбил 11 самолетов противника. Причем 7 - уже после ампутации. </a:t>
            </a:r>
          </a:p>
          <a:p>
            <a:r>
              <a:rPr lang="ru-RU" sz="1800" b="1" dirty="0" smtClean="0">
                <a:solidFill>
                  <a:schemeClr val="bg1"/>
                </a:solidFill>
              </a:rPr>
              <a:t>В 1944 году Алексей </a:t>
            </a:r>
            <a:r>
              <a:rPr lang="ru-RU" sz="1800" b="1" dirty="0" err="1" smtClean="0">
                <a:solidFill>
                  <a:schemeClr val="bg1"/>
                </a:solidFill>
              </a:rPr>
              <a:t>Маресьев</a:t>
            </a:r>
            <a:r>
              <a:rPr lang="ru-RU" sz="1800" b="1" dirty="0" smtClean="0">
                <a:solidFill>
                  <a:schemeClr val="bg1"/>
                </a:solidFill>
              </a:rPr>
              <a:t> перешел на работу инспектором</a:t>
            </a:r>
          </a:p>
          <a:p>
            <a:r>
              <a:rPr lang="ru-RU" sz="1800" b="1" dirty="0" smtClean="0">
                <a:solidFill>
                  <a:schemeClr val="bg1"/>
                </a:solidFill>
              </a:rPr>
              <a:t> и дожил до 84 лет.</a:t>
            </a:r>
            <a:r>
              <a:rPr lang="ru-RU" b="1" dirty="0" smtClean="0">
                <a:solidFill>
                  <a:schemeClr val="bg1"/>
                </a:solidFill>
              </a:rPr>
              <a:t/>
            </a:r>
            <a:br>
              <a:rPr lang="ru-RU" b="1" dirty="0" smtClean="0">
                <a:solidFill>
                  <a:schemeClr val="bg1"/>
                </a:solidFill>
              </a:rPr>
            </a:br>
            <a:r>
              <a:rPr lang="ru-RU" sz="1800" b="1" dirty="0" smtClean="0">
                <a:solidFill>
                  <a:schemeClr val="bg1"/>
                </a:solidFill>
              </a:rPr>
              <a:t>Его судьба вдохновила писателя Бориса Полевого написать </a:t>
            </a:r>
          </a:p>
          <a:p>
            <a:r>
              <a:rPr lang="ru-RU" sz="1800" b="1" dirty="0" smtClean="0">
                <a:solidFill>
                  <a:schemeClr val="bg1"/>
                </a:solidFill>
              </a:rPr>
              <a:t>«Повесть о настоящем человеке».</a:t>
            </a:r>
            <a:br>
              <a:rPr lang="ru-RU" sz="1800" b="1" dirty="0" smtClean="0">
                <a:solidFill>
                  <a:schemeClr val="bg1"/>
                </a:solidFill>
              </a:rPr>
            </a:br>
            <a:r>
              <a:rPr lang="ru-RU" dirty="0" smtClean="0"/>
              <a:t/>
            </a:r>
            <a:br>
              <a:rPr lang="ru-RU" dirty="0" smtClean="0"/>
            </a:br>
            <a:endParaRPr lang="ru-RU" dirty="0"/>
          </a:p>
        </p:txBody>
      </p:sp>
    </p:spTree>
  </p:cSld>
  <p:clrMapOvr>
    <a:masterClrMapping/>
  </p:clrMapOvr>
  <p:transition>
    <p:random/>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Группа 8"/>
          <p:cNvPicPr>
            <a:picLocks noChangeArrowheads="1"/>
          </p:cNvPicPr>
          <p:nvPr/>
        </p:nvPicPr>
        <p:blipFill>
          <a:blip r:embed="rId2" cstate="print"/>
          <a:srcRect/>
          <a:stretch>
            <a:fillRect/>
          </a:stretch>
        </p:blipFill>
        <p:spPr bwMode="auto">
          <a:xfrm>
            <a:off x="285720" y="214290"/>
            <a:ext cx="8620125" cy="1541462"/>
          </a:xfrm>
          <a:prstGeom prst="rect">
            <a:avLst/>
          </a:prstGeom>
          <a:noFill/>
          <a:ln w="9525">
            <a:noFill/>
            <a:miter lim="800000"/>
            <a:headEnd/>
            <a:tailEnd/>
          </a:ln>
        </p:spPr>
      </p:pic>
      <p:sp>
        <p:nvSpPr>
          <p:cNvPr id="3" name="Прямоугольник 2"/>
          <p:cNvSpPr/>
          <p:nvPr/>
        </p:nvSpPr>
        <p:spPr>
          <a:xfrm>
            <a:off x="1000100" y="642918"/>
            <a:ext cx="5080237" cy="646331"/>
          </a:xfrm>
          <a:prstGeom prst="rect">
            <a:avLst/>
          </a:prstGeom>
        </p:spPr>
        <p:txBody>
          <a:bodyPr wrap="none">
            <a:spAutoFit/>
          </a:bodyPr>
          <a:lstStyle/>
          <a:p>
            <a:r>
              <a:rPr lang="ru-RU" sz="3600" i="1" dirty="0" smtClean="0">
                <a:solidFill>
                  <a:srgbClr val="FFFF00"/>
                </a:solidFill>
              </a:rPr>
              <a:t>Они не щадили себя…</a:t>
            </a:r>
            <a:endParaRPr lang="ru-RU" sz="3600" i="1" dirty="0">
              <a:solidFill>
                <a:srgbClr val="FFFF00"/>
              </a:solidFill>
            </a:endParaRPr>
          </a:p>
        </p:txBody>
      </p:sp>
      <p:pic>
        <p:nvPicPr>
          <p:cNvPr id="4" name="Picture 2" descr="http://war2.ucoz.ru/_pu/2/93807.jpg"/>
          <p:cNvPicPr>
            <a:picLocks noChangeAspect="1" noChangeArrowheads="1"/>
          </p:cNvPicPr>
          <p:nvPr/>
        </p:nvPicPr>
        <p:blipFill>
          <a:blip r:embed="rId3" cstate="print"/>
          <a:srcRect/>
          <a:stretch>
            <a:fillRect/>
          </a:stretch>
        </p:blipFill>
        <p:spPr bwMode="auto">
          <a:xfrm>
            <a:off x="7572396" y="357166"/>
            <a:ext cx="1000132" cy="1357322"/>
          </a:xfrm>
          <a:prstGeom prst="rect">
            <a:avLst/>
          </a:prstGeom>
          <a:noFill/>
          <a:ln w="9525">
            <a:noFill/>
            <a:miter lim="800000"/>
            <a:headEnd/>
            <a:tailEnd/>
          </a:ln>
        </p:spPr>
      </p:pic>
      <p:sp>
        <p:nvSpPr>
          <p:cNvPr id="5" name="Прямоугольник 4"/>
          <p:cNvSpPr/>
          <p:nvPr/>
        </p:nvSpPr>
        <p:spPr>
          <a:xfrm>
            <a:off x="5000628" y="2643182"/>
            <a:ext cx="2784608" cy="1384995"/>
          </a:xfrm>
          <a:prstGeom prst="rect">
            <a:avLst/>
          </a:prstGeom>
        </p:spPr>
        <p:txBody>
          <a:bodyPr wrap="none">
            <a:spAutoFit/>
          </a:bodyPr>
          <a:lstStyle/>
          <a:p>
            <a:r>
              <a:rPr lang="ru-RU" sz="3600" b="1" dirty="0" smtClean="0">
                <a:solidFill>
                  <a:srgbClr val="FF0000"/>
                </a:solidFill>
              </a:rPr>
              <a:t>Матвей </a:t>
            </a:r>
          </a:p>
          <a:p>
            <a:r>
              <a:rPr lang="ru-RU" sz="4800" b="1" dirty="0" smtClean="0">
                <a:solidFill>
                  <a:srgbClr val="FF0000"/>
                </a:solidFill>
              </a:rPr>
              <a:t>Кузьмин</a:t>
            </a:r>
            <a:endParaRPr lang="ru-RU" sz="4800" dirty="0"/>
          </a:p>
        </p:txBody>
      </p:sp>
      <p:pic>
        <p:nvPicPr>
          <p:cNvPr id="6" name="Рисунок 5" descr="Матвей Кузьмин">
            <a:hlinkClick r:id="rId4" tgtFrame="&quot;_blank&quot;"/>
          </p:cNvPr>
          <p:cNvPicPr/>
          <p:nvPr/>
        </p:nvPicPr>
        <p:blipFill>
          <a:blip r:embed="rId5" cstate="print"/>
          <a:srcRect/>
          <a:stretch>
            <a:fillRect/>
          </a:stretch>
        </p:blipFill>
        <p:spPr bwMode="auto">
          <a:xfrm>
            <a:off x="714348" y="1857364"/>
            <a:ext cx="3857652" cy="2857520"/>
          </a:xfrm>
          <a:prstGeom prst="rect">
            <a:avLst/>
          </a:prstGeom>
          <a:noFill/>
          <a:ln w="9525">
            <a:noFill/>
            <a:miter lim="800000"/>
            <a:headEnd/>
            <a:tailEnd/>
          </a:ln>
        </p:spPr>
      </p:pic>
      <p:sp>
        <p:nvSpPr>
          <p:cNvPr id="7" name="Прямоугольник 6"/>
          <p:cNvSpPr/>
          <p:nvPr/>
        </p:nvSpPr>
        <p:spPr>
          <a:xfrm>
            <a:off x="571472" y="4857760"/>
            <a:ext cx="8143932" cy="1815882"/>
          </a:xfrm>
          <a:prstGeom prst="rect">
            <a:avLst/>
          </a:prstGeom>
        </p:spPr>
        <p:txBody>
          <a:bodyPr wrap="square">
            <a:spAutoFit/>
          </a:bodyPr>
          <a:lstStyle/>
          <a:p>
            <a:pPr lvl="0" eaLnBrk="0" hangingPunct="0"/>
            <a:r>
              <a:rPr lang="ru-RU" sz="2800" b="1" dirty="0" smtClean="0">
                <a:solidFill>
                  <a:srgbClr val="002060"/>
                </a:solidFill>
                <a:latin typeface="Helvetica"/>
                <a:ea typeface="Times New Roman" pitchFamily="18" charset="0"/>
                <a:cs typeface="Times New Roman" pitchFamily="18" charset="0"/>
              </a:rPr>
              <a:t>Партизан, ему шел 84-й год, когда началась война…</a:t>
            </a:r>
            <a:endParaRPr lang="ru-RU" sz="1200" b="1" dirty="0" smtClean="0">
              <a:solidFill>
                <a:srgbClr val="002060"/>
              </a:solidFill>
              <a:latin typeface="Arial" pitchFamily="34" charset="0"/>
              <a:cs typeface="Arial" pitchFamily="34" charset="0"/>
            </a:endParaRPr>
          </a:p>
          <a:p>
            <a:pPr lvl="0" eaLnBrk="0" hangingPunct="0"/>
            <a:r>
              <a:rPr lang="ru-RU" sz="2800" b="1" dirty="0" smtClean="0">
                <a:solidFill>
                  <a:srgbClr val="002060"/>
                </a:solidFill>
                <a:latin typeface="Helvetica"/>
                <a:ea typeface="Times New Roman" pitchFamily="18" charset="0"/>
                <a:cs typeface="Arial" pitchFamily="34" charset="0"/>
              </a:rPr>
              <a:t>Он стал самым пожилым обладателем звания Героя Советского Союза.</a:t>
            </a:r>
            <a:endParaRPr lang="ru-RU" sz="2800" dirty="0">
              <a:solidFill>
                <a:srgbClr val="002060"/>
              </a:solidFill>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amond(in)">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additive="base">
                                        <p:cTn id="1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0" end="0"/>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 calcmode="lin" valueType="num">
                                      <p:cBhvr additive="base">
                                        <p:cTn id="21"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anim calcmode="lin" valueType="num">
                                      <p:cBhvr additive="base">
                                        <p:cTn id="2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nodeType="clickEffect">
                                  <p:stCondLst>
                                    <p:cond delay="0"/>
                                  </p:stCondLst>
                                  <p:childTnLst>
                                    <p:set>
                                      <p:cBhvr>
                                        <p:cTn id="32" dur="1" fill="hold">
                                          <p:stCondLst>
                                            <p:cond delay="0"/>
                                          </p:stCondLst>
                                        </p:cTn>
                                        <p:tgtEl>
                                          <p:spTgt spid="7">
                                            <p:txEl>
                                              <p:pRg st="1" end="1"/>
                                            </p:txEl>
                                          </p:spTgt>
                                        </p:tgtEl>
                                        <p:attrNameLst>
                                          <p:attrName>style.visibility</p:attrName>
                                        </p:attrNameLst>
                                      </p:cBhvr>
                                      <p:to>
                                        <p:strVal val="visible"/>
                                      </p:to>
                                    </p:set>
                                    <p:animEffect transition="in" filter="blinds(horizontal)">
                                      <p:cBhvr>
                                        <p:cTn id="33" dur="500"/>
                                        <p:tgtEl>
                                          <p:spTgt spid="7">
                                            <p:txEl>
                                              <p:pRg st="1" end="1"/>
                                            </p:txEl>
                                          </p:spTgt>
                                        </p:tgtEl>
                                      </p:cBhvr>
                                    </p:animEffect>
                                  </p:childTnLst>
                                </p:cTn>
                              </p:par>
                              <p:par>
                                <p:cTn id="34" presetID="3" presetClass="entr" presetSubtype="10" fill="hold" nodeType="with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blinds(horizontal)">
                                      <p:cBhvr>
                                        <p:cTn id="3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571472" y="357166"/>
            <a:ext cx="7715304" cy="687880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b="1" i="0" u="none" strike="noStrike" cap="none" normalizeH="0" baseline="0" dirty="0" smtClean="0">
                <a:ln>
                  <a:noFill/>
                </a:ln>
                <a:solidFill>
                  <a:schemeClr val="bg1"/>
                </a:solidFill>
                <a:effectLst/>
                <a:latin typeface="Helvetica"/>
                <a:ea typeface="Times New Roman" pitchFamily="18" charset="0"/>
                <a:cs typeface="Times New Roman" pitchFamily="18" charset="0"/>
              </a:rPr>
              <a:t>Крестьянин Матвей Кузьмин появился на свет за три года до отмены крепостного права.</a:t>
            </a:r>
            <a:endParaRPr kumimoji="0" lang="ru-RU" sz="1100" b="1" i="0" u="none" strike="noStrike" cap="none" normalizeH="0" baseline="0" dirty="0" smtClean="0">
              <a:ln>
                <a:noFill/>
              </a:ln>
              <a:solidFill>
                <a:schemeClr val="bg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b="1" i="0" u="none" strike="noStrike" cap="none" normalizeH="0" baseline="0" dirty="0" smtClean="0">
                <a:ln>
                  <a:noFill/>
                </a:ln>
                <a:solidFill>
                  <a:schemeClr val="bg1"/>
                </a:solidFill>
                <a:effectLst/>
                <a:latin typeface="Helvetica"/>
                <a:ea typeface="Times New Roman" pitchFamily="18" charset="0"/>
                <a:cs typeface="Times New Roman" pitchFamily="18" charset="0"/>
              </a:rPr>
              <a:t>Его история содержит немало отсылок к истории другого известного крестьянина - Ивана Сусанина. </a:t>
            </a:r>
            <a:endParaRPr kumimoji="0" lang="ru-RU" sz="1100" b="1" i="0" u="none" strike="noStrike" cap="none" normalizeH="0" baseline="0" dirty="0" smtClean="0">
              <a:ln>
                <a:noFill/>
              </a:ln>
              <a:solidFill>
                <a:schemeClr val="bg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b="1" i="0" u="none" strike="noStrike" cap="none" normalizeH="0" baseline="0" dirty="0" smtClean="0">
                <a:ln>
                  <a:noFill/>
                </a:ln>
                <a:solidFill>
                  <a:schemeClr val="bg1"/>
                </a:solidFill>
                <a:effectLst/>
                <a:latin typeface="Helvetica"/>
                <a:ea typeface="Times New Roman" pitchFamily="18" charset="0"/>
                <a:cs typeface="Times New Roman" pitchFamily="18" charset="0"/>
              </a:rPr>
              <a:t>Матвей тоже должен был вести захватчиков через лес и топи. И, как и легендарный герой, решил ценой своей жизни остановить врага. </a:t>
            </a:r>
            <a:endParaRPr kumimoji="0" lang="ru-RU" sz="1100" b="1" i="0" u="none" strike="noStrike" cap="none" normalizeH="0" baseline="0" dirty="0" smtClean="0">
              <a:ln>
                <a:noFill/>
              </a:ln>
              <a:solidFill>
                <a:schemeClr val="bg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b="1" i="0" u="none" strike="noStrike" cap="none" normalizeH="0" baseline="0" dirty="0" smtClean="0">
                <a:ln>
                  <a:noFill/>
                </a:ln>
                <a:solidFill>
                  <a:schemeClr val="bg1"/>
                </a:solidFill>
                <a:effectLst/>
                <a:latin typeface="Helvetica"/>
                <a:ea typeface="Times New Roman" pitchFamily="18" charset="0"/>
                <a:cs typeface="Times New Roman" pitchFamily="18" charset="0"/>
              </a:rPr>
              <a:t>Он отправил вперед своего внука, чтобы тот предупредил отряд партизан, остановившийся неподалеку. </a:t>
            </a:r>
            <a:endParaRPr kumimoji="0" lang="ru-RU" sz="1100" b="1" i="0" u="none" strike="noStrike" cap="none" normalizeH="0" baseline="0" dirty="0" smtClean="0">
              <a:ln>
                <a:noFill/>
              </a:ln>
              <a:solidFill>
                <a:schemeClr val="bg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b="1" i="0" u="none" strike="noStrike" cap="none" normalizeH="0" baseline="0" dirty="0" smtClean="0">
                <a:ln>
                  <a:noFill/>
                </a:ln>
                <a:solidFill>
                  <a:schemeClr val="bg1"/>
                </a:solidFill>
                <a:effectLst/>
                <a:latin typeface="Helvetica"/>
                <a:ea typeface="Times New Roman" pitchFamily="18" charset="0"/>
                <a:cs typeface="Times New Roman" pitchFamily="18" charset="0"/>
              </a:rPr>
              <a:t>Фашисты угодили в засаду. Завязался бой.</a:t>
            </a:r>
            <a:endParaRPr kumimoji="0" lang="ru-RU" sz="1100" b="1" i="0" u="none" strike="noStrike" cap="none" normalizeH="0" baseline="0" dirty="0" smtClean="0">
              <a:ln>
                <a:noFill/>
              </a:ln>
              <a:solidFill>
                <a:schemeClr val="bg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b="1" i="0" u="none" strike="noStrike" cap="none" normalizeH="0" baseline="0" dirty="0" smtClean="0">
                <a:ln>
                  <a:noFill/>
                </a:ln>
                <a:solidFill>
                  <a:schemeClr val="bg1"/>
                </a:solidFill>
                <a:effectLst/>
                <a:latin typeface="Helvetica"/>
                <a:ea typeface="Times New Roman" pitchFamily="18" charset="0"/>
                <a:cs typeface="Times New Roman" pitchFamily="18" charset="0"/>
              </a:rPr>
              <a:t>Матвей Кузьмин погиб от руки немецкого офицера. </a:t>
            </a:r>
            <a:endParaRPr kumimoji="0" lang="ru-RU" sz="1100" b="1" i="0" u="none" strike="noStrike" cap="none" normalizeH="0" baseline="0" dirty="0" smtClean="0">
              <a:ln>
                <a:noFill/>
              </a:ln>
              <a:solidFill>
                <a:schemeClr val="bg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b="1" i="0" u="none" strike="noStrike" cap="none" normalizeH="0" baseline="0" dirty="0" smtClean="0">
                <a:ln>
                  <a:noFill/>
                </a:ln>
                <a:solidFill>
                  <a:schemeClr val="bg1"/>
                </a:solidFill>
                <a:effectLst/>
                <a:latin typeface="Helvetica"/>
                <a:ea typeface="Times New Roman" pitchFamily="18" charset="0"/>
                <a:cs typeface="Times New Roman" pitchFamily="18" charset="0"/>
              </a:rPr>
              <a:t>Но свое дело сделал. Ему шел 84-й год.</a:t>
            </a:r>
            <a:endParaRPr kumimoji="0" lang="ru-RU" sz="1100" b="1" i="0" u="none" strike="noStrike" cap="none" normalizeH="0" baseline="0" dirty="0" smtClean="0">
              <a:ln>
                <a:noFill/>
              </a:ln>
              <a:solidFill>
                <a:schemeClr val="bg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b="1" i="0" u="none" strike="noStrike" cap="none" normalizeH="0" baseline="0" dirty="0" smtClean="0">
                <a:ln>
                  <a:noFill/>
                </a:ln>
                <a:solidFill>
                  <a:schemeClr val="bg1"/>
                </a:solidFill>
                <a:effectLst/>
                <a:latin typeface="Helvetica"/>
                <a:ea typeface="Times New Roman" pitchFamily="18" charset="0"/>
                <a:cs typeface="Arial" pitchFamily="34" charset="0"/>
              </a:rPr>
              <a:t>Он стал самым пожилым обладателем звания Героя Советского Союза.</a:t>
            </a:r>
            <a:br>
              <a:rPr kumimoji="0" lang="ru-RU" b="1" i="0" u="none" strike="noStrike" cap="none" normalizeH="0" baseline="0" dirty="0" smtClean="0">
                <a:ln>
                  <a:noFill/>
                </a:ln>
                <a:solidFill>
                  <a:schemeClr val="bg1"/>
                </a:solidFill>
                <a:effectLst/>
                <a:latin typeface="Helvetica"/>
                <a:ea typeface="Times New Roman" pitchFamily="18" charset="0"/>
                <a:cs typeface="Arial" pitchFamily="34" charset="0"/>
              </a:rPr>
            </a:br>
            <a:r>
              <a:rPr kumimoji="0" lang="ru-RU" sz="1500" b="0" i="0" u="none" strike="noStrike" cap="none" normalizeH="0" baseline="0" dirty="0" smtClean="0">
                <a:ln>
                  <a:noFill/>
                </a:ln>
                <a:solidFill>
                  <a:schemeClr val="tx1"/>
                </a:solidFill>
                <a:effectLst/>
                <a:latin typeface="Helvetica"/>
                <a:ea typeface="Times New Roman" pitchFamily="18" charset="0"/>
                <a:cs typeface="Arial" pitchFamily="34" charset="0"/>
              </a:rPr>
              <a:t/>
            </a:r>
            <a:br>
              <a:rPr kumimoji="0" lang="ru-RU" sz="1500" b="0" i="0" u="none" strike="noStrike" cap="none" normalizeH="0" baseline="0" dirty="0" smtClean="0">
                <a:ln>
                  <a:noFill/>
                </a:ln>
                <a:solidFill>
                  <a:schemeClr val="tx1"/>
                </a:solidFill>
                <a:effectLst/>
                <a:latin typeface="Helvetica"/>
                <a:ea typeface="Times New Roman" pitchFamily="18" charset="0"/>
                <a:cs typeface="Arial" pitchFamily="34" charset="0"/>
              </a:rPr>
            </a:b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random/>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714348" y="642918"/>
            <a:ext cx="7858125" cy="2308324"/>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defRPr/>
            </a:pPr>
            <a:r>
              <a:rPr lang="ru-RU" sz="4800" b="1" i="1" dirty="0">
                <a:solidFill>
                  <a:srgbClr val="C00000"/>
                </a:solidFill>
              </a:rPr>
              <a:t>  </a:t>
            </a:r>
            <a:r>
              <a:rPr lang="ru-RU" sz="4800" b="1" i="1" dirty="0" smtClean="0">
                <a:solidFill>
                  <a:srgbClr val="C00000"/>
                </a:solidFill>
              </a:rPr>
              <a:t>Вечная </a:t>
            </a:r>
            <a:r>
              <a:rPr lang="ru-RU" sz="4800" b="1" i="1" dirty="0">
                <a:solidFill>
                  <a:srgbClr val="C00000"/>
                </a:solidFill>
              </a:rPr>
              <a:t>память героям!</a:t>
            </a:r>
          </a:p>
          <a:p>
            <a:pPr>
              <a:defRPr/>
            </a:pPr>
            <a:r>
              <a:rPr lang="ru-RU" sz="4800" b="1" i="1" dirty="0">
                <a:solidFill>
                  <a:srgbClr val="C00000"/>
                </a:solidFill>
              </a:rPr>
              <a:t>     </a:t>
            </a:r>
            <a:r>
              <a:rPr lang="ru-RU" sz="4800" b="1" i="1" dirty="0" smtClean="0">
                <a:solidFill>
                  <a:srgbClr val="FFFF00"/>
                </a:solidFill>
              </a:rPr>
              <a:t>Вечная </a:t>
            </a:r>
            <a:r>
              <a:rPr lang="ru-RU" sz="4800" b="1" i="1" dirty="0">
                <a:solidFill>
                  <a:srgbClr val="FFFF00"/>
                </a:solidFill>
              </a:rPr>
              <a:t>слава героям!</a:t>
            </a:r>
            <a:br>
              <a:rPr lang="ru-RU" sz="4800" b="1" i="1" dirty="0">
                <a:solidFill>
                  <a:srgbClr val="FFFF00"/>
                </a:solidFill>
              </a:rPr>
            </a:br>
            <a:r>
              <a:rPr lang="ru-RU" sz="2400" b="1" i="1" dirty="0">
                <a:solidFill>
                  <a:schemeClr val="tx1"/>
                </a:solidFill>
              </a:rPr>
              <a:t/>
            </a:r>
            <a:br>
              <a:rPr lang="ru-RU" sz="2400" b="1" i="1" dirty="0">
                <a:solidFill>
                  <a:schemeClr val="tx1"/>
                </a:solidFill>
              </a:rPr>
            </a:br>
            <a:endParaRPr lang="ru-RU" sz="2400" b="1" i="1" dirty="0">
              <a:solidFill>
                <a:schemeClr val="tx1"/>
              </a:solidFill>
            </a:endParaRPr>
          </a:p>
        </p:txBody>
      </p:sp>
      <p:pic>
        <p:nvPicPr>
          <p:cNvPr id="4" name="Picture 2" descr="http://im0-tub.yandex.net/i?id=2159941-04&amp;tov=0"/>
          <p:cNvPicPr>
            <a:picLocks noChangeAspect="1" noChangeArrowheads="1"/>
          </p:cNvPicPr>
          <p:nvPr/>
        </p:nvPicPr>
        <p:blipFill>
          <a:blip r:embed="rId2" cstate="print"/>
          <a:srcRect/>
          <a:stretch>
            <a:fillRect/>
          </a:stretch>
        </p:blipFill>
        <p:spPr bwMode="auto">
          <a:xfrm>
            <a:off x="2143108" y="3286124"/>
            <a:ext cx="5786478" cy="3214710"/>
          </a:xfrm>
          <a:prstGeom prst="rect">
            <a:avLst/>
          </a:prstGeom>
          <a:noFill/>
          <a:ln w="9525">
            <a:noFill/>
            <a:miter lim="800000"/>
            <a:headEnd/>
            <a:tailEnd/>
          </a:ln>
        </p:spPr>
      </p:pic>
      <p:pic>
        <p:nvPicPr>
          <p:cNvPr id="5" name="Picture 2" descr="http://war2.ucoz.ru/_pu/2/93807.jpg"/>
          <p:cNvPicPr>
            <a:picLocks noChangeAspect="1" noChangeArrowheads="1"/>
          </p:cNvPicPr>
          <p:nvPr/>
        </p:nvPicPr>
        <p:blipFill>
          <a:blip r:embed="rId3" cstate="print"/>
          <a:srcRect/>
          <a:stretch>
            <a:fillRect/>
          </a:stretch>
        </p:blipFill>
        <p:spPr bwMode="auto">
          <a:xfrm>
            <a:off x="1071538" y="2285992"/>
            <a:ext cx="1000132" cy="1357322"/>
          </a:xfrm>
          <a:prstGeom prst="rect">
            <a:avLst/>
          </a:prstGeom>
          <a:noFill/>
          <a:ln w="9525">
            <a:noFill/>
            <a:miter lim="800000"/>
            <a:headEnd/>
            <a:tailEnd/>
          </a:ln>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amond(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55"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p:cTn id="17"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8"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9"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p:cNvSpPr txBox="1">
            <a:spLocks noChangeArrowheads="1"/>
          </p:cNvSpPr>
          <p:nvPr/>
        </p:nvSpPr>
        <p:spPr bwMode="auto">
          <a:xfrm>
            <a:off x="857224" y="500042"/>
            <a:ext cx="7866205" cy="461665"/>
          </a:xfrm>
          <a:prstGeom prst="rect">
            <a:avLst/>
          </a:prstGeom>
          <a:noFill/>
          <a:ln w="9525">
            <a:noFill/>
            <a:miter lim="800000"/>
            <a:headEnd/>
            <a:tailEnd/>
          </a:ln>
        </p:spPr>
        <p:txBody>
          <a:bodyPr>
            <a:spAutoFit/>
          </a:bodyPr>
          <a:lstStyle/>
          <a:p>
            <a:r>
              <a:rPr lang="ru-RU" sz="2000" b="1" dirty="0" smtClean="0">
                <a:solidFill>
                  <a:srgbClr val="FFFF00"/>
                </a:solidFill>
                <a:latin typeface="Calibri" pitchFamily="34" charset="0"/>
              </a:rPr>
              <a:t> </a:t>
            </a:r>
            <a:r>
              <a:rPr lang="ru-RU" sz="2400" b="1" i="1" dirty="0" smtClean="0">
                <a:solidFill>
                  <a:srgbClr val="002060"/>
                </a:solidFill>
                <a:latin typeface="Calibri" pitchFamily="34" charset="0"/>
              </a:rPr>
              <a:t>                            </a:t>
            </a:r>
            <a:endParaRPr lang="ru-RU" sz="2400" b="1" i="1" dirty="0">
              <a:solidFill>
                <a:srgbClr val="002060"/>
              </a:solidFill>
              <a:latin typeface="Calibri" pitchFamily="34" charset="0"/>
            </a:endParaRPr>
          </a:p>
        </p:txBody>
      </p:sp>
      <p:pic>
        <p:nvPicPr>
          <p:cNvPr id="4" name="Прямоугольник 1"/>
          <p:cNvPicPr>
            <a:picLocks noChangeArrowheads="1"/>
          </p:cNvPicPr>
          <p:nvPr/>
        </p:nvPicPr>
        <p:blipFill>
          <a:blip r:embed="rId2" cstate="print"/>
          <a:srcRect/>
          <a:stretch>
            <a:fillRect/>
          </a:stretch>
        </p:blipFill>
        <p:spPr bwMode="auto">
          <a:xfrm>
            <a:off x="285720" y="1785926"/>
            <a:ext cx="8643998" cy="5072074"/>
          </a:xfrm>
          <a:prstGeom prst="rect">
            <a:avLst/>
          </a:prstGeom>
          <a:noFill/>
          <a:ln w="9525">
            <a:noFill/>
            <a:miter lim="800000"/>
            <a:headEnd/>
            <a:tailEnd/>
          </a:ln>
        </p:spPr>
      </p:pic>
      <p:pic>
        <p:nvPicPr>
          <p:cNvPr id="5" name="Picture 2" descr="Гастелло"/>
          <p:cNvPicPr>
            <a:picLocks noChangeAspect="1" noChangeArrowheads="1"/>
          </p:cNvPicPr>
          <p:nvPr/>
        </p:nvPicPr>
        <p:blipFill>
          <a:blip r:embed="rId3" cstate="print"/>
          <a:srcRect/>
          <a:stretch>
            <a:fillRect/>
          </a:stretch>
        </p:blipFill>
        <p:spPr bwMode="auto">
          <a:xfrm>
            <a:off x="285720" y="1785926"/>
            <a:ext cx="1857388" cy="2143140"/>
          </a:xfrm>
          <a:prstGeom prst="rect">
            <a:avLst/>
          </a:prstGeom>
          <a:noFill/>
          <a:ln w="9525">
            <a:noFill/>
            <a:miter lim="800000"/>
            <a:headEnd/>
            <a:tailEnd/>
          </a:ln>
        </p:spPr>
      </p:pic>
      <p:pic>
        <p:nvPicPr>
          <p:cNvPr id="6" name="Picture 2" descr="Тихонович"/>
          <p:cNvPicPr>
            <a:picLocks noChangeAspect="1" noChangeArrowheads="1"/>
          </p:cNvPicPr>
          <p:nvPr/>
        </p:nvPicPr>
        <p:blipFill>
          <a:blip r:embed="rId4" cstate="print"/>
          <a:srcRect r="6429" b="-397"/>
          <a:stretch>
            <a:fillRect/>
          </a:stretch>
        </p:blipFill>
        <p:spPr bwMode="auto">
          <a:xfrm>
            <a:off x="6858016" y="1857364"/>
            <a:ext cx="1928812" cy="2143140"/>
          </a:xfrm>
          <a:prstGeom prst="rect">
            <a:avLst/>
          </a:prstGeom>
          <a:noFill/>
          <a:ln w="9525">
            <a:noFill/>
            <a:miter lim="800000"/>
            <a:headEnd/>
            <a:tailEnd/>
          </a:ln>
        </p:spPr>
      </p:pic>
      <p:pic>
        <p:nvPicPr>
          <p:cNvPr id="7" name="Picture 2" descr="Матвеев"/>
          <p:cNvPicPr>
            <a:picLocks noChangeAspect="1" noChangeArrowheads="1"/>
          </p:cNvPicPr>
          <p:nvPr/>
        </p:nvPicPr>
        <p:blipFill>
          <a:blip r:embed="rId5" cstate="print"/>
          <a:srcRect/>
          <a:stretch>
            <a:fillRect/>
          </a:stretch>
        </p:blipFill>
        <p:spPr bwMode="auto">
          <a:xfrm>
            <a:off x="4500562" y="4500570"/>
            <a:ext cx="2009862" cy="2148455"/>
          </a:xfrm>
          <a:prstGeom prst="rect">
            <a:avLst/>
          </a:prstGeom>
          <a:noFill/>
          <a:ln w="9525">
            <a:noFill/>
            <a:miter lim="800000"/>
            <a:headEnd/>
            <a:tailEnd/>
          </a:ln>
        </p:spPr>
      </p:pic>
      <p:pic>
        <p:nvPicPr>
          <p:cNvPr id="8" name="Picture 2" descr="http://im2-tub.yandex.net/i?id=187050548&amp;tov=2"/>
          <p:cNvPicPr>
            <a:picLocks noChangeAspect="1" noChangeArrowheads="1"/>
          </p:cNvPicPr>
          <p:nvPr/>
        </p:nvPicPr>
        <p:blipFill>
          <a:blip r:embed="rId6" cstate="print"/>
          <a:srcRect/>
          <a:stretch>
            <a:fillRect/>
          </a:stretch>
        </p:blipFill>
        <p:spPr bwMode="auto">
          <a:xfrm>
            <a:off x="357158" y="4429132"/>
            <a:ext cx="1785950" cy="1928809"/>
          </a:xfrm>
          <a:prstGeom prst="rect">
            <a:avLst/>
          </a:prstGeom>
          <a:noFill/>
          <a:ln w="9525">
            <a:noFill/>
            <a:miter lim="800000"/>
            <a:headEnd/>
            <a:tailEnd/>
          </a:ln>
        </p:spPr>
      </p:pic>
      <p:pic>
        <p:nvPicPr>
          <p:cNvPr id="9" name="Рисунок 3" descr="Зоя Космодемьянская.jpg"/>
          <p:cNvPicPr>
            <a:picLocks noChangeAspect="1"/>
          </p:cNvPicPr>
          <p:nvPr/>
        </p:nvPicPr>
        <p:blipFill>
          <a:blip r:embed="rId7" cstate="print"/>
          <a:srcRect/>
          <a:stretch>
            <a:fillRect/>
          </a:stretch>
        </p:blipFill>
        <p:spPr bwMode="auto">
          <a:xfrm>
            <a:off x="2571735" y="1785926"/>
            <a:ext cx="1857389" cy="2214578"/>
          </a:xfrm>
          <a:prstGeom prst="rect">
            <a:avLst/>
          </a:prstGeom>
          <a:noFill/>
          <a:ln w="9525">
            <a:noFill/>
            <a:miter lim="800000"/>
            <a:headEnd/>
            <a:tailEnd/>
          </a:ln>
        </p:spPr>
      </p:pic>
      <p:pic>
        <p:nvPicPr>
          <p:cNvPr id="11" name="Группа 8"/>
          <p:cNvPicPr>
            <a:picLocks noChangeArrowheads="1"/>
          </p:cNvPicPr>
          <p:nvPr/>
        </p:nvPicPr>
        <p:blipFill>
          <a:blip r:embed="rId8" cstate="print"/>
          <a:srcRect/>
          <a:stretch>
            <a:fillRect/>
          </a:stretch>
        </p:blipFill>
        <p:spPr bwMode="auto">
          <a:xfrm>
            <a:off x="285720" y="142852"/>
            <a:ext cx="8858280" cy="1928826"/>
          </a:xfrm>
          <a:prstGeom prst="rect">
            <a:avLst/>
          </a:prstGeom>
          <a:noFill/>
          <a:ln w="9525">
            <a:noFill/>
            <a:miter lim="800000"/>
            <a:headEnd/>
            <a:tailEnd/>
          </a:ln>
        </p:spPr>
      </p:pic>
      <p:sp>
        <p:nvSpPr>
          <p:cNvPr id="12" name="Прямоугольник 11"/>
          <p:cNvSpPr/>
          <p:nvPr/>
        </p:nvSpPr>
        <p:spPr>
          <a:xfrm>
            <a:off x="714348" y="214290"/>
            <a:ext cx="8001056" cy="1569660"/>
          </a:xfrm>
          <a:prstGeom prst="rect">
            <a:avLst/>
          </a:prstGeom>
        </p:spPr>
        <p:txBody>
          <a:bodyPr wrap="square">
            <a:spAutoFit/>
          </a:bodyPr>
          <a:lstStyle/>
          <a:p>
            <a:r>
              <a:rPr lang="ru-RU" b="1" i="1" dirty="0" smtClean="0">
                <a:solidFill>
                  <a:srgbClr val="FFFF00"/>
                </a:solidFill>
                <a:latin typeface="Calibri" pitchFamily="34" charset="0"/>
              </a:rPr>
              <a:t>Подвиг  Ваш, будет в памяти жить </a:t>
            </a:r>
            <a:br>
              <a:rPr lang="ru-RU" b="1" i="1" dirty="0" smtClean="0">
                <a:solidFill>
                  <a:srgbClr val="FFFF00"/>
                </a:solidFill>
                <a:latin typeface="Calibri" pitchFamily="34" charset="0"/>
              </a:rPr>
            </a:br>
            <a:r>
              <a:rPr lang="ru-RU" b="1" i="1" dirty="0" smtClean="0">
                <a:solidFill>
                  <a:srgbClr val="FFFF00"/>
                </a:solidFill>
                <a:latin typeface="Calibri" pitchFamily="34" charset="0"/>
              </a:rPr>
              <a:t>       И в наших сердцах гореть! </a:t>
            </a:r>
          </a:p>
          <a:p>
            <a:r>
              <a:rPr lang="ru-RU" b="1" i="1" dirty="0" smtClean="0">
                <a:solidFill>
                  <a:srgbClr val="FFFF00"/>
                </a:solidFill>
                <a:latin typeface="Calibri" pitchFamily="34" charset="0"/>
              </a:rPr>
              <a:t>            Тех, кто с врагом был готов разделить, </a:t>
            </a:r>
            <a:br>
              <a:rPr lang="ru-RU" b="1" i="1" dirty="0" smtClean="0">
                <a:solidFill>
                  <a:srgbClr val="FFFF00"/>
                </a:solidFill>
                <a:latin typeface="Calibri" pitchFamily="34" charset="0"/>
              </a:rPr>
            </a:br>
            <a:r>
              <a:rPr lang="ru-RU" b="1" i="1" dirty="0" smtClean="0">
                <a:solidFill>
                  <a:srgbClr val="FFFF00"/>
                </a:solidFill>
                <a:latin typeface="Calibri" pitchFamily="34" charset="0"/>
              </a:rPr>
              <a:t>                          Поровну только смерть!»</a:t>
            </a:r>
          </a:p>
        </p:txBody>
      </p:sp>
      <p:pic>
        <p:nvPicPr>
          <p:cNvPr id="13" name="Picture 2" descr="http://war2.ucoz.ru/_pu/2/93807.jpg"/>
          <p:cNvPicPr>
            <a:picLocks noChangeAspect="1" noChangeArrowheads="1"/>
          </p:cNvPicPr>
          <p:nvPr/>
        </p:nvPicPr>
        <p:blipFill>
          <a:blip r:embed="rId9" cstate="print"/>
          <a:srcRect/>
          <a:stretch>
            <a:fillRect/>
          </a:stretch>
        </p:blipFill>
        <p:spPr bwMode="auto">
          <a:xfrm>
            <a:off x="7643834" y="357166"/>
            <a:ext cx="1000132" cy="1357322"/>
          </a:xfrm>
          <a:prstGeom prst="rect">
            <a:avLst/>
          </a:prstGeom>
          <a:noFill/>
          <a:ln w="9525">
            <a:noFill/>
            <a:miter lim="800000"/>
            <a:headEnd/>
            <a:tailEnd/>
          </a:ln>
        </p:spPr>
      </p:pic>
      <p:pic>
        <p:nvPicPr>
          <p:cNvPr id="1026" name="Picture 2" descr="C:\Users\Ирина\Desktop\ВОВ\фото герои войны\559492.jpg"/>
          <p:cNvPicPr>
            <a:picLocks noChangeAspect="1" noChangeArrowheads="1"/>
          </p:cNvPicPr>
          <p:nvPr/>
        </p:nvPicPr>
        <p:blipFill>
          <a:blip r:embed="rId10" cstate="print"/>
          <a:srcRect/>
          <a:stretch>
            <a:fillRect/>
          </a:stretch>
        </p:blipFill>
        <p:spPr bwMode="auto">
          <a:xfrm>
            <a:off x="6929454" y="4500570"/>
            <a:ext cx="1785950" cy="2071702"/>
          </a:xfrm>
          <a:prstGeom prst="rect">
            <a:avLst/>
          </a:prstGeom>
          <a:noFill/>
        </p:spPr>
      </p:pic>
      <p:pic>
        <p:nvPicPr>
          <p:cNvPr id="14" name="Picture 1" descr="C:\Documents and Settings\Admin\Рабочий стол\В.О. картинки\1304913271_12366.jpg"/>
          <p:cNvPicPr>
            <a:picLocks noChangeAspect="1" noChangeArrowheads="1"/>
          </p:cNvPicPr>
          <p:nvPr/>
        </p:nvPicPr>
        <p:blipFill>
          <a:blip r:embed="rId11" cstate="print"/>
          <a:srcRect/>
          <a:stretch>
            <a:fillRect/>
          </a:stretch>
        </p:blipFill>
        <p:spPr bwMode="auto">
          <a:xfrm>
            <a:off x="2285984" y="4429132"/>
            <a:ext cx="1857420" cy="2143140"/>
          </a:xfrm>
          <a:prstGeom prst="rect">
            <a:avLst/>
          </a:prstGeom>
          <a:noFill/>
        </p:spPr>
      </p:pic>
      <p:pic>
        <p:nvPicPr>
          <p:cNvPr id="15" name="Picture 1" descr="C:\Users\Ирина\Desktop\Downloads\Новая папка\i.jpg"/>
          <p:cNvPicPr>
            <a:picLocks noChangeAspect="1" noChangeArrowheads="1"/>
          </p:cNvPicPr>
          <p:nvPr/>
        </p:nvPicPr>
        <p:blipFill>
          <a:blip r:embed="rId12" cstate="print"/>
          <a:srcRect/>
          <a:stretch>
            <a:fillRect/>
          </a:stretch>
        </p:blipFill>
        <p:spPr bwMode="auto">
          <a:xfrm>
            <a:off x="4714876" y="1785926"/>
            <a:ext cx="1857388" cy="2286016"/>
          </a:xfrm>
          <a:prstGeom prst="rect">
            <a:avLst/>
          </a:prstGeom>
          <a:noFill/>
        </p:spPr>
      </p:pic>
      <p:pic>
        <p:nvPicPr>
          <p:cNvPr id="16" name="Picture 1" descr="C:\Users\Ирина\Desktop\Downloads\Новая папка\original.jpg"/>
          <p:cNvPicPr>
            <a:picLocks noChangeAspect="1" noChangeArrowheads="1"/>
          </p:cNvPicPr>
          <p:nvPr/>
        </p:nvPicPr>
        <p:blipFill>
          <a:blip r:embed="rId13" cstate="print"/>
          <a:srcRect/>
          <a:stretch>
            <a:fillRect/>
          </a:stretch>
        </p:blipFill>
        <p:spPr bwMode="auto">
          <a:xfrm>
            <a:off x="1714480" y="3286124"/>
            <a:ext cx="1357322" cy="1714512"/>
          </a:xfrm>
          <a:prstGeom prst="rect">
            <a:avLst/>
          </a:prstGeom>
          <a:noFill/>
        </p:spPr>
      </p:pic>
      <p:pic>
        <p:nvPicPr>
          <p:cNvPr id="17" name="Рисунок 16" descr="герой Севастьянов"/>
          <p:cNvPicPr/>
          <p:nvPr/>
        </p:nvPicPr>
        <p:blipFill>
          <a:blip r:embed="rId14" cstate="print"/>
          <a:srcRect/>
          <a:stretch>
            <a:fillRect/>
          </a:stretch>
        </p:blipFill>
        <p:spPr bwMode="auto">
          <a:xfrm>
            <a:off x="3786182" y="3429000"/>
            <a:ext cx="1428760" cy="1785950"/>
          </a:xfrm>
          <a:prstGeom prst="rect">
            <a:avLst/>
          </a:prstGeom>
          <a:noFill/>
          <a:ln w="9525">
            <a:noFill/>
            <a:miter lim="800000"/>
            <a:headEnd/>
            <a:tailEnd/>
          </a:ln>
        </p:spPr>
      </p:pic>
      <p:pic>
        <p:nvPicPr>
          <p:cNvPr id="18" name="Picture 2" descr="C:\Users\Ирина\Desktop\Downloads\Новая папка\Aleksey-Petrovich-Maresev-s-boevyimi-nagradami.jpg"/>
          <p:cNvPicPr>
            <a:picLocks noChangeAspect="1" noChangeArrowheads="1"/>
          </p:cNvPicPr>
          <p:nvPr/>
        </p:nvPicPr>
        <p:blipFill>
          <a:blip r:embed="rId15" cstate="print"/>
          <a:srcRect/>
          <a:stretch>
            <a:fillRect/>
          </a:stretch>
        </p:blipFill>
        <p:spPr bwMode="auto">
          <a:xfrm>
            <a:off x="6072198" y="3643314"/>
            <a:ext cx="1381116" cy="1785950"/>
          </a:xfrm>
          <a:prstGeom prst="rect">
            <a:avLst/>
          </a:prstGeom>
          <a:noFill/>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diamond(in)">
                                      <p:cBhvr>
                                        <p:cTn id="12" dur="20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diamond(in)">
                                      <p:cBhvr>
                                        <p:cTn id="17" dur="20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diamond(in)">
                                      <p:cBhvr>
                                        <p:cTn id="22" dur="20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diamond(in)">
                                      <p:cBhvr>
                                        <p:cTn id="27" dur="20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16"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diamond(in)">
                                      <p:cBhvr>
                                        <p:cTn id="32" dur="20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8" presetClass="entr" presetSubtype="16"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diamond(in)">
                                      <p:cBhvr>
                                        <p:cTn id="37" dur="2000"/>
                                        <p:tgtEl>
                                          <p:spTgt spid="5"/>
                                        </p:tgtEl>
                                      </p:cBhvr>
                                    </p:animEffect>
                                  </p:childTnLst>
                                </p:cTn>
                              </p:par>
                            </p:childTnLst>
                          </p:cTn>
                        </p:par>
                      </p:childTnLst>
                    </p:cTn>
                  </p:par>
                  <p:par>
                    <p:cTn id="38" fill="hold">
                      <p:stCondLst>
                        <p:cond delay="indefinite"/>
                      </p:stCondLst>
                      <p:childTnLst>
                        <p:par>
                          <p:cTn id="39" fill="hold">
                            <p:stCondLst>
                              <p:cond delay="0"/>
                            </p:stCondLst>
                            <p:childTnLst>
                              <p:par>
                                <p:cTn id="40" presetID="8" presetClass="entr" presetSubtype="16" fill="hold" nodeType="clickEffect">
                                  <p:stCondLst>
                                    <p:cond delay="0"/>
                                  </p:stCondLst>
                                  <p:childTnLst>
                                    <p:set>
                                      <p:cBhvr>
                                        <p:cTn id="41" dur="1" fill="hold">
                                          <p:stCondLst>
                                            <p:cond delay="0"/>
                                          </p:stCondLst>
                                        </p:cTn>
                                        <p:tgtEl>
                                          <p:spTgt spid="1026"/>
                                        </p:tgtEl>
                                        <p:attrNameLst>
                                          <p:attrName>style.visibility</p:attrName>
                                        </p:attrNameLst>
                                      </p:cBhvr>
                                      <p:to>
                                        <p:strVal val="visible"/>
                                      </p:to>
                                    </p:set>
                                    <p:animEffect transition="in" filter="diamond(in)">
                                      <p:cBhvr>
                                        <p:cTn id="42" dur="2000"/>
                                        <p:tgtEl>
                                          <p:spTgt spid="1026"/>
                                        </p:tgtEl>
                                      </p:cBhvr>
                                    </p:animEffect>
                                  </p:childTnLst>
                                </p:cTn>
                              </p:par>
                            </p:childTnLst>
                          </p:cTn>
                        </p:par>
                      </p:childTnLst>
                    </p:cTn>
                  </p:par>
                  <p:par>
                    <p:cTn id="43" fill="hold">
                      <p:stCondLst>
                        <p:cond delay="indefinite"/>
                      </p:stCondLst>
                      <p:childTnLst>
                        <p:par>
                          <p:cTn id="44" fill="hold">
                            <p:stCondLst>
                              <p:cond delay="0"/>
                            </p:stCondLst>
                            <p:childTnLst>
                              <p:par>
                                <p:cTn id="45" presetID="8" presetClass="entr" presetSubtype="16" fill="hold"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diamond(in)">
                                      <p:cBhvr>
                                        <p:cTn id="47" dur="2000"/>
                                        <p:tgtEl>
                                          <p:spTgt spid="14"/>
                                        </p:tgtEl>
                                      </p:cBhvr>
                                    </p:animEffect>
                                  </p:childTnLst>
                                </p:cTn>
                              </p:par>
                            </p:childTnLst>
                          </p:cTn>
                        </p:par>
                      </p:childTnLst>
                    </p:cTn>
                  </p:par>
                  <p:par>
                    <p:cTn id="48" fill="hold">
                      <p:stCondLst>
                        <p:cond delay="indefinite"/>
                      </p:stCondLst>
                      <p:childTnLst>
                        <p:par>
                          <p:cTn id="49" fill="hold">
                            <p:stCondLst>
                              <p:cond delay="0"/>
                            </p:stCondLst>
                            <p:childTnLst>
                              <p:par>
                                <p:cTn id="50" presetID="8" presetClass="entr" presetSubtype="16" fill="hold" nodeType="click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diamond(in)">
                                      <p:cBhvr>
                                        <p:cTn id="52" dur="2000"/>
                                        <p:tgtEl>
                                          <p:spTgt spid="15"/>
                                        </p:tgtEl>
                                      </p:cBhvr>
                                    </p:animEffect>
                                  </p:childTnLst>
                                </p:cTn>
                              </p:par>
                            </p:childTnLst>
                          </p:cTn>
                        </p:par>
                      </p:childTnLst>
                    </p:cTn>
                  </p:par>
                  <p:par>
                    <p:cTn id="53" fill="hold">
                      <p:stCondLst>
                        <p:cond delay="indefinite"/>
                      </p:stCondLst>
                      <p:childTnLst>
                        <p:par>
                          <p:cTn id="54" fill="hold">
                            <p:stCondLst>
                              <p:cond delay="0"/>
                            </p:stCondLst>
                            <p:childTnLst>
                              <p:par>
                                <p:cTn id="55" presetID="5" presetClass="entr" presetSubtype="10" fill="hold" nodeType="click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checkerboard(across)">
                                      <p:cBhvr>
                                        <p:cTn id="57" dur="500"/>
                                        <p:tgtEl>
                                          <p:spTgt spid="16"/>
                                        </p:tgtEl>
                                      </p:cBhvr>
                                    </p:animEffect>
                                  </p:childTnLst>
                                </p:cTn>
                              </p:par>
                            </p:childTnLst>
                          </p:cTn>
                        </p:par>
                      </p:childTnLst>
                    </p:cTn>
                  </p:par>
                  <p:par>
                    <p:cTn id="58" fill="hold">
                      <p:stCondLst>
                        <p:cond delay="indefinite"/>
                      </p:stCondLst>
                      <p:childTnLst>
                        <p:par>
                          <p:cTn id="59" fill="hold">
                            <p:stCondLst>
                              <p:cond delay="0"/>
                            </p:stCondLst>
                            <p:childTnLst>
                              <p:par>
                                <p:cTn id="60" presetID="5" presetClass="entr" presetSubtype="10" fill="hold" nodeType="click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checkerboard(across)">
                                      <p:cBhvr>
                                        <p:cTn id="62" dur="500"/>
                                        <p:tgtEl>
                                          <p:spTgt spid="18"/>
                                        </p:tgtEl>
                                      </p:cBhvr>
                                    </p:animEffect>
                                  </p:childTnLst>
                                </p:cTn>
                              </p:par>
                            </p:childTnLst>
                          </p:cTn>
                        </p:par>
                      </p:childTnLst>
                    </p:cTn>
                  </p:par>
                  <p:par>
                    <p:cTn id="63" fill="hold">
                      <p:stCondLst>
                        <p:cond delay="indefinite"/>
                      </p:stCondLst>
                      <p:childTnLst>
                        <p:par>
                          <p:cTn id="64" fill="hold">
                            <p:stCondLst>
                              <p:cond delay="0"/>
                            </p:stCondLst>
                            <p:childTnLst>
                              <p:par>
                                <p:cTn id="65" presetID="5" presetClass="entr" presetSubtype="10" fill="hold" nodeType="click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checkerboard(across)">
                                      <p:cBhvr>
                                        <p:cTn id="6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1142976" y="642918"/>
            <a:ext cx="7572428" cy="774720"/>
          </a:xfrm>
        </p:spPr>
        <p:txBody>
          <a:bodyPr>
            <a:noAutofit/>
          </a:bodyPr>
          <a:lstStyle/>
          <a:p>
            <a:r>
              <a:rPr lang="ru-RU" sz="4000" b="1" dirty="0" smtClean="0">
                <a:solidFill>
                  <a:srgbClr val="FF0000"/>
                </a:solidFill>
              </a:rPr>
              <a:t>Цена Победы и итоги войны                   </a:t>
            </a:r>
          </a:p>
        </p:txBody>
      </p:sp>
      <p:sp>
        <p:nvSpPr>
          <p:cNvPr id="6" name="Текст 5"/>
          <p:cNvSpPr>
            <a:spLocks noGrp="1"/>
          </p:cNvSpPr>
          <p:nvPr>
            <p:ph type="body" sz="half" idx="2"/>
          </p:nvPr>
        </p:nvSpPr>
        <p:spPr>
          <a:xfrm>
            <a:off x="428596" y="1571612"/>
            <a:ext cx="8966579" cy="4525963"/>
          </a:xfrm>
        </p:spPr>
        <p:txBody>
          <a:bodyPr>
            <a:normAutofit/>
          </a:bodyPr>
          <a:lstStyle/>
          <a:p>
            <a:pPr algn="just">
              <a:buNone/>
            </a:pPr>
            <a:r>
              <a:rPr lang="ru-RU" sz="4000" b="1" dirty="0" smtClean="0">
                <a:solidFill>
                  <a:srgbClr val="FFFF00"/>
                </a:solidFill>
                <a:effectLst/>
                <a:latin typeface="Arial" pitchFamily="34" charset="0"/>
                <a:cs typeface="Arial" pitchFamily="34" charset="0"/>
              </a:rPr>
              <a:t>-  Погибших - 27 млн.человек</a:t>
            </a:r>
          </a:p>
          <a:p>
            <a:pPr algn="just">
              <a:buNone/>
            </a:pPr>
            <a:r>
              <a:rPr lang="ru-RU" sz="2800" b="1" dirty="0" smtClean="0">
                <a:solidFill>
                  <a:srgbClr val="FFFF00"/>
                </a:solidFill>
                <a:effectLst/>
                <a:latin typeface="Arial" pitchFamily="34" charset="0"/>
                <a:cs typeface="Arial" pitchFamily="34" charset="0"/>
              </a:rPr>
              <a:t>-  разрушено – 1710 городов и поселков</a:t>
            </a:r>
          </a:p>
          <a:p>
            <a:pPr algn="just">
              <a:buNone/>
            </a:pPr>
            <a:r>
              <a:rPr lang="ru-RU" sz="2800" b="1" dirty="0" smtClean="0">
                <a:solidFill>
                  <a:srgbClr val="FFFF00"/>
                </a:solidFill>
                <a:effectLst/>
                <a:latin typeface="Arial" pitchFamily="34" charset="0"/>
                <a:cs typeface="Arial" pitchFamily="34" charset="0"/>
              </a:rPr>
              <a:t>-  более 25 млн. человек лишились крыши </a:t>
            </a:r>
          </a:p>
          <a:p>
            <a:pPr algn="just">
              <a:buNone/>
            </a:pPr>
            <a:r>
              <a:rPr lang="ru-RU" sz="2800" b="1" dirty="0" smtClean="0">
                <a:solidFill>
                  <a:srgbClr val="FFFF00"/>
                </a:solidFill>
                <a:latin typeface="Arial" pitchFamily="34" charset="0"/>
                <a:cs typeface="Arial" pitchFamily="34" charset="0"/>
              </a:rPr>
              <a:t>   </a:t>
            </a:r>
            <a:r>
              <a:rPr lang="ru-RU" sz="2800" b="1" dirty="0" smtClean="0">
                <a:solidFill>
                  <a:srgbClr val="FFFF00"/>
                </a:solidFill>
                <a:effectLst/>
                <a:latin typeface="Arial" pitchFamily="34" charset="0"/>
                <a:cs typeface="Arial" pitchFamily="34" charset="0"/>
              </a:rPr>
              <a:t>над головой</a:t>
            </a:r>
          </a:p>
          <a:p>
            <a:pPr algn="just">
              <a:buNone/>
            </a:pPr>
            <a:r>
              <a:rPr lang="ru-RU" sz="2800" b="1" dirty="0" smtClean="0">
                <a:solidFill>
                  <a:srgbClr val="FFFF00"/>
                </a:solidFill>
                <a:effectLst/>
                <a:latin typeface="Arial" pitchFamily="34" charset="0"/>
                <a:cs typeface="Arial" pitchFamily="34" charset="0"/>
              </a:rPr>
              <a:t>- вышли из строя 32 тыс. крупных и</a:t>
            </a:r>
          </a:p>
          <a:p>
            <a:pPr algn="just">
              <a:buNone/>
            </a:pPr>
            <a:r>
              <a:rPr lang="ru-RU" sz="2800" b="1" dirty="0" smtClean="0">
                <a:solidFill>
                  <a:srgbClr val="FFFF00"/>
                </a:solidFill>
                <a:effectLst/>
                <a:latin typeface="Arial" pitchFamily="34" charset="0"/>
                <a:cs typeface="Arial" pitchFamily="34" charset="0"/>
              </a:rPr>
              <a:t>   средних предприятий</a:t>
            </a:r>
          </a:p>
          <a:p>
            <a:pPr algn="just">
              <a:buNone/>
            </a:pPr>
            <a:r>
              <a:rPr lang="ru-RU" sz="2800" b="1" dirty="0" smtClean="0">
                <a:solidFill>
                  <a:srgbClr val="FFFF00"/>
                </a:solidFill>
                <a:effectLst/>
                <a:latin typeface="Arial" pitchFamily="34" charset="0"/>
                <a:cs typeface="Arial" pitchFamily="34" charset="0"/>
              </a:rPr>
              <a:t>- разрушено – 48 тыс. км железных дорог,</a:t>
            </a:r>
          </a:p>
          <a:p>
            <a:pPr algn="just">
              <a:buNone/>
            </a:pPr>
            <a:r>
              <a:rPr lang="ru-RU" sz="2800" b="1" dirty="0" smtClean="0">
                <a:solidFill>
                  <a:srgbClr val="FFFF00"/>
                </a:solidFill>
                <a:effectLst/>
                <a:latin typeface="Arial" pitchFamily="34" charset="0"/>
                <a:cs typeface="Arial" pitchFamily="34" charset="0"/>
              </a:rPr>
              <a:t>  1870 мостов, 427 музеев, 1670 церквей</a:t>
            </a:r>
            <a:endParaRPr lang="ru-RU" sz="2800" b="1" dirty="0">
              <a:solidFill>
                <a:srgbClr val="FFFF00"/>
              </a:solidFill>
              <a:latin typeface="Arial" pitchFamily="34" charset="0"/>
              <a:cs typeface="Arial" pitchFamily="34" charset="0"/>
            </a:endParaRPr>
          </a:p>
        </p:txBody>
      </p:sp>
    </p:spTree>
  </p:cSld>
  <p:clrMapOvr>
    <a:masterClrMapping/>
  </p:clrMapOvr>
  <p:transition>
    <p:random/>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Бумажная">
  <a:themeElements>
    <a:clrScheme name="Бумажная">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Бумажная">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1_Бумажная">
  <a:themeElements>
    <a:clrScheme name="Бумажная">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Бумажная">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2620</TotalTime>
  <Words>1515</Words>
  <Application>Microsoft Office PowerPoint</Application>
  <PresentationFormat>Экран (4:3)</PresentationFormat>
  <Paragraphs>228</Paragraphs>
  <Slides>35</Slides>
  <Notes>0</Notes>
  <HiddenSlides>0</HiddenSlides>
  <MMClips>0</MMClips>
  <ScaleCrop>false</ScaleCrop>
  <HeadingPairs>
    <vt:vector size="4" baseType="variant">
      <vt:variant>
        <vt:lpstr>Тема</vt:lpstr>
      </vt:variant>
      <vt:variant>
        <vt:i4>2</vt:i4>
      </vt:variant>
      <vt:variant>
        <vt:lpstr>Заголовки слайдов</vt:lpstr>
      </vt:variant>
      <vt:variant>
        <vt:i4>35</vt:i4>
      </vt:variant>
    </vt:vector>
  </HeadingPairs>
  <TitlesOfParts>
    <vt:vector size="37" baseType="lpstr">
      <vt:lpstr>Бумажная</vt:lpstr>
      <vt:lpstr>1_Бумажная</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Цена Победы и итоги войны                   </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Индустриальное общество в начале ХХ века</dc:title>
  <dc:creator>Саня)</dc:creator>
  <cp:lastModifiedBy>User</cp:lastModifiedBy>
  <cp:revision>156</cp:revision>
  <dcterms:created xsi:type="dcterms:W3CDTF">2010-10-07T17:54:15Z</dcterms:created>
  <dcterms:modified xsi:type="dcterms:W3CDTF">2019-06-18T12:03:04Z</dcterms:modified>
</cp:coreProperties>
</file>