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3" r:id="rId1"/>
  </p:sldMasterIdLst>
  <p:sldIdLst>
    <p:sldId id="256" r:id="rId2"/>
    <p:sldId id="257" r:id="rId3"/>
    <p:sldId id="259" r:id="rId4"/>
    <p:sldId id="260" r:id="rId5"/>
    <p:sldId id="262" r:id="rId6"/>
    <p:sldId id="266" r:id="rId7"/>
    <p:sldId id="268" r:id="rId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4519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8349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8900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9182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927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161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0474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2651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5527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1404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520031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5422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2749176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04996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93463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2580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5983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  <p:sldLayoutId id="2147483915" r:id="rId12"/>
    <p:sldLayoutId id="2147483916" r:id="rId13"/>
    <p:sldLayoutId id="2147483917" r:id="rId14"/>
    <p:sldLayoutId id="2147483918" r:id="rId15"/>
    <p:sldLayoutId id="214748391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152400"/>
            <a:ext cx="6629400" cy="762000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prstClr val="black">
                  <a:lumMod val="75000"/>
                  <a:lumOff val="25000"/>
                </a:prstClr>
              </a:buClr>
            </a:pPr>
            <a:r>
              <a:rPr lang="ru-RU" sz="2000" b="1" dirty="0" smtClean="0">
                <a:solidFill>
                  <a:srgbClr val="F47E5A">
                    <a:lumMod val="50000"/>
                  </a:srgbClr>
                </a:solidFill>
                <a:latin typeface="Monotype Corsiva" pitchFamily="66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F47E5A">
                    <a:lumMod val="50000"/>
                  </a:srgbClr>
                </a:solidFill>
                <a:latin typeface="Monotype Corsiva" pitchFamily="66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Monotype Corsiva" pitchFamily="66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F47E5A">
                    <a:lumMod val="50000"/>
                  </a:srgbClr>
                </a:solidFill>
                <a:latin typeface="Monotype Corsiva" pitchFamily="66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F47E5A">
                    <a:lumMod val="50000"/>
                  </a:srgbClr>
                </a:solidFill>
                <a:latin typeface="Monotype Corsiva" pitchFamily="66" charset="0"/>
                <a:ea typeface="+mn-ea"/>
                <a:cs typeface="Times New Roman" panose="02020603050405020304" pitchFamily="18" charset="0"/>
              </a:rPr>
              <a:t>Детский </a:t>
            </a: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Monotype Corsiva" pitchFamily="66" charset="0"/>
                <a:ea typeface="+mn-ea"/>
                <a:cs typeface="Times New Roman" panose="02020603050405020304" pitchFamily="18" charset="0"/>
              </a:rPr>
              <a:t>сад  № 4  «Лукоморье» - филиал АН ДОО «</a:t>
            </a:r>
            <a:r>
              <a:rPr lang="ru-RU" sz="2000" b="1" dirty="0" err="1">
                <a:solidFill>
                  <a:srgbClr val="F47E5A">
                    <a:lumMod val="50000"/>
                  </a:srgbClr>
                </a:solidFill>
                <a:latin typeface="Monotype Corsiva" pitchFamily="66" charset="0"/>
                <a:ea typeface="+mn-ea"/>
                <a:cs typeface="Times New Roman" panose="02020603050405020304" pitchFamily="18" charset="0"/>
              </a:rPr>
              <a:t>Алмазик</a:t>
            </a: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Monotype Corsiva" pitchFamily="66" charset="0"/>
                <a:ea typeface="+mn-ea"/>
                <a:cs typeface="Times New Roman" panose="02020603050405020304" pitchFamily="18" charset="0"/>
              </a:rPr>
              <a:t>»</a:t>
            </a:r>
            <a:br>
              <a:rPr lang="ru-RU" sz="2000" b="1" dirty="0">
                <a:solidFill>
                  <a:srgbClr val="F47E5A">
                    <a:lumMod val="50000"/>
                  </a:srgbClr>
                </a:solidFill>
                <a:latin typeface="Monotype Corsiva" pitchFamily="66" charset="0"/>
                <a:ea typeface="+mn-ea"/>
                <a:cs typeface="Times New Roman" panose="02020603050405020304" pitchFamily="18" charset="0"/>
              </a:rPr>
            </a:b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9600" y="1066800"/>
            <a:ext cx="8229600" cy="4114800"/>
          </a:xfrm>
        </p:spPr>
        <p:txBody>
          <a:bodyPr>
            <a:normAutofit fontScale="40000" lnSpcReduction="20000"/>
          </a:bodyPr>
          <a:lstStyle/>
          <a:p>
            <a:pPr algn="ctr"/>
            <a:endParaRPr lang="ru-RU" sz="5300" b="1" dirty="0" smtClean="0">
              <a:solidFill>
                <a:srgbClr val="7030A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endParaRPr lang="ru-RU" sz="5300" b="1" dirty="0">
              <a:solidFill>
                <a:srgbClr val="7030A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lvl="0" algn="l" defTabSz="914400">
              <a:spcBef>
                <a:spcPts val="0"/>
              </a:spcBef>
              <a:buClrTx/>
              <a:buSzTx/>
            </a:pPr>
            <a:r>
              <a:rPr lang="ru-RU" sz="4000" dirty="0">
                <a:solidFill>
                  <a:srgbClr val="7030A0"/>
                </a:solidFill>
                <a:latin typeface="Comic Sans MS" pitchFamily="66" charset="0"/>
              </a:rPr>
              <a:t>“Любить природу – значит любить Родину” </a:t>
            </a:r>
            <a:br>
              <a:rPr lang="ru-RU" sz="4000" dirty="0">
                <a:solidFill>
                  <a:srgbClr val="7030A0"/>
                </a:solidFill>
                <a:latin typeface="Comic Sans MS" pitchFamily="66" charset="0"/>
              </a:rPr>
            </a:br>
            <a:r>
              <a:rPr lang="ru-RU" sz="4000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4000" dirty="0" err="1" smtClean="0">
                <a:solidFill>
                  <a:srgbClr val="7030A0"/>
                </a:solidFill>
                <a:latin typeface="Comic Sans MS" pitchFamily="66" charset="0"/>
              </a:rPr>
              <a:t>М.Пришвин</a:t>
            </a:r>
            <a:endParaRPr lang="ru-RU" sz="4000" dirty="0">
              <a:solidFill>
                <a:srgbClr val="7030A0"/>
              </a:solidFill>
              <a:latin typeface="Comic Sans MS" pitchFamily="66" charset="0"/>
            </a:endParaRPr>
          </a:p>
          <a:p>
            <a:pPr algn="ctr"/>
            <a:endParaRPr lang="ru-RU" sz="5300" b="1" dirty="0" smtClean="0">
              <a:solidFill>
                <a:srgbClr val="7030A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r>
              <a:rPr lang="ru-RU" sz="80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ПРОЕКТ</a:t>
            </a:r>
          </a:p>
          <a:p>
            <a:pPr algn="ctr"/>
            <a:r>
              <a:rPr lang="ru-RU" sz="8000" b="1" dirty="0" smtClean="0">
                <a:solidFill>
                  <a:srgbClr val="7030A0"/>
                </a:solidFill>
                <a:latin typeface="Monotype Corsiva" panose="03010101010201010101" pitchFamily="66" charset="0"/>
                <a:cs typeface="Times New Roman" pitchFamily="18" charset="0"/>
              </a:rPr>
              <a:t>«Использование приемов макетирования в процессе организации познавательной деятельности» </a:t>
            </a:r>
          </a:p>
          <a:p>
            <a:endParaRPr lang="ru-RU" dirty="0" smtClean="0"/>
          </a:p>
          <a:p>
            <a:pPr algn="l">
              <a:spcBef>
                <a:spcPts val="0"/>
              </a:spcBef>
            </a:pPr>
            <a:r>
              <a:rPr lang="ru-RU" sz="29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r>
              <a:rPr lang="ru-RU" sz="4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Подготовили воспитатели: </a:t>
            </a:r>
            <a:r>
              <a:rPr lang="ru-RU" sz="40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Насенникова</a:t>
            </a:r>
            <a:r>
              <a:rPr lang="ru-RU" sz="4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О.П. Максимова А.В</a:t>
            </a: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r">
              <a:spcBef>
                <a:spcPts val="0"/>
              </a:spcBef>
            </a:pPr>
            <a:endParaRPr lang="ru-RU" sz="4000" dirty="0" smtClean="0">
              <a:solidFill>
                <a:schemeClr val="tx1"/>
              </a:solidFill>
            </a:endParaRPr>
          </a:p>
          <a:p>
            <a:endParaRPr lang="ru-RU" sz="4000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7400" y="4953000"/>
            <a:ext cx="2581275" cy="17716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9F3F3"/>
              </a:clrFrom>
              <a:clrTo>
                <a:srgbClr val="F9F3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5510"/>
          <a:stretch/>
        </p:blipFill>
        <p:spPr>
          <a:xfrm>
            <a:off x="152400" y="295275"/>
            <a:ext cx="2447925" cy="13906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950" y="4572000"/>
            <a:ext cx="2238375" cy="2047875"/>
          </a:xfrm>
          <a:prstGeom prst="rect">
            <a:avLst/>
          </a:prstGeom>
        </p:spPr>
      </p:pic>
      <p:sp>
        <p:nvSpPr>
          <p:cNvPr id="7" name="AutoShape 2" descr="Картинки по запросу картинки насекомых жуко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6851" y="619125"/>
            <a:ext cx="1603115" cy="1066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33400"/>
            <a:ext cx="8610600" cy="5562600"/>
          </a:xfrm>
        </p:spPr>
        <p:txBody>
          <a:bodyPr>
            <a:normAutofit fontScale="25000" lnSpcReduction="20000"/>
          </a:bodyPr>
          <a:lstStyle/>
          <a:p>
            <a:pPr marL="457200" lvl="1" indent="0" algn="just">
              <a:lnSpc>
                <a:spcPct val="120000"/>
              </a:lnSpc>
              <a:buNone/>
            </a:pPr>
            <a:r>
              <a:rPr lang="ru-RU" sz="8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АКТУАЛЬНОСТЬ</a:t>
            </a:r>
          </a:p>
          <a:p>
            <a:pPr lvl="1"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7200" b="1" dirty="0" smtClean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накомство детей с животными развивает наблюдательность, интерес, наглядно-образное, наглядно-действенное и понятийное мышление, воспитывает познавательное отношение к окружающему миру, способствует накоплению морально-ценностного опыта, воспитанию любви, бережного и заботливого отношения ко всему живому;</a:t>
            </a:r>
          </a:p>
          <a:p>
            <a:pPr lvl="1"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7200" b="1" dirty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м</a:t>
            </a:r>
            <a:r>
              <a:rPr lang="ru-RU" sz="7200" b="1" dirty="0" smtClean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алыш усваивает разнообразные свойства и качества природных объектов, законы жизни организмов, своеобразие приспособления живых существ к условиям среды, особенности их взаимодействия с человеком.</a:t>
            </a:r>
          </a:p>
          <a:p>
            <a:pPr lvl="1" algn="just">
              <a:lnSpc>
                <a:spcPct val="120000"/>
              </a:lnSpc>
              <a:buClr>
                <a:srgbClr val="F496CB">
                  <a:lumMod val="75000"/>
                </a:srgbClr>
              </a:buClr>
              <a:buFont typeface="Wingdings" panose="05000000000000000000" pitchFamily="2" charset="2"/>
              <a:buChar char="v"/>
            </a:pPr>
            <a:r>
              <a:rPr lang="ru-RU" sz="7200" b="1" dirty="0">
                <a:solidFill>
                  <a:prstClr val="black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к</a:t>
            </a:r>
            <a:r>
              <a:rPr lang="ru-RU" sz="7200" b="1" dirty="0" smtClean="0">
                <a:solidFill>
                  <a:prstClr val="black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аждый </a:t>
            </a:r>
            <a:r>
              <a:rPr lang="ru-RU" sz="7200" b="1" dirty="0">
                <a:solidFill>
                  <a:prstClr val="black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уголок нашей планеты населен различными живыми организмами. Но некоторые виды животных исчезают, с каждым годом их становится все меньше</a:t>
            </a:r>
            <a:r>
              <a:rPr lang="ru-RU" sz="7200" b="1" dirty="0" smtClean="0">
                <a:solidFill>
                  <a:prstClr val="black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.</a:t>
            </a:r>
          </a:p>
          <a:p>
            <a:pPr marL="457200" lvl="1" indent="0" algn="just">
              <a:lnSpc>
                <a:spcPct val="120000"/>
              </a:lnSpc>
              <a:buClr>
                <a:srgbClr val="F496CB">
                  <a:lumMod val="75000"/>
                </a:srgbClr>
              </a:buClr>
              <a:buNone/>
            </a:pPr>
            <a:endParaRPr lang="ru-RU" sz="5600" b="1" dirty="0" smtClean="0">
              <a:solidFill>
                <a:schemeClr val="tx1"/>
              </a:solidFill>
              <a:latin typeface="Batang" panose="02030600000101010101" pitchFamily="18" charset="-127"/>
              <a:ea typeface="Batang" panose="02030600000101010101" pitchFamily="18" charset="-127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5600" b="1" dirty="0" smtClean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 </a:t>
            </a:r>
            <a:r>
              <a:rPr lang="ru-RU" sz="9600" b="1" i="1" dirty="0">
                <a:solidFill>
                  <a:srgbClr val="00B050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 </a:t>
            </a:r>
            <a:r>
              <a:rPr lang="ru-RU" sz="9600" b="1" i="1" dirty="0" smtClean="0">
                <a:solidFill>
                  <a:srgbClr val="00B050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                         Создает </a:t>
            </a:r>
            <a:r>
              <a:rPr lang="ru-RU" sz="9600" b="1" i="1" dirty="0">
                <a:solidFill>
                  <a:srgbClr val="00B050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условия </a:t>
            </a:r>
            <a:r>
              <a:rPr lang="ru-RU" sz="9600" b="1" i="1" dirty="0" smtClean="0">
                <a:solidFill>
                  <a:srgbClr val="00B050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для:</a:t>
            </a:r>
            <a:endParaRPr lang="ru-RU" sz="9600" b="1" i="1" dirty="0" smtClean="0">
              <a:solidFill>
                <a:prstClr val="black"/>
              </a:solidFill>
              <a:latin typeface="Batang" panose="02030600000101010101" pitchFamily="18" charset="-127"/>
              <a:ea typeface="Batang" panose="02030600000101010101" pitchFamily="18" charset="-127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6400" b="1" dirty="0" smtClean="0">
                <a:solidFill>
                  <a:prstClr val="black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познавательного </a:t>
            </a:r>
            <a:r>
              <a:rPr lang="ru-RU" sz="6400" b="1" dirty="0">
                <a:solidFill>
                  <a:prstClr val="black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развития </a:t>
            </a:r>
            <a:r>
              <a:rPr lang="ru-RU" sz="6400" b="1" dirty="0" smtClean="0">
                <a:solidFill>
                  <a:prstClr val="black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ребенка;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6400" b="1" dirty="0" smtClean="0">
                <a:solidFill>
                  <a:prstClr val="black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эколого-эстетического развития;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6400" b="1" dirty="0" smtClean="0">
                <a:solidFill>
                  <a:prstClr val="black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формирования </a:t>
            </a:r>
            <a:r>
              <a:rPr lang="ru-RU" sz="6400" b="1" dirty="0">
                <a:solidFill>
                  <a:prstClr val="black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нравственных качеств</a:t>
            </a:r>
            <a:r>
              <a:rPr lang="ru-RU" sz="6400" b="1" dirty="0" smtClean="0">
                <a:solidFill>
                  <a:prstClr val="black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;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6400" b="1" dirty="0" smtClean="0">
                <a:solidFill>
                  <a:prstClr val="black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формирования </a:t>
            </a:r>
            <a:r>
              <a:rPr lang="ru-RU" sz="6400" b="1" dirty="0">
                <a:solidFill>
                  <a:prstClr val="black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экологически-грамотного поведения</a:t>
            </a:r>
            <a:r>
              <a:rPr lang="ru-RU" sz="6400" b="1" dirty="0" smtClean="0">
                <a:solidFill>
                  <a:prstClr val="black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;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33400"/>
            <a:ext cx="8382000" cy="5074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</a:p>
          <a:p>
            <a:r>
              <a:rPr lang="ru-RU" sz="2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2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условий для формирования у ребенка основ экологического сознания, элементов экологической культуры, реализации новых представлений об универсальности и </a:t>
            </a:r>
            <a:r>
              <a:rPr lang="ru-RU" sz="2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самоценности</a:t>
            </a:r>
            <a:r>
              <a:rPr lang="ru-RU" sz="2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Привлечь внимание детей к различным видам животных.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Обогатить словарный запас детей новыми словами, развивать связную речь, мышление, память.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Развивать коммуникативные навыки.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Воспитывать любовь к животным и бережное отношение к природе. 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382000" cy="5364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00B050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Тип проекта: </a:t>
            </a:r>
            <a:r>
              <a:rPr lang="ru-RU" b="1" dirty="0" smtClean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творческий, долгосрочный, открытый, коллективный.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B050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Продолжительность проекта</a:t>
            </a:r>
            <a:r>
              <a:rPr lang="ru-RU" b="1" dirty="0" smtClean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: </a:t>
            </a:r>
            <a:r>
              <a:rPr lang="ru-RU" b="1" dirty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в течении года.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B050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Участники проекта: </a:t>
            </a:r>
            <a:r>
              <a:rPr lang="ru-RU" b="1" dirty="0" smtClean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младшая группа, родители, воспитатели.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B050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Возраст детей </a:t>
            </a:r>
            <a:r>
              <a:rPr lang="ru-RU" b="1" dirty="0" smtClean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3 – 4 года. </a:t>
            </a:r>
            <a:r>
              <a:rPr lang="ru-RU" b="1" u="sng" dirty="0" err="1" smtClean="0">
                <a:solidFill>
                  <a:srgbClr val="FFFFFF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тная</a:t>
            </a:r>
            <a:r>
              <a:rPr lang="ru-RU" b="1" u="sng" dirty="0" smtClean="0">
                <a:solidFill>
                  <a:srgbClr val="FFFFFF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</a:t>
            </a:r>
            <a:r>
              <a:rPr lang="ru-RU" b="1" u="sng" dirty="0">
                <a:solidFill>
                  <a:srgbClr val="FFFFFF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идея</a:t>
            </a:r>
            <a:endParaRPr lang="ru-RU" b="1" dirty="0">
              <a:solidFill>
                <a:srgbClr val="FFFFFF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marL="0" lvl="0" indent="0" defTabSz="914400">
              <a:spcBef>
                <a:spcPct val="20000"/>
              </a:spcBef>
              <a:buClr>
                <a:srgbClr val="92D050"/>
              </a:buClr>
              <a:buSzPct val="70000"/>
              <a:buNone/>
            </a:pPr>
            <a:r>
              <a:rPr lang="ru-RU" b="1" dirty="0" smtClean="0">
                <a:solidFill>
                  <a:srgbClr val="00B05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Идея проекта </a:t>
            </a:r>
            <a:r>
              <a:rPr lang="ru-RU" b="1" dirty="0" smtClean="0">
                <a:solidFill>
                  <a:srgbClr val="00206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: </a:t>
            </a:r>
            <a:r>
              <a:rPr lang="ru-RU" b="1" dirty="0" smtClean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Создать </a:t>
            </a:r>
            <a:r>
              <a:rPr lang="ru-RU" b="1" dirty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в группе детского сада </a:t>
            </a:r>
            <a:r>
              <a:rPr lang="ru-RU" b="1" dirty="0" smtClean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макеты разных  климатических зон обитания животных.</a:t>
            </a:r>
            <a:endParaRPr lang="ru-RU" b="1" dirty="0" smtClean="0">
              <a:solidFill>
                <a:schemeClr val="tx1"/>
              </a:solidFill>
              <a:latin typeface="Batang" panose="02030600000101010101" pitchFamily="18" charset="-127"/>
              <a:ea typeface="Batang" panose="02030600000101010101" pitchFamily="18" charset="-127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B050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Предполагаемый результат.</a:t>
            </a:r>
          </a:p>
          <a:p>
            <a:pPr lvl="0"/>
            <a:r>
              <a:rPr lang="ru-RU" b="1" dirty="0" smtClean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Активизация интереса </a:t>
            </a:r>
            <a:r>
              <a:rPr lang="ru-RU" b="1" dirty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детей к образовательной деятельности в </a:t>
            </a:r>
            <a:r>
              <a:rPr lang="ru-RU" b="1" dirty="0" smtClean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области: </a:t>
            </a:r>
            <a:r>
              <a:rPr lang="ru-RU" b="1" dirty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«</a:t>
            </a:r>
            <a:r>
              <a:rPr lang="ru-RU" b="1" dirty="0" smtClean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Познавательное развитие», «Речевое развитие», «Коммуникативное развитие», «Художественно-эстетическое развитие», «Физическое развитие»</a:t>
            </a:r>
            <a:endParaRPr lang="ru-RU" b="1" dirty="0">
              <a:solidFill>
                <a:schemeClr val="tx1"/>
              </a:solidFill>
              <a:latin typeface="Batang" panose="02030600000101010101" pitchFamily="18" charset="-127"/>
              <a:ea typeface="Batang" panose="02030600000101010101" pitchFamily="18" charset="-127"/>
              <a:cs typeface="Times New Roman" pitchFamily="18" charset="0"/>
            </a:endParaRPr>
          </a:p>
          <a:p>
            <a:pPr lvl="0"/>
            <a:r>
              <a:rPr lang="ru-RU" b="1" dirty="0" smtClean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Повышения уровня </a:t>
            </a:r>
            <a:r>
              <a:rPr lang="ru-RU" b="1" dirty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личной самооценки детей за достигнутый </a:t>
            </a:r>
            <a:r>
              <a:rPr lang="ru-RU" b="1" dirty="0" smtClean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результат.</a:t>
            </a:r>
            <a:endParaRPr lang="ru-RU" b="1" dirty="0">
              <a:solidFill>
                <a:schemeClr val="tx1"/>
              </a:solidFill>
              <a:latin typeface="Batang" panose="02030600000101010101" pitchFamily="18" charset="-127"/>
              <a:ea typeface="Batang" panose="02030600000101010101" pitchFamily="18" charset="-127"/>
              <a:cs typeface="Times New Roman" pitchFamily="18" charset="0"/>
            </a:endParaRPr>
          </a:p>
          <a:p>
            <a:pPr lvl="0"/>
            <a:r>
              <a:rPr lang="ru-RU" b="1" dirty="0" smtClean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Повышения </a:t>
            </a:r>
            <a:r>
              <a:rPr lang="ru-RU" b="1" dirty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itchFamily="18" charset="0"/>
              </a:rPr>
              <a:t>степени участия родителей в педагогическом процессе.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228600"/>
            <a:ext cx="8001000" cy="7940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92D050"/>
              </a:buClr>
              <a:buSzPct val="70000"/>
            </a:pPr>
            <a:r>
              <a:rPr lang="ru-RU" b="1" u="sng" dirty="0">
                <a:solidFill>
                  <a:srgbClr val="FFFFFF"/>
                </a:solidFill>
                <a:latin typeface="Franklin Gothic Book"/>
              </a:rPr>
              <a:t>Подготовительный этап </a:t>
            </a:r>
          </a:p>
          <a:p>
            <a:pPr lvl="0">
              <a:spcBef>
                <a:spcPct val="20000"/>
              </a:spcBef>
              <a:buClr>
                <a:srgbClr val="92D050"/>
              </a:buClr>
              <a:buSzPct val="70000"/>
            </a:pP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Franklin Gothic Book"/>
              </a:rPr>
              <a:t>1 этап – Подготовительный</a:t>
            </a:r>
          </a:p>
          <a:p>
            <a:pPr marL="285750" lvl="0" indent="-285750">
              <a:spcBef>
                <a:spcPct val="20000"/>
              </a:spcBef>
              <a:buClr>
                <a:srgbClr val="92D050"/>
              </a:buClr>
              <a:buSzPct val="70000"/>
              <a:buFont typeface="Wingdings" panose="05000000000000000000" pitchFamily="2" charset="2"/>
              <a:buChar char="q"/>
            </a:pPr>
            <a:r>
              <a:rPr lang="ru-RU" sz="1600" b="1" dirty="0" smtClean="0">
                <a:solidFill>
                  <a:srgbClr val="00B050"/>
                </a:solidFill>
                <a:latin typeface="Franklin Gothic Book"/>
              </a:rPr>
              <a:t>С </a:t>
            </a:r>
            <a:r>
              <a:rPr lang="ru-RU" sz="1600" b="1" dirty="0">
                <a:solidFill>
                  <a:srgbClr val="00B050"/>
                </a:solidFill>
                <a:latin typeface="Franklin Gothic Book"/>
              </a:rPr>
              <a:t>помощью родителей собрали </a:t>
            </a:r>
            <a:r>
              <a:rPr lang="ru-RU" sz="1600" b="1" dirty="0" smtClean="0">
                <a:solidFill>
                  <a:srgbClr val="00B050"/>
                </a:solidFill>
                <a:latin typeface="Franklin Gothic Book"/>
              </a:rPr>
              <a:t>фигурки разных животных .</a:t>
            </a:r>
            <a:endParaRPr lang="ru-RU" sz="1600" b="1" dirty="0">
              <a:solidFill>
                <a:srgbClr val="00B050"/>
              </a:solidFill>
              <a:latin typeface="Franklin Gothic Book"/>
            </a:endParaRPr>
          </a:p>
          <a:p>
            <a:pPr marL="285750" lvl="0" indent="-285750">
              <a:spcBef>
                <a:spcPct val="20000"/>
              </a:spcBef>
              <a:buClr>
                <a:srgbClr val="92D050"/>
              </a:buClr>
              <a:buSzPct val="70000"/>
              <a:buFont typeface="Wingdings" panose="05000000000000000000" pitchFamily="2" charset="2"/>
              <a:buChar char="q"/>
            </a:pPr>
            <a:r>
              <a:rPr lang="ru-RU" sz="1600" b="1" dirty="0" smtClean="0">
                <a:solidFill>
                  <a:srgbClr val="00B050"/>
                </a:solidFill>
                <a:latin typeface="Franklin Gothic Book"/>
              </a:rPr>
              <a:t>Подготовили макеты различных климатических зон;</a:t>
            </a:r>
            <a:endParaRPr lang="ru-RU" sz="1600" b="1" dirty="0">
              <a:solidFill>
                <a:srgbClr val="00B050"/>
              </a:solidFill>
              <a:latin typeface="Franklin Gothic Book"/>
            </a:endParaRPr>
          </a:p>
          <a:p>
            <a:pPr marL="285750" lvl="0" indent="-285750">
              <a:spcBef>
                <a:spcPct val="20000"/>
              </a:spcBef>
              <a:buClr>
                <a:srgbClr val="92D050"/>
              </a:buClr>
              <a:buSzPct val="70000"/>
              <a:buFont typeface="Wingdings" panose="05000000000000000000" pitchFamily="2" charset="2"/>
              <a:buChar char="q"/>
            </a:pPr>
            <a:r>
              <a:rPr lang="ru-RU" sz="1600" b="1" dirty="0" smtClean="0">
                <a:solidFill>
                  <a:srgbClr val="00B050"/>
                </a:solidFill>
                <a:latin typeface="Franklin Gothic Book"/>
              </a:rPr>
              <a:t>Сделали </a:t>
            </a:r>
            <a:r>
              <a:rPr lang="ru-RU" sz="1600" b="1" dirty="0">
                <a:solidFill>
                  <a:srgbClr val="00B050"/>
                </a:solidFill>
                <a:latin typeface="Franklin Gothic Book"/>
              </a:rPr>
              <a:t>подборку дидактических </a:t>
            </a:r>
            <a:r>
              <a:rPr lang="ru-RU" sz="1600" b="1" dirty="0" smtClean="0">
                <a:solidFill>
                  <a:srgbClr val="00B050"/>
                </a:solidFill>
                <a:latin typeface="Franklin Gothic Book"/>
              </a:rPr>
              <a:t>игр;</a:t>
            </a:r>
            <a:endParaRPr lang="ru-RU" sz="1600" b="1" dirty="0">
              <a:solidFill>
                <a:srgbClr val="00B050"/>
              </a:solidFill>
              <a:latin typeface="Franklin Gothic Book"/>
            </a:endParaRPr>
          </a:p>
          <a:p>
            <a:pPr marL="285750" lvl="0" indent="-285750">
              <a:spcBef>
                <a:spcPct val="20000"/>
              </a:spcBef>
              <a:buClr>
                <a:srgbClr val="92D050"/>
              </a:buClr>
              <a:buSzPct val="70000"/>
              <a:buFont typeface="Wingdings" panose="05000000000000000000" pitchFamily="2" charset="2"/>
              <a:buChar char="q"/>
            </a:pPr>
            <a:r>
              <a:rPr lang="ru-RU" sz="1600" b="1" dirty="0" smtClean="0">
                <a:solidFill>
                  <a:srgbClr val="00B050"/>
                </a:solidFill>
                <a:latin typeface="Franklin Gothic Book"/>
              </a:rPr>
              <a:t>Подобрали картинки и презентации по теме: «Животные разных стран»</a:t>
            </a:r>
          </a:p>
          <a:p>
            <a:pPr marL="285750" lvl="0" indent="-285750">
              <a:spcBef>
                <a:spcPct val="20000"/>
              </a:spcBef>
              <a:buClr>
                <a:srgbClr val="92D050"/>
              </a:buClr>
              <a:buSzPct val="70000"/>
              <a:buFont typeface="Wingdings" panose="05000000000000000000" pitchFamily="2" charset="2"/>
              <a:buChar char="q"/>
            </a:pPr>
            <a:r>
              <a:rPr lang="ru-RU" sz="1600" b="1" dirty="0" smtClean="0">
                <a:solidFill>
                  <a:srgbClr val="00B050"/>
                </a:solidFill>
                <a:latin typeface="Franklin Gothic Book"/>
              </a:rPr>
              <a:t>Подбор энциклопедий о животных</a:t>
            </a:r>
          </a:p>
          <a:p>
            <a:pPr lvl="0">
              <a:spcBef>
                <a:spcPct val="20000"/>
              </a:spcBef>
              <a:buClr>
                <a:srgbClr val="92D050"/>
              </a:buClr>
              <a:buSzPct val="70000"/>
            </a:pP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Franklin Gothic Book"/>
              </a:rPr>
              <a:t>2 этап – Познавательный </a:t>
            </a:r>
          </a:p>
          <a:p>
            <a:pPr marL="285750" lvl="0" indent="-285750">
              <a:spcBef>
                <a:spcPct val="20000"/>
              </a:spcBef>
              <a:buClr>
                <a:srgbClr val="92D050"/>
              </a:buClr>
              <a:buSzPct val="70000"/>
              <a:buFont typeface="Wingdings" panose="05000000000000000000" pitchFamily="2" charset="2"/>
              <a:buChar char="q"/>
            </a:pPr>
            <a:r>
              <a:rPr lang="ru-RU" sz="1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Дети под руководством </a:t>
            </a:r>
            <a:r>
              <a:rPr lang="ru-RU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воспитателя и самостоятельно рассматривали энциклопедии, фигурки животных, макеты климатических зон;</a:t>
            </a:r>
          </a:p>
          <a:p>
            <a:pPr marL="285750" lvl="0" indent="-285750">
              <a:spcBef>
                <a:spcPct val="20000"/>
              </a:spcBef>
              <a:buClr>
                <a:srgbClr val="92D050"/>
              </a:buClr>
              <a:buSzPct val="70000"/>
              <a:buFont typeface="Wingdings" panose="05000000000000000000" pitchFamily="2" charset="2"/>
              <a:buChar char="q"/>
            </a:pPr>
            <a:r>
              <a:rPr lang="ru-RU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Читали литературные </a:t>
            </a:r>
            <a:r>
              <a:rPr lang="ru-RU" sz="1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произведения</a:t>
            </a:r>
            <a:r>
              <a:rPr lang="ru-RU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о животных, загадывали загадки,</a:t>
            </a:r>
          </a:p>
          <a:p>
            <a:pPr marL="285750" lvl="0" indent="-285750">
              <a:spcBef>
                <a:spcPct val="20000"/>
              </a:spcBef>
              <a:buClr>
                <a:srgbClr val="92D050"/>
              </a:buClr>
              <a:buSzPct val="70000"/>
              <a:buFont typeface="Wingdings" panose="05000000000000000000" pitchFamily="2" charset="2"/>
              <a:buChar char="q"/>
            </a:pPr>
            <a:r>
              <a:rPr lang="ru-RU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Коллективные работы «Кто живет в лесу», «Морские обитатели», «Насекомые» и т.д.</a:t>
            </a:r>
          </a:p>
          <a:p>
            <a:pPr marL="285750" lvl="0" indent="-285750">
              <a:spcBef>
                <a:spcPct val="20000"/>
              </a:spcBef>
              <a:buClr>
                <a:srgbClr val="92D050"/>
              </a:buClr>
              <a:buSzPct val="70000"/>
              <a:buFont typeface="Wingdings" panose="05000000000000000000" pitchFamily="2" charset="2"/>
              <a:buChar char="q"/>
            </a:pPr>
            <a:r>
              <a:rPr lang="ru-RU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Проведены выставки работ «Животные нашего края», «Мое любимое животное»</a:t>
            </a:r>
          </a:p>
          <a:p>
            <a:pPr marL="285750" lvl="0" indent="-285750">
              <a:spcBef>
                <a:spcPct val="20000"/>
              </a:spcBef>
              <a:buClr>
                <a:srgbClr val="92D050"/>
              </a:buClr>
              <a:buSzPct val="70000"/>
              <a:buFont typeface="Wingdings" panose="05000000000000000000" pitchFamily="2" charset="2"/>
              <a:buChar char="q"/>
            </a:pPr>
            <a:r>
              <a:rPr lang="ru-RU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Выпущены буклеты для родителей</a:t>
            </a:r>
          </a:p>
          <a:p>
            <a:pPr lvl="0">
              <a:spcBef>
                <a:spcPct val="20000"/>
              </a:spcBef>
              <a:buClr>
                <a:srgbClr val="92D050"/>
              </a:buClr>
              <a:buSzPct val="70000"/>
            </a:pPr>
            <a:r>
              <a:rPr lang="ru-RU" sz="1600" b="1" dirty="0">
                <a:solidFill>
                  <a:srgbClr val="BC80E0">
                    <a:lumMod val="50000"/>
                  </a:srgbClr>
                </a:solidFill>
                <a:latin typeface="Franklin Gothic Book"/>
              </a:rPr>
              <a:t>3</a:t>
            </a:r>
            <a:r>
              <a:rPr lang="ru-RU" sz="1600" b="1" dirty="0" smtClean="0">
                <a:solidFill>
                  <a:srgbClr val="BC80E0">
                    <a:lumMod val="50000"/>
                  </a:srgbClr>
                </a:solidFill>
                <a:latin typeface="Franklin Gothic Book"/>
              </a:rPr>
              <a:t> </a:t>
            </a:r>
            <a:r>
              <a:rPr lang="ru-RU" sz="1600" b="1" dirty="0">
                <a:solidFill>
                  <a:srgbClr val="BC80E0">
                    <a:lumMod val="50000"/>
                  </a:srgbClr>
                </a:solidFill>
                <a:latin typeface="Franklin Gothic Book"/>
              </a:rPr>
              <a:t>этап – </a:t>
            </a:r>
            <a:r>
              <a:rPr lang="ru-RU" sz="1600" b="1" dirty="0" smtClean="0">
                <a:solidFill>
                  <a:srgbClr val="BC80E0">
                    <a:lumMod val="50000"/>
                  </a:srgbClr>
                </a:solidFill>
                <a:latin typeface="Franklin Gothic Book"/>
              </a:rPr>
              <a:t>Заключительный (предполагаем)</a:t>
            </a:r>
          </a:p>
          <a:p>
            <a:pPr marL="285750" lvl="0" indent="-285750">
              <a:spcBef>
                <a:spcPct val="20000"/>
              </a:spcBef>
              <a:buClr>
                <a:srgbClr val="92D050"/>
              </a:buClr>
              <a:buSzPct val="70000"/>
              <a:buFont typeface="Wingdings" panose="05000000000000000000" pitchFamily="2" charset="2"/>
              <a:buChar char="q"/>
            </a:pPr>
            <a:r>
              <a:rPr lang="ru-RU" sz="1600" b="1" dirty="0" smtClean="0">
                <a:solidFill>
                  <a:srgbClr val="BC80E0">
                    <a:lumMod val="50000"/>
                  </a:srgbClr>
                </a:solidFill>
                <a:latin typeface="Franklin Gothic Book"/>
              </a:rPr>
              <a:t> </a:t>
            </a:r>
            <a:r>
              <a:rPr lang="ru-RU" sz="1600" b="1" dirty="0" smtClean="0">
                <a:solidFill>
                  <a:srgbClr val="00B050"/>
                </a:solidFill>
                <a:latin typeface="Franklin Gothic Book"/>
              </a:rPr>
              <a:t>Воспитанники </a:t>
            </a:r>
            <a:r>
              <a:rPr lang="ru-RU" sz="1600" b="1" dirty="0">
                <a:solidFill>
                  <a:srgbClr val="00B050"/>
                </a:solidFill>
                <a:latin typeface="Franklin Gothic Book"/>
              </a:rPr>
              <a:t>и педагоги  </a:t>
            </a:r>
            <a:r>
              <a:rPr lang="ru-RU" sz="1600" b="1" dirty="0" smtClean="0">
                <a:solidFill>
                  <a:srgbClr val="00B050"/>
                </a:solidFill>
                <a:latin typeface="Franklin Gothic Book"/>
              </a:rPr>
              <a:t>подготовят макеты  8 экологических зон</a:t>
            </a:r>
          </a:p>
          <a:p>
            <a:pPr marL="285750" lvl="0" indent="-285750">
              <a:spcBef>
                <a:spcPct val="20000"/>
              </a:spcBef>
              <a:buClr>
                <a:srgbClr val="92D050"/>
              </a:buClr>
              <a:buSzPct val="70000"/>
              <a:buFont typeface="Wingdings" panose="05000000000000000000" pitchFamily="2" charset="2"/>
              <a:buChar char="q"/>
            </a:pPr>
            <a:r>
              <a:rPr lang="ru-RU" sz="1600" b="1" dirty="0" smtClean="0">
                <a:solidFill>
                  <a:srgbClr val="00B050"/>
                </a:solidFill>
                <a:latin typeface="Franklin Gothic Book"/>
              </a:rPr>
              <a:t>Все </a:t>
            </a:r>
            <a:r>
              <a:rPr lang="ru-RU" sz="1600" b="1" dirty="0">
                <a:solidFill>
                  <a:srgbClr val="00B050"/>
                </a:solidFill>
                <a:latin typeface="Franklin Gothic Book"/>
              </a:rPr>
              <a:t>этапы проекта </a:t>
            </a:r>
            <a:r>
              <a:rPr lang="ru-RU" sz="1600" b="1" dirty="0" smtClean="0">
                <a:solidFill>
                  <a:srgbClr val="00B050"/>
                </a:solidFill>
                <a:latin typeface="Franklin Gothic Book"/>
              </a:rPr>
              <a:t>фиксируются фотографиями, выпуск  фотоальбома.</a:t>
            </a:r>
          </a:p>
          <a:p>
            <a:pPr marL="285750" lvl="0" indent="-285750">
              <a:spcBef>
                <a:spcPct val="20000"/>
              </a:spcBef>
              <a:buClr>
                <a:srgbClr val="92D050"/>
              </a:buClr>
              <a:buSzPct val="70000"/>
              <a:buFont typeface="Wingdings" panose="05000000000000000000" pitchFamily="2" charset="2"/>
              <a:buChar char="q"/>
            </a:pPr>
            <a:r>
              <a:rPr lang="ru-RU" sz="1600" b="1" dirty="0" smtClean="0">
                <a:solidFill>
                  <a:srgbClr val="00B050"/>
                </a:solidFill>
                <a:latin typeface="Franklin Gothic Book"/>
              </a:rPr>
              <a:t>Предполагаются выставки детских и коллективных работ для детского сада. </a:t>
            </a:r>
            <a:endParaRPr lang="ru-RU" sz="1600" b="1" dirty="0">
              <a:solidFill>
                <a:srgbClr val="00B050"/>
              </a:solidFill>
              <a:latin typeface="Franklin Gothic Book"/>
            </a:endParaRPr>
          </a:p>
          <a:p>
            <a:pPr lvl="0">
              <a:spcBef>
                <a:spcPct val="20000"/>
              </a:spcBef>
              <a:buClr>
                <a:srgbClr val="92D050"/>
              </a:buClr>
              <a:buSzPct val="70000"/>
            </a:pPr>
            <a:endParaRPr lang="ru-RU" sz="1600" b="1" dirty="0">
              <a:solidFill>
                <a:srgbClr val="002060"/>
              </a:solidFill>
              <a:latin typeface="Franklin Gothic Book"/>
            </a:endParaRPr>
          </a:p>
          <a:p>
            <a:pPr marL="342900" lvl="0" indent="-342900">
              <a:spcBef>
                <a:spcPct val="20000"/>
              </a:spcBef>
              <a:buClr>
                <a:srgbClr val="92D050"/>
              </a:buClr>
              <a:buSzPct val="70000"/>
              <a:buFont typeface="Wingdings 2"/>
              <a:buChar char=""/>
            </a:pPr>
            <a:endParaRPr lang="ru-RU" dirty="0">
              <a:solidFill>
                <a:srgbClr val="FFFF00"/>
              </a:solidFill>
              <a:latin typeface="Franklin Gothic Book"/>
            </a:endParaRPr>
          </a:p>
          <a:p>
            <a:pPr marL="285750" lvl="0" indent="-285750">
              <a:spcBef>
                <a:spcPct val="20000"/>
              </a:spcBef>
              <a:buClr>
                <a:srgbClr val="92D050"/>
              </a:buClr>
              <a:buSzPct val="70000"/>
              <a:buFont typeface="Wingdings" panose="05000000000000000000" pitchFamily="2" charset="2"/>
              <a:buChar char="q"/>
            </a:pPr>
            <a:endParaRPr lang="ru-RU" sz="1600" b="1" dirty="0">
              <a:solidFill>
                <a:srgbClr val="BC80E0">
                  <a:lumMod val="50000"/>
                </a:srgbClr>
              </a:solidFill>
              <a:latin typeface="Franklin Gothic Book"/>
            </a:endParaRPr>
          </a:p>
          <a:p>
            <a:pPr marL="285750" lvl="0" indent="-285750">
              <a:spcBef>
                <a:spcPct val="20000"/>
              </a:spcBef>
              <a:buClr>
                <a:srgbClr val="92D050"/>
              </a:buClr>
              <a:buSzPct val="70000"/>
              <a:buFont typeface="Wingdings" panose="05000000000000000000" pitchFamily="2" charset="2"/>
              <a:buChar char="q"/>
            </a:pPr>
            <a:endParaRPr lang="ru-RU" sz="16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spcBef>
                <a:spcPct val="20000"/>
              </a:spcBef>
              <a:buClr>
                <a:srgbClr val="92D050"/>
              </a:buClr>
              <a:buSzPct val="70000"/>
              <a:buFont typeface="Wingdings" panose="05000000000000000000" pitchFamily="2" charset="2"/>
              <a:buChar char="q"/>
            </a:pPr>
            <a:endParaRPr lang="ru-RU" sz="16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spcBef>
                <a:spcPct val="20000"/>
              </a:spcBef>
              <a:buClr>
                <a:srgbClr val="92D050"/>
              </a:buClr>
              <a:buSzPct val="70000"/>
              <a:buFont typeface="Wingdings" panose="05000000000000000000" pitchFamily="2" charset="2"/>
              <a:buChar char="q"/>
            </a:pPr>
            <a:endParaRPr lang="ru-RU" sz="16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ct val="20000"/>
              </a:spcBef>
              <a:buClr>
                <a:srgbClr val="92D050"/>
              </a:buClr>
              <a:buSzPct val="70000"/>
            </a:pP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158" y="285727"/>
            <a:ext cx="4143404" cy="37738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3439" y="2714620"/>
            <a:ext cx="4500561" cy="38576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318589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228600"/>
            <a:ext cx="4480560" cy="33604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67200" y="3200400"/>
            <a:ext cx="4343401" cy="32570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59680676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256</TotalTime>
  <Words>403</Words>
  <Application>Microsoft Office PowerPoint</Application>
  <PresentationFormat>Экран (4:3)</PresentationFormat>
  <Paragraphs>58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Грань</vt:lpstr>
      <vt:lpstr>  Детский сад  № 4  «Лукоморье» - филиал АН ДОО «Алмазик» 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</dc:title>
  <dc:creator>Пользователь</dc:creator>
  <cp:lastModifiedBy>Windows User</cp:lastModifiedBy>
  <cp:revision>34</cp:revision>
  <dcterms:created xsi:type="dcterms:W3CDTF">2013-05-31T02:02:50Z</dcterms:created>
  <dcterms:modified xsi:type="dcterms:W3CDTF">2016-05-31T12:29:04Z</dcterms:modified>
</cp:coreProperties>
</file>