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70" r:id="rId7"/>
    <p:sldId id="271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721BFF0-D1AC-4DE1-84BF-F7EE080DC3D3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A98FA48-045C-47BE-BDD1-81A1D55FF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21BFF0-D1AC-4DE1-84BF-F7EE080DC3D3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98FA48-045C-47BE-BDD1-81A1D55FF9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21BFF0-D1AC-4DE1-84BF-F7EE080DC3D3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98FA48-045C-47BE-BDD1-81A1D55FF9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21BFF0-D1AC-4DE1-84BF-F7EE080DC3D3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98FA48-045C-47BE-BDD1-81A1D55FF9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21BFF0-D1AC-4DE1-84BF-F7EE080DC3D3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98FA48-045C-47BE-BDD1-81A1D55FF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21BFF0-D1AC-4DE1-84BF-F7EE080DC3D3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98FA48-045C-47BE-BDD1-81A1D55FF9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21BFF0-D1AC-4DE1-84BF-F7EE080DC3D3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98FA48-045C-47BE-BDD1-81A1D55FF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721BFF0-D1AC-4DE1-84BF-F7EE080DC3D3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98FA48-045C-47BE-BDD1-81A1D55FF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721BFF0-D1AC-4DE1-84BF-F7EE080DC3D3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A98FA48-045C-47BE-BDD1-81A1D55FF9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21BFF0-D1AC-4DE1-84BF-F7EE080DC3D3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98FA48-045C-47BE-BDD1-81A1D55FF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21BFF0-D1AC-4DE1-84BF-F7EE080DC3D3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98FA48-045C-47BE-BDD1-81A1D55FF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721BFF0-D1AC-4DE1-84BF-F7EE080DC3D3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A98FA48-045C-47BE-BDD1-81A1D55FF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500042"/>
            <a:ext cx="7772400" cy="890581"/>
          </a:xfrm>
        </p:spPr>
        <p:txBody>
          <a:bodyPr/>
          <a:lstStyle/>
          <a:p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История развития кино </a:t>
            </a:r>
            <a:endParaRPr lang="ru-RU" i="1" dirty="0">
              <a:solidFill>
                <a:schemeClr val="accent3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14282" y="2357430"/>
            <a:ext cx="8358246" cy="200026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i="1" dirty="0" smtClean="0">
                <a:solidFill>
                  <a:schemeClr val="tx1">
                    <a:lumMod val="25000"/>
                  </a:schemeClr>
                </a:solidFill>
              </a:rPr>
              <a:t>ОБПОУ «Курский </a:t>
            </a:r>
            <a:r>
              <a:rPr lang="ru-RU" b="1" i="1" dirty="0" err="1" smtClean="0">
                <a:solidFill>
                  <a:schemeClr val="tx1">
                    <a:lumMod val="25000"/>
                  </a:schemeClr>
                </a:solidFill>
              </a:rPr>
              <a:t>автотехнический</a:t>
            </a:r>
            <a:r>
              <a:rPr lang="ru-RU" b="1" i="1" dirty="0" smtClean="0">
                <a:solidFill>
                  <a:schemeClr val="tx1">
                    <a:lumMod val="25000"/>
                  </a:schemeClr>
                </a:solidFill>
              </a:rPr>
              <a:t> колледж»</a:t>
            </a:r>
          </a:p>
          <a:p>
            <a:pPr algn="l"/>
            <a:r>
              <a:rPr lang="ru-RU" b="1" i="1" dirty="0" smtClean="0">
                <a:solidFill>
                  <a:schemeClr val="tx1">
                    <a:lumMod val="25000"/>
                  </a:schemeClr>
                </a:solidFill>
              </a:rPr>
              <a:t>Автор: </a:t>
            </a:r>
            <a:r>
              <a:rPr lang="ru-RU" b="1" i="1" dirty="0" err="1" smtClean="0">
                <a:solidFill>
                  <a:schemeClr val="tx1">
                    <a:lumMod val="25000"/>
                  </a:schemeClr>
                </a:solidFill>
              </a:rPr>
              <a:t>студенка</a:t>
            </a:r>
            <a:r>
              <a:rPr lang="ru-RU" b="1" i="1" dirty="0" smtClean="0">
                <a:solidFill>
                  <a:schemeClr val="tx1">
                    <a:lumMod val="25000"/>
                  </a:schemeClr>
                </a:solidFill>
              </a:rPr>
              <a:t> гр. </a:t>
            </a:r>
            <a:r>
              <a:rPr lang="ru-RU" b="1" i="1" smtClean="0">
                <a:solidFill>
                  <a:schemeClr val="tx1">
                    <a:lumMod val="25000"/>
                  </a:schemeClr>
                </a:solidFill>
              </a:rPr>
              <a:t>ОП31 Ясюкевич</a:t>
            </a:r>
            <a:r>
              <a:rPr lang="ru-RU" b="1" i="1" dirty="0" smtClean="0">
                <a:solidFill>
                  <a:schemeClr val="tx1">
                    <a:lumMod val="25000"/>
                  </a:schemeClr>
                </a:solidFill>
              </a:rPr>
              <a:t> Валентина Владимировна</a:t>
            </a:r>
          </a:p>
          <a:p>
            <a:pPr algn="l"/>
            <a:r>
              <a:rPr lang="ru-RU" b="1" i="1" dirty="0" smtClean="0">
                <a:solidFill>
                  <a:schemeClr val="tx1">
                    <a:lumMod val="25000"/>
                  </a:schemeClr>
                </a:solidFill>
              </a:rPr>
              <a:t>Научный руководитель: Кононова Светлана Анатольевна</a:t>
            </a:r>
            <a:r>
              <a:rPr lang="en-US" b="1" i="1" dirty="0" smtClean="0"/>
              <a:t>J</a:t>
            </a:r>
            <a:endParaRPr lang="ru-RU" b="1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29058" y="1285860"/>
            <a:ext cx="5000660" cy="4721431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История кино начинается в 19 веке. Хотя фотография как способ запечатления неподвижных изображений появилась ещё в первой половине 19 в, для того, чтобы стал возможным процесс съёмки и воспроизведения движения, требовалось, чтобы фотографирование могло происходить с короткими выдержками. Но и после появления соответствующих типов фотоэмульсий в 70-х годах 19 в. кино появилось не сразу. То, что нас сегодня кажется очевидным, изобретатели и пионеры кинематографа поняли далеко не сразу. Были сделаны десятки попыток создать системы записи и воспроизведения движущихся изображений, в которых даже принимал участие знаменитый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Эдиссон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, но и его система оказалась неудобной, рассчитанной всего лишь на индивидуальный просмотр, что и не позволило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Эдиссону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добиться успеха. </a:t>
            </a:r>
          </a:p>
          <a:p>
            <a:pPr algn="r">
              <a:buNone/>
            </a:pP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u="sng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1. Возникновение кино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4" name="Picture 2" descr="C:\Documents and Settings\User\Рабочий стол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85926"/>
            <a:ext cx="4023961" cy="364333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650125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Первая публичная демонстрация была дана в Париже ещё в марте 1895 г., но </a:t>
            </a:r>
            <a:r>
              <a:rPr lang="ru-RU" sz="2400" i="1" dirty="0" smtClean="0">
                <a:solidFill>
                  <a:schemeClr val="accent6">
                    <a:lumMod val="50000"/>
                  </a:schemeClr>
                </a:solidFill>
              </a:rPr>
              <a:t>днём рождения кино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 считается другая дата, 28 декабря 1895 г., когда состоялся первый коммерческий киносеанс (это произошло в подвале "Гран Кафе" на бульваре Капуцинов).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кадр из фильма &quot;Прибытие поезда&quot; 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786058"/>
            <a:ext cx="3743329" cy="2928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4500562" y="5786454"/>
            <a:ext cx="4857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кадр из фильма "Прибытие поезда" 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164307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</a:rPr>
              <a:t>          В течение первого десятилетия 20 в. продолжительность и разнообразие сценариев кинофильмов постепенно и неуклонно увеличивались. Отношение в обществе к кино меняется - от восприятия его лишь как вида развлечения к восприятию его как вида искусства. В 1908 г. во Франции уже появляется понятие "фильм дар" - "художественный фильм". </a:t>
            </a:r>
          </a:p>
          <a:p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i="1" u="sng" dirty="0" smtClean="0">
                <a:effectLst/>
              </a:rPr>
              <a:t/>
            </a:r>
            <a:br>
              <a:rPr lang="ru-RU" i="1" u="sng" dirty="0" smtClean="0">
                <a:effectLst/>
              </a:rPr>
            </a:br>
            <a:r>
              <a:rPr lang="ru-RU" sz="4000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2. Начальный период развития кино</a:t>
            </a:r>
            <a:r>
              <a:rPr lang="ru-RU" i="1" u="sng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/>
            </a:r>
            <a:br>
              <a:rPr lang="ru-RU" i="1" u="sng" dirty="0" smtClean="0">
                <a:solidFill>
                  <a:schemeClr val="accent2">
                    <a:lumMod val="50000"/>
                  </a:schemeClr>
                </a:solidFill>
                <a:effectLst/>
              </a:rPr>
            </a:br>
            <a:endParaRPr lang="ru-RU" i="1" u="sng" dirty="0"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3" descr="C:\Documents and Settings\User\Рабочий стол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214554"/>
            <a:ext cx="7143768" cy="469247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3429000"/>
            <a:ext cx="9144000" cy="3429000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      После гениального изобретения Люмьеров был кинематограф, но ещё не было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кино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. Пионеры, создавшие системы записи и воспроизведения изображений, не предвидели всех возможностей использования кинематографа. Люмьеры считали, что главная функция их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</a:rPr>
              <a:t>изобретения-сохранение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 кинохроники для потомков. Другие видели в демонстрации движущихся картинок всего лишь забавное развлечение. Даже в отсутствие сюжетного кино кинематограф быстро набирал популярность. Интерес к сеансам кинематографа некоторых влиятельных людей, глав государств, в т. ч. русского царя, сильно способствовал распространению кинематографа во всём мире. </a:t>
            </a:r>
          </a:p>
          <a:p>
            <a:endParaRPr lang="ru-RU" dirty="0"/>
          </a:p>
        </p:txBody>
      </p:sp>
      <p:pic>
        <p:nvPicPr>
          <p:cNvPr id="8" name="Picture 5" descr="C:\Documents and Settings\User\Рабочий стол\1429005866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0"/>
            <a:ext cx="7929618" cy="338817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00562" y="357166"/>
            <a:ext cx="4143404" cy="6026161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      </a:t>
            </a:r>
          </a:p>
          <a:p>
            <a:pPr algn="just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В 1920-х в США начинает уже формироваться киноиндустрия, фильмы ставятся на поток, а режиссёров с главных ролей вытесняют 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продюсеры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. Формируется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</a:rPr>
              <a:t>станадартная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 голливудская система - продюсер подбирает и покупает сценарий, по которому должен сниматься фильм, он же приглашает режиссёра, он же выбирает актёров, как правило, из числа т. н. "звёзд", сам факт участия которых в фильме уже есть, по сути, определённая приманка для зрителя. Одними из наиболее успешных из продукции американского кинематографа в 1920-е стали комедии, особенно с участием Чарли Чаплина. </a:t>
            </a:r>
          </a:p>
          <a:p>
            <a:endParaRPr lang="ru-RU" dirty="0"/>
          </a:p>
        </p:txBody>
      </p:sp>
      <p:sp>
        <p:nvSpPr>
          <p:cNvPr id="1026" name="AutoShape 2" descr="https://ehranjade.files.wordpress.com/2013/03/ddd-charlie-chaplin-33154441-498-90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ehranjade.files.wordpress.com/2013/03/ddd-charlie-chaplin-33154441-498-90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3286148" cy="5304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142844" y="142852"/>
            <a:ext cx="4395790" cy="6221629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Значительную часть в развитии мирового кинематографа, введение в него новых приёмов и находок, составило в это же время европейское кино. В немецком кино развивается направление, получившее название </a:t>
            </a:r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</a:rPr>
              <a:t>экспрессионизм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, а в французском - </a:t>
            </a:r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</a:rPr>
              <a:t>авангард.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Европейские режиссёры ищут и отыскивают новые методы, позволяющие значительно усилить выразительность изображения сцен и объектов в кино, путём использования разных приёмов, влияющих на субъективные впечатления зрителя, расширить возможности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</a:rPr>
              <a:t>киноязыка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</a:p>
          <a:p>
            <a:endParaRPr lang="ru-RU" sz="2000" dirty="0"/>
          </a:p>
        </p:txBody>
      </p:sp>
      <p:pic>
        <p:nvPicPr>
          <p:cNvPr id="5" name="Picture 3" descr="C:\Documents and Settings\User\Рабочий стол\Leo_the_MGM_lion_1928_zvukovoe_kin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571612"/>
            <a:ext cx="4038600" cy="2996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4857760"/>
            <a:ext cx="9015386" cy="150019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</a:rPr>
              <a:t>          Российское кино до революции шло в основном по пути копирования западных образцов. Однако в 20-е советские режиссёры начинают сами активно экспериментировать с выразительными возможностями кино. Особенно уделяется внимание попыткам повысить выразительность с помощью специальной тактики монтажа фрагментов фильма. Находки некоторых режиссёров, особенно Сергея Эйзенштейна, вошли в золотой фонд мирового киноискусства.</a:t>
            </a:r>
          </a:p>
          <a:p>
            <a:pPr algn="ctr">
              <a:buNone/>
            </a:pPr>
            <a:endParaRPr lang="ru-RU" sz="1600" dirty="0"/>
          </a:p>
        </p:txBody>
      </p:sp>
      <p:pic>
        <p:nvPicPr>
          <p:cNvPr id="10242" name="Picture 2" descr="http://cs628629.vk.me/v628629860/3eb1b/HN1-pTSuwM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85728"/>
            <a:ext cx="6286544" cy="430235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5007183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ru-RU" sz="3300" dirty="0" smtClean="0">
                <a:solidFill>
                  <a:schemeClr val="accent6">
                    <a:lumMod val="50000"/>
                  </a:schemeClr>
                </a:solidFill>
              </a:rPr>
              <a:t>До 1927 г. практически все фильмы были "немыми", они содержали лишь изображение, без звука. В начале 1920-х появляется первая система, способная записывать и воспроизводить звуковое кино, однако </a:t>
            </a:r>
            <a:r>
              <a:rPr lang="ru-RU" sz="3300" dirty="0" err="1" smtClean="0">
                <a:solidFill>
                  <a:schemeClr val="accent6">
                    <a:lumMod val="50000"/>
                  </a:schemeClr>
                </a:solidFill>
              </a:rPr>
              <a:t>кинопроизводители</a:t>
            </a:r>
            <a:r>
              <a:rPr lang="ru-RU" sz="3300" dirty="0" smtClean="0">
                <a:solidFill>
                  <a:schemeClr val="accent6">
                    <a:lumMod val="50000"/>
                  </a:schemeClr>
                </a:solidFill>
              </a:rPr>
              <a:t> долго осторожничают, опасаясь значительно удорожания производства и проката фильмов. Первой на эксперимент решается американская фирма "Уорнер </a:t>
            </a:r>
            <a:r>
              <a:rPr lang="ru-RU" sz="3300" dirty="0" err="1" smtClean="0">
                <a:solidFill>
                  <a:schemeClr val="accent6">
                    <a:lumMod val="50000"/>
                  </a:schemeClr>
                </a:solidFill>
              </a:rPr>
              <a:t>Бразерс</a:t>
            </a:r>
            <a:r>
              <a:rPr lang="ru-RU" sz="3300" dirty="0" smtClean="0">
                <a:solidFill>
                  <a:schemeClr val="accent6">
                    <a:lumMod val="50000"/>
                  </a:schemeClr>
                </a:solidFill>
              </a:rPr>
              <a:t>", в 1927 г. она выпускает первый фильм, в котором персонаж на экране разговаривает - "Певец джаза".</a:t>
            </a:r>
          </a:p>
          <a:p>
            <a:pPr algn="ctr">
              <a:buNone/>
            </a:pPr>
            <a:r>
              <a:rPr lang="ru-RU" sz="3300" dirty="0" smtClean="0">
                <a:solidFill>
                  <a:schemeClr val="accent6">
                    <a:lumMod val="50000"/>
                  </a:schemeClr>
                </a:solidFill>
              </a:rPr>
              <a:t>В США в результате Великой Депрессии вся киноиндустрия окончательно оказывается в руках крупного капитала, видящего главную задачу кинематографа в штамповке однотипных фильмов, рассчитанных, в первую очередь, на коммерческий успех. Эти фильмы были качественными, но снятыми по стандартным рецептам и лишёнными каких-либо примет авторского стиля, что не удивительно, т. к. режиссёр, снимавший фильм, имел самую минимальную свободу. </a:t>
            </a:r>
          </a:p>
          <a:p>
            <a:pPr algn="ctr">
              <a:buNone/>
            </a:pPr>
            <a:r>
              <a:rPr lang="ru-RU" sz="3300" dirty="0" smtClean="0">
                <a:solidFill>
                  <a:schemeClr val="accent6">
                    <a:lumMod val="50000"/>
                  </a:schemeClr>
                </a:solidFill>
              </a:rPr>
              <a:t>В СССР (и особенно в Германии) режиссёры испытывали давление со стороны режима, что также ограничивало возможность к экспериментированию. В СССР была сделана ставка на "социалистический реализм" и создание меньшего числа, но с более высоким качеством, фильмов, эта тенденция продолжалась до знаменитого двадцатого съезда и начала "оттепели" (1956г.).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u="sng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3. Развитие </a:t>
            </a:r>
            <a:r>
              <a:rPr lang="ru-RU" i="1" u="sng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звкового</a:t>
            </a:r>
            <a:r>
              <a:rPr lang="ru-RU" i="1" u="sng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кино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mini_1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643173" y="1000108"/>
            <a:ext cx="4452621" cy="2969898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algn="ctr"/>
            <a:r>
              <a:rPr lang="ru-RU" i="1" u="sng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4. Развитие цветного кино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4071942"/>
            <a:ext cx="88583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   Внедрение цвета в кино происходило медленнее, чем внедрение звука. Технические возможности создания удовлетворительного цветного кино появились ещё в 30-е, а в 1939 г. в США был снят один из первых цветных фильмов, завоевавший огромную популярность - "Унесённые ветром", но устойчивый перевес цветных фильмов перед чёрно-белыми стал складываться лишь в 60-70е. Кроме этого, постепенно улучшаются характеристики плёнки - повышается её светочувствительность, что позволяет во многих случаях обходиться без дополнительных подсветок, снимать в более сложных условиях.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0"/>
            <a:ext cx="9144000" cy="343552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В послевоенное время развитие кинематографа оказалось в определённой мере связано с социальными и политическими тенденциями. В СССР и странах Восточной Европы после наступления "оттепели" наступает всплеск развития кинематографа, в это время здесь снимаются новые интересные фильмы, появляются новые известные имена. </a:t>
            </a:r>
          </a:p>
          <a:p>
            <a:endParaRPr lang="ru-RU" dirty="0"/>
          </a:p>
        </p:txBody>
      </p:sp>
      <p:pic>
        <p:nvPicPr>
          <p:cNvPr id="5" name="Picture 4" descr="C:\Documents and Settings\User\Рабочий стол\cine-2_im1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928934"/>
            <a:ext cx="6821538" cy="364331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Рабочий стол\Leo_the_MGM_lion_1928_zvukovoe_kin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0"/>
            <a:ext cx="7143800" cy="500066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5000636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    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 Западной Европе в это время продолжаются эксперименты с новыми способами передачи психологического настроя персонажей, психологической выразительности, в США же - напротив, кино идёт по пути усиления чистой зрелищности. Впоследствии под давлением конкуренции со стороны телевидения в США ещё более усиливается тенденция к созданию дорогих, с большим числом спецэффектов и декораций, фильмов - "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блокбастеров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". </a:t>
            </a:r>
            <a:endParaRPr lang="ru-RU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72066" y="642918"/>
            <a:ext cx="4071934" cy="592935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Широкого использования компьютерной графики, причём отнюдь не только в тех случаях и сценах, где изобразить что-то обычными средствами затруднительно, но и практически везде. Одним из наиболее передовых в плане тотального использования компьютерной графики оказался фильм "Матрица", и компьютерные эффекты, (наряду, безусловно, с неординарным и глубоко продуманным сценарием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u="sng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5. Последние тенденции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3" descr="C:\Documents and Settings\User\Рабочий стол\100796_3387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14422"/>
            <a:ext cx="4832741" cy="378621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Documents and Settings\User\Рабочий стол\kin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1428736"/>
            <a:ext cx="4393927" cy="374333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642918"/>
            <a:ext cx="421484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Последние, самые значительные нововведения в кино связаны с началом) обеспечили фильму огромный успех. Сейчас компьютерная графика, позволяя легко осуществлять незаметное на экране "смешивание" снятого с натуры и привнесённого при помощи компьютера изображения, задаёт новые стандарты зрелищности и реалистичности (там, где дело касается сложных и нетипичных сцен) кино.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User\Рабочий стол\Leo_the_MGM_lion_1928_zvukovoe_kin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286908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Другая 2">
      <a:dk1>
        <a:srgbClr val="FFE5D1"/>
      </a:dk1>
      <a:lt1>
        <a:srgbClr val="FFE5D1"/>
      </a:lt1>
      <a:dk2>
        <a:srgbClr val="FFE5D1"/>
      </a:dk2>
      <a:lt2>
        <a:srgbClr val="FFE5D1"/>
      </a:lt2>
      <a:accent1>
        <a:srgbClr val="002060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106</TotalTime>
  <Words>1108</Words>
  <Application>Microsoft Office PowerPoint</Application>
  <PresentationFormat>Экран (4:3)</PresentationFormat>
  <Paragraphs>26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Открытая</vt:lpstr>
      <vt:lpstr>История развития кино </vt:lpstr>
      <vt:lpstr>1. Возникновение кино </vt:lpstr>
      <vt:lpstr>Слайд 3</vt:lpstr>
      <vt:lpstr> 2. Начальный период развития кино </vt:lpstr>
      <vt:lpstr>Слайд 5</vt:lpstr>
      <vt:lpstr>Слайд 6</vt:lpstr>
      <vt:lpstr>Слайд 7</vt:lpstr>
      <vt:lpstr>Слайд 8</vt:lpstr>
      <vt:lpstr>3. Развитие звкового кино </vt:lpstr>
      <vt:lpstr>4. Развитие цветного кино</vt:lpstr>
      <vt:lpstr>Слайд 11</vt:lpstr>
      <vt:lpstr>Слайд 12</vt:lpstr>
      <vt:lpstr>5. Последние тенденции </vt:lpstr>
      <vt:lpstr>Слайд 14</vt:lpstr>
      <vt:lpstr>Слайд 15</vt:lpstr>
    </vt:vector>
  </TitlesOfParts>
  <Company>KATK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развития кино </dc:title>
  <dc:creator>User</dc:creator>
  <cp:lastModifiedBy>Komp7</cp:lastModifiedBy>
  <cp:revision>13</cp:revision>
  <dcterms:created xsi:type="dcterms:W3CDTF">2016-04-26T07:27:17Z</dcterms:created>
  <dcterms:modified xsi:type="dcterms:W3CDTF">2016-09-19T15:27:58Z</dcterms:modified>
</cp:coreProperties>
</file>