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92" r:id="rId6"/>
    <p:sldId id="289" r:id="rId7"/>
    <p:sldId id="260" r:id="rId8"/>
    <p:sldId id="261" r:id="rId9"/>
    <p:sldId id="277" r:id="rId10"/>
    <p:sldId id="265" r:id="rId11"/>
    <p:sldId id="267" r:id="rId12"/>
    <p:sldId id="266" r:id="rId13"/>
    <p:sldId id="262" r:id="rId14"/>
    <p:sldId id="294" r:id="rId15"/>
    <p:sldId id="263" r:id="rId16"/>
    <p:sldId id="281" r:id="rId17"/>
    <p:sldId id="264" r:id="rId18"/>
    <p:sldId id="270" r:id="rId19"/>
    <p:sldId id="279" r:id="rId20"/>
    <p:sldId id="284" r:id="rId21"/>
    <p:sldId id="282" r:id="rId22"/>
    <p:sldId id="280" r:id="rId23"/>
    <p:sldId id="278" r:id="rId24"/>
    <p:sldId id="283" r:id="rId25"/>
    <p:sldId id="273" r:id="rId26"/>
    <p:sldId id="276" r:id="rId27"/>
    <p:sldId id="286" r:id="rId28"/>
    <p:sldId id="285" r:id="rId29"/>
    <p:sldId id="290" r:id="rId30"/>
    <p:sldId id="291" r:id="rId31"/>
    <p:sldId id="271" r:id="rId32"/>
    <p:sldId id="272" r:id="rId33"/>
    <p:sldId id="274" r:id="rId34"/>
    <p:sldId id="269" r:id="rId35"/>
    <p:sldId id="275" r:id="rId36"/>
    <p:sldId id="288" r:id="rId37"/>
    <p:sldId id="287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4609A5-494D-4F1D-AACA-C8C8E1077C4B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A1C694-5907-44BA-8D36-2DD96F9BD3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dirty="0" smtClean="0"/>
              <a:t>   »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2400" dirty="0" smtClean="0"/>
              <a:t>                           </a:t>
            </a:r>
            <a:r>
              <a:rPr lang="ru-RU" sz="9600" dirty="0" smtClean="0"/>
              <a:t>Проектная  работа  обучающихся </a:t>
            </a:r>
            <a:r>
              <a:rPr lang="ru-RU" sz="9600" dirty="0" smtClean="0"/>
              <a:t>6б </a:t>
            </a:r>
            <a:r>
              <a:rPr lang="ru-RU" sz="9600" dirty="0" smtClean="0"/>
              <a:t>класса</a:t>
            </a:r>
          </a:p>
          <a:p>
            <a:r>
              <a:rPr lang="ru-RU" sz="9600" dirty="0" smtClean="0"/>
              <a:t>    МОУ «</a:t>
            </a:r>
            <a:r>
              <a:rPr lang="ru-RU" sz="9600" dirty="0" err="1" smtClean="0"/>
              <a:t>Кузьмоловская</a:t>
            </a:r>
            <a:r>
              <a:rPr lang="ru-RU" sz="9600" dirty="0" smtClean="0"/>
              <a:t> СОШ№1</a:t>
            </a:r>
            <a:r>
              <a:rPr lang="ru-RU" sz="9600" dirty="0" smtClean="0"/>
              <a:t>»</a:t>
            </a:r>
          </a:p>
          <a:p>
            <a:r>
              <a:rPr lang="ru-RU" sz="9600" dirty="0" smtClean="0"/>
              <a:t> </a:t>
            </a:r>
            <a:r>
              <a:rPr lang="ru-RU" sz="9600" dirty="0" smtClean="0"/>
              <a:t>                                                 </a:t>
            </a:r>
            <a:r>
              <a:rPr lang="ru-RU" sz="9600" dirty="0" err="1" smtClean="0"/>
              <a:t>Коляева</a:t>
            </a:r>
            <a:r>
              <a:rPr lang="ru-RU" sz="9600" dirty="0" smtClean="0"/>
              <a:t> Ирина</a:t>
            </a:r>
          </a:p>
          <a:p>
            <a:r>
              <a:rPr lang="ru-RU" sz="9600" dirty="0" smtClean="0"/>
              <a:t> </a:t>
            </a:r>
            <a:r>
              <a:rPr lang="ru-RU" sz="9600" dirty="0" smtClean="0"/>
              <a:t>                                                  </a:t>
            </a:r>
            <a:r>
              <a:rPr lang="ru-RU" sz="9600" dirty="0" err="1" smtClean="0"/>
              <a:t>Бирлова</a:t>
            </a:r>
            <a:r>
              <a:rPr lang="ru-RU" sz="9600" dirty="0" smtClean="0"/>
              <a:t> Валерия                                     </a:t>
            </a:r>
            <a:endParaRPr lang="ru-RU" sz="9600" dirty="0" smtClean="0"/>
          </a:p>
          <a:p>
            <a:r>
              <a:rPr lang="ru-RU" sz="9600" dirty="0" smtClean="0"/>
              <a:t>                                    </a:t>
            </a:r>
            <a:r>
              <a:rPr lang="ru-RU" sz="9600" dirty="0" smtClean="0"/>
              <a:t>.  </a:t>
            </a:r>
            <a:endParaRPr lang="ru-RU" sz="9600" dirty="0" smtClean="0"/>
          </a:p>
          <a:p>
            <a:r>
              <a:rPr lang="ru-RU" sz="9600" dirty="0" smtClean="0"/>
              <a:t>                                       </a:t>
            </a:r>
          </a:p>
          <a:p>
            <a:r>
              <a:rPr lang="ru-RU" sz="9600" dirty="0" smtClean="0"/>
              <a:t>                                         Выполнена под руководством </a:t>
            </a:r>
          </a:p>
          <a:p>
            <a:r>
              <a:rPr lang="ru-RU" sz="9600" dirty="0" smtClean="0"/>
              <a:t>                                        учителя математики</a:t>
            </a:r>
          </a:p>
          <a:p>
            <a:r>
              <a:rPr lang="ru-RU" sz="9600" dirty="0" smtClean="0"/>
              <a:t>                                    </a:t>
            </a:r>
            <a:r>
              <a:rPr lang="ru-RU" sz="9600" dirty="0" err="1" smtClean="0"/>
              <a:t>Байкова</a:t>
            </a:r>
            <a:r>
              <a:rPr lang="ru-RU" sz="9600" dirty="0" smtClean="0"/>
              <a:t> </a:t>
            </a:r>
            <a:r>
              <a:rPr lang="ru-RU" sz="9600" dirty="0" err="1" smtClean="0"/>
              <a:t>Элмера</a:t>
            </a:r>
            <a:r>
              <a:rPr lang="ru-RU" sz="9600" dirty="0" smtClean="0"/>
              <a:t> </a:t>
            </a:r>
            <a:r>
              <a:rPr lang="ru-RU" sz="9600" dirty="0" err="1" smtClean="0"/>
              <a:t>Явдатовна</a:t>
            </a:r>
            <a:endParaRPr lang="ru-RU" sz="9600" dirty="0" smtClean="0"/>
          </a:p>
          <a:p>
            <a:endParaRPr lang="ru-RU" sz="9600" dirty="0" smtClean="0"/>
          </a:p>
          <a:p>
            <a:endParaRPr lang="ru-RU" sz="9600" dirty="0" smtClean="0"/>
          </a:p>
          <a:p>
            <a:r>
              <a:rPr lang="ru-RU" sz="9600" dirty="0" smtClean="0"/>
              <a:t>                             </a:t>
            </a:r>
            <a:r>
              <a:rPr lang="ru-RU" sz="9600" dirty="0" smtClean="0"/>
              <a:t>май 2017г           </a:t>
            </a:r>
            <a:endParaRPr lang="ru-RU" sz="9600" dirty="0" smtClean="0"/>
          </a:p>
          <a:p>
            <a:endParaRPr lang="ru-RU" sz="9600" dirty="0" smtClean="0"/>
          </a:p>
          <a:p>
            <a:pPr>
              <a:buNone/>
            </a:pPr>
            <a:r>
              <a:rPr lang="ru-RU" sz="9600" dirty="0" smtClean="0"/>
              <a:t>  </a:t>
            </a:r>
            <a:endParaRPr lang="ru-RU" sz="9600" dirty="0" smtClean="0"/>
          </a:p>
          <a:p>
            <a:r>
              <a:rPr lang="ru-RU" sz="9600" dirty="0" smtClean="0"/>
              <a:t>                                                       </a:t>
            </a:r>
          </a:p>
          <a:p>
            <a:r>
              <a:rPr lang="ru-RU" sz="2400" dirty="0" smtClean="0"/>
              <a:t>                                                                                     </a:t>
            </a:r>
            <a:endParaRPr lang="ru-RU" sz="24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                                      Проектная </a:t>
            </a:r>
            <a:r>
              <a:rPr lang="ru-RU" sz="2000" dirty="0" smtClean="0"/>
              <a:t>работа  на  тему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</a:t>
            </a:r>
            <a:r>
              <a:rPr lang="ru-RU" sz="2000" dirty="0" smtClean="0"/>
              <a:t>  </a:t>
            </a:r>
            <a:r>
              <a:rPr lang="en-US" sz="2000" dirty="0" smtClean="0"/>
              <a:t>&lt;&lt;</a:t>
            </a:r>
            <a:r>
              <a:rPr lang="ru-RU" sz="2000" dirty="0" smtClean="0"/>
              <a:t> Интересная  задача </a:t>
            </a:r>
            <a:r>
              <a:rPr lang="ru-RU" sz="2000" dirty="0" smtClean="0"/>
              <a:t> </a:t>
            </a:r>
            <a:r>
              <a:rPr lang="ru-RU" sz="2000" dirty="0" smtClean="0"/>
              <a:t>связанная с </a:t>
            </a:r>
            <a:r>
              <a:rPr lang="ru-RU" sz="2000" dirty="0" smtClean="0"/>
              <a:t> окружностью и  кругом</a:t>
            </a:r>
            <a:r>
              <a:rPr lang="en-US" sz="2000" dirty="0" smtClean="0"/>
              <a:t>&gt;&gt;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«Крупное научное открытие дает решение крупной проблемы, но и  в решении любой задачи присутствует  крупица открытия»</a:t>
            </a:r>
          </a:p>
          <a:p>
            <a:r>
              <a:rPr lang="ru-RU" dirty="0" smtClean="0"/>
              <a:t>                     Педагог-математик Д.Пойа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Название проекта</a:t>
            </a:r>
            <a:r>
              <a:rPr lang="en-US" sz="2000" dirty="0" smtClean="0"/>
              <a:t>:</a:t>
            </a:r>
            <a:r>
              <a:rPr lang="ru-RU" sz="2000" dirty="0" smtClean="0"/>
              <a:t> </a:t>
            </a:r>
            <a:r>
              <a:rPr lang="en-US" sz="2000" dirty="0" smtClean="0"/>
              <a:t>&lt;&lt;</a:t>
            </a:r>
            <a:r>
              <a:rPr lang="ru-RU" sz="2000" dirty="0" smtClean="0"/>
              <a:t>Интересная задача  связанная с  окружностью и кругом </a:t>
            </a:r>
            <a:r>
              <a:rPr lang="en-US" sz="2000" dirty="0" smtClean="0"/>
              <a:t>&gt;&gt;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Учебный предмет</a:t>
            </a:r>
            <a:r>
              <a:rPr lang="ru-RU" sz="1800" dirty="0" smtClean="0"/>
              <a:t>,</a:t>
            </a:r>
            <a:r>
              <a:rPr lang="en-US" sz="1800" dirty="0" smtClean="0"/>
              <a:t> </a:t>
            </a:r>
            <a:r>
              <a:rPr lang="ru-RU" sz="1800" dirty="0" smtClean="0"/>
              <a:t>в рамках которого разрабатывался проект</a:t>
            </a:r>
            <a:r>
              <a:rPr lang="en-US" sz="1800" dirty="0" smtClean="0"/>
              <a:t>: </a:t>
            </a:r>
          </a:p>
          <a:p>
            <a:r>
              <a:rPr lang="en-US" sz="1800" dirty="0" smtClean="0"/>
              <a:t>   </a:t>
            </a:r>
            <a:r>
              <a:rPr lang="ru-RU" sz="1800" dirty="0" smtClean="0"/>
              <a:t>математика , история.</a:t>
            </a:r>
          </a:p>
          <a:p>
            <a:r>
              <a:rPr lang="ru-RU" sz="1800" b="1" dirty="0" smtClean="0"/>
              <a:t>Тип проекта</a:t>
            </a:r>
            <a:r>
              <a:rPr lang="en-US" sz="1800" dirty="0" smtClean="0"/>
              <a:t>:</a:t>
            </a:r>
            <a:r>
              <a:rPr lang="ru-RU" sz="1800" dirty="0" smtClean="0"/>
              <a:t> информационный ,краткосрочный.</a:t>
            </a:r>
          </a:p>
          <a:p>
            <a:r>
              <a:rPr lang="ru-RU" sz="1800" b="1" dirty="0" smtClean="0"/>
              <a:t>Цель проекта</a:t>
            </a:r>
            <a:r>
              <a:rPr lang="en-US" sz="1800" dirty="0" smtClean="0"/>
              <a:t>:</a:t>
            </a:r>
            <a:r>
              <a:rPr lang="ru-RU" sz="1800" dirty="0" smtClean="0"/>
              <a:t>изучение  и  осмысление  истории мира  через историю возникновения системы водоотведения.</a:t>
            </a:r>
          </a:p>
          <a:p>
            <a:r>
              <a:rPr lang="ru-RU" sz="1800" b="1" dirty="0" smtClean="0"/>
              <a:t>Задачи проекта</a:t>
            </a:r>
            <a:r>
              <a:rPr lang="en-US" sz="1800" b="1" dirty="0" smtClean="0"/>
              <a:t> 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1)</a:t>
            </a:r>
            <a:r>
              <a:rPr lang="ru-RU" sz="1800" dirty="0" smtClean="0"/>
              <a:t>изучить историю возникновения  системы  водоотведения в</a:t>
            </a:r>
          </a:p>
          <a:p>
            <a:r>
              <a:rPr lang="ru-RU" sz="1800" dirty="0" smtClean="0"/>
              <a:t>разных странах</a:t>
            </a:r>
            <a:r>
              <a:rPr lang="en-US" sz="1800" dirty="0" smtClean="0"/>
              <a:t>;</a:t>
            </a:r>
          </a:p>
          <a:p>
            <a:r>
              <a:rPr lang="en-US" sz="1800" dirty="0" smtClean="0"/>
              <a:t>2)</a:t>
            </a:r>
            <a:r>
              <a:rPr lang="ru-RU" sz="1800" dirty="0" smtClean="0"/>
              <a:t>собрать  информацию о люках, об  отношении  современников к люкам.</a:t>
            </a:r>
          </a:p>
          <a:p>
            <a:r>
              <a:rPr lang="ru-RU" sz="1800" dirty="0" smtClean="0"/>
              <a:t>3)охарактеризовать  изменение  форм и  видов люков  в  зависимости</a:t>
            </a:r>
          </a:p>
          <a:p>
            <a:r>
              <a:rPr lang="ru-RU" sz="1800" dirty="0" smtClean="0"/>
              <a:t>от исторического развития стран.</a:t>
            </a:r>
          </a:p>
          <a:p>
            <a:r>
              <a:rPr lang="ru-RU" sz="1800" dirty="0" smtClean="0"/>
              <a:t>4)провести социологический опрос об отношении обучающихся  и учителей</a:t>
            </a:r>
          </a:p>
          <a:p>
            <a:r>
              <a:rPr lang="ru-RU" sz="1800" dirty="0" smtClean="0"/>
              <a:t>К этому вопросу.</a:t>
            </a:r>
          </a:p>
          <a:p>
            <a:endParaRPr lang="ru-RU" sz="1800" dirty="0" smtClean="0"/>
          </a:p>
          <a:p>
            <a:endParaRPr lang="en-US" sz="1800" dirty="0" smtClean="0"/>
          </a:p>
          <a:p>
            <a:endParaRPr lang="ru-RU" sz="18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На занятиях по наглядной геометрии  было очень рассмотрено много интересных вопросов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1)</a:t>
            </a:r>
            <a:r>
              <a:rPr lang="ru-RU" sz="2000" dirty="0" smtClean="0"/>
              <a:t>Почему арены во всех цирках мира имею длину 40,8 метра</a:t>
            </a:r>
            <a:r>
              <a:rPr lang="en-US" sz="2000" dirty="0" smtClean="0"/>
              <a:t>?</a:t>
            </a:r>
          </a:p>
          <a:p>
            <a:r>
              <a:rPr lang="en-US" sz="2000" dirty="0" smtClean="0"/>
              <a:t>2)</a:t>
            </a:r>
            <a:r>
              <a:rPr lang="ru-RU" sz="2000" dirty="0" smtClean="0"/>
              <a:t>можно ли одним движением руки  столь точно нарисовать окружность ,что последующая проверка при помощи циркуля не показывала  бы никаких отклонений</a:t>
            </a:r>
            <a:r>
              <a:rPr lang="en-US" sz="2000" dirty="0" smtClean="0"/>
              <a:t>?</a:t>
            </a:r>
          </a:p>
          <a:p>
            <a:r>
              <a:rPr lang="en-US" sz="2000" dirty="0" smtClean="0"/>
              <a:t>3)</a:t>
            </a:r>
            <a:r>
              <a:rPr lang="ru-RU" sz="2000" dirty="0" smtClean="0"/>
              <a:t>Почему люки</a:t>
            </a:r>
            <a:r>
              <a:rPr lang="en-US" sz="2000" dirty="0" smtClean="0"/>
              <a:t> </a:t>
            </a:r>
            <a:r>
              <a:rPr lang="ru-RU" sz="2000" dirty="0" smtClean="0"/>
              <a:t> бывают круглые</a:t>
            </a:r>
            <a:r>
              <a:rPr lang="en-US" sz="2000" dirty="0" smtClean="0"/>
              <a:t>?</a:t>
            </a:r>
            <a:endParaRPr lang="ru-RU" sz="2000" dirty="0" smtClean="0"/>
          </a:p>
          <a:p>
            <a:r>
              <a:rPr lang="ru-RU" sz="2000" dirty="0" smtClean="0"/>
              <a:t>Я решил узнать 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1) </a:t>
            </a:r>
            <a:r>
              <a:rPr lang="ru-RU" sz="2000" dirty="0" smtClean="0"/>
              <a:t>когда появились люки</a:t>
            </a:r>
            <a:r>
              <a:rPr lang="en-US" sz="2000" dirty="0" smtClean="0"/>
              <a:t>;</a:t>
            </a:r>
          </a:p>
          <a:p>
            <a:r>
              <a:rPr lang="ru-RU" sz="2000" dirty="0" smtClean="0"/>
              <a:t>2)исторически факты связанные с этим вопросом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ru-RU" sz="2000" dirty="0" smtClean="0"/>
              <a:t>3)почему люки круглые, а не квадратные.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 информации.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1.Учебники по математике , истории, энциклопедии , словари , интернет.</a:t>
            </a:r>
          </a:p>
          <a:p>
            <a:r>
              <a:rPr lang="ru-RU" dirty="0" smtClean="0"/>
              <a:t>2.Опрос обучающихся  шестых классов.</a:t>
            </a:r>
          </a:p>
          <a:p>
            <a:r>
              <a:rPr lang="ru-RU" dirty="0" smtClean="0"/>
              <a:t>3.Консультации с сотрудниками ЖКХ.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Данные опроса одноклассников.                                                     Почему канализационные   люки круглые</a:t>
            </a:r>
            <a:r>
              <a:rPr lang="en-US" sz="2800" dirty="0" smtClean="0"/>
              <a:t>?</a:t>
            </a:r>
            <a:r>
              <a:rPr lang="ru-RU" sz="2800" dirty="0" smtClean="0"/>
              <a:t>                                           Результаты анкетирования:</a:t>
            </a:r>
          </a:p>
          <a:p>
            <a:r>
              <a:rPr lang="ru-RU" sz="2800" dirty="0" smtClean="0"/>
              <a:t>1)не знаю-28%;</a:t>
            </a:r>
          </a:p>
          <a:p>
            <a:r>
              <a:rPr lang="ru-RU" sz="2800" dirty="0" smtClean="0"/>
              <a:t>2)экономия металла-24%;</a:t>
            </a:r>
          </a:p>
          <a:p>
            <a:r>
              <a:rPr lang="ru-RU" sz="2800" dirty="0" smtClean="0"/>
              <a:t>3)цилиндрические трубы - круглые люки-20%;</a:t>
            </a:r>
          </a:p>
          <a:p>
            <a:r>
              <a:rPr lang="ru-RU" sz="2800" dirty="0" smtClean="0"/>
              <a:t>4)чтобы колеса не проваливались-15%;</a:t>
            </a:r>
          </a:p>
          <a:p>
            <a:r>
              <a:rPr lang="ru-RU" sz="2800" dirty="0" smtClean="0"/>
              <a:t>5)круглые люки красивее-10%</a:t>
            </a:r>
          </a:p>
          <a:p>
            <a:r>
              <a:rPr lang="ru-RU" sz="2800" dirty="0" smtClean="0"/>
              <a:t>6)удобно работать-3%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Гипотеза.1) Работникам  ЖКХ  удобно   спускаться  в  люк.</a:t>
            </a:r>
            <a:endParaRPr lang="ru-RU" sz="2000" dirty="0"/>
          </a:p>
        </p:txBody>
      </p:sp>
      <p:pic>
        <p:nvPicPr>
          <p:cNvPr id="4" name="Содержимое 3" descr="lu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2204864"/>
            <a:ext cx="8948984" cy="3754412"/>
          </a:xfr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Гипотеза №2. Чтобы колеса машины не проваливались</a:t>
            </a:r>
            <a:br>
              <a:rPr lang="ru-RU" sz="2400" dirty="0" smtClean="0"/>
            </a:br>
            <a:r>
              <a:rPr lang="ru-RU" sz="2400" dirty="0" smtClean="0"/>
              <a:t> в люк</a:t>
            </a:r>
            <a:endParaRPr lang="ru-RU" sz="2400" dirty="0"/>
          </a:p>
        </p:txBody>
      </p:sp>
      <p:pic>
        <p:nvPicPr>
          <p:cNvPr id="4" name="Содержимое 3" descr="image-m3id84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0700" y="1674019"/>
            <a:ext cx="5715000" cy="428625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Гипотеза№3 экономия  чугуна.</a:t>
            </a:r>
            <a:endParaRPr lang="ru-RU" dirty="0"/>
          </a:p>
        </p:txBody>
      </p:sp>
      <p:pic>
        <p:nvPicPr>
          <p:cNvPr id="10" name="Содержимое 9" descr="0-lyuk-kanalizatsionni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3839" y="1554163"/>
            <a:ext cx="6888722" cy="4525962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1800" dirty="0" smtClean="0"/>
              <a:t>Высокий уровень инженерных технологий древних цивилизаций способствовал созданию обширных систем водоснабжения  и  водоотведения Трудно представить  Египет или  Израиль без цветущих садов , Грецию без  бассейнов, Рим без  бань и фонтанов . Наиболее древние водопроводные сооружения обнаружены при раскопках в двадцатом столетии на берегах рек </a:t>
            </a:r>
            <a:r>
              <a:rPr lang="en-US" sz="1800" dirty="0" smtClean="0"/>
              <a:t>:                                                                *</a:t>
            </a:r>
            <a:r>
              <a:rPr lang="ru-RU" sz="1800" dirty="0" smtClean="0"/>
              <a:t>Тигра и  </a:t>
            </a:r>
            <a:r>
              <a:rPr lang="ru-RU" sz="1800" dirty="0" err="1" smtClean="0"/>
              <a:t>Ефрата</a:t>
            </a:r>
            <a:r>
              <a:rPr lang="ru-RU" sz="1800" dirty="0" smtClean="0"/>
              <a:t>  в  Месопотамии</a:t>
            </a:r>
          </a:p>
          <a:p>
            <a:r>
              <a:rPr lang="ru-RU" sz="1800" dirty="0" smtClean="0"/>
              <a:t>*Нила в Египте</a:t>
            </a:r>
          </a:p>
          <a:p>
            <a:r>
              <a:rPr lang="ru-RU" sz="1800" dirty="0" smtClean="0"/>
              <a:t>*Инда  в Индии</a:t>
            </a:r>
          </a:p>
          <a:p>
            <a:r>
              <a:rPr lang="ru-RU" sz="1800" dirty="0" smtClean="0"/>
              <a:t> *Хуанхэ  в  Китае</a:t>
            </a:r>
          </a:p>
          <a:p>
            <a:r>
              <a:rPr lang="ru-RU" sz="1800" dirty="0" smtClean="0"/>
              <a:t>Устройство централизованных водопроводов относится к 12 веку.</a:t>
            </a:r>
          </a:p>
          <a:p>
            <a:r>
              <a:rPr lang="ru-RU" sz="1800" dirty="0" smtClean="0"/>
              <a:t>*конец 12века водопровод в Париже</a:t>
            </a:r>
          </a:p>
          <a:p>
            <a:r>
              <a:rPr lang="ru-RU" sz="1800" dirty="0" smtClean="0"/>
              <a:t>*13 век централизованное водоснабжение Лондона</a:t>
            </a:r>
          </a:p>
          <a:p>
            <a:r>
              <a:rPr lang="ru-RU" sz="1800" dirty="0" smtClean="0"/>
              <a:t>15 век  водопроводы в немецких  городах</a:t>
            </a:r>
          </a:p>
          <a:p>
            <a:r>
              <a:rPr lang="ru-RU" sz="1800" dirty="0" smtClean="0"/>
              <a:t>1590год в Это-Сити(Токио)  Япония</a:t>
            </a:r>
          </a:p>
          <a:p>
            <a:r>
              <a:rPr lang="ru-RU" sz="1800" dirty="0" smtClean="0"/>
              <a:t>   </a:t>
            </a:r>
            <a:endParaRPr lang="ru-RU" sz="18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на </a:t>
            </a:r>
            <a:r>
              <a:rPr lang="ru-RU" dirty="0" err="1" smtClean="0"/>
              <a:t>руси</a:t>
            </a:r>
            <a:endParaRPr lang="ru-RU" dirty="0"/>
          </a:p>
        </p:txBody>
      </p:sp>
      <p:pic>
        <p:nvPicPr>
          <p:cNvPr id="4" name="Содержимое 3" descr="8216-img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Водоводы  России появились.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12столетии на Ярославском дворище.</a:t>
            </a:r>
          </a:p>
          <a:p>
            <a:r>
              <a:rPr lang="ru-RU" sz="2400" dirty="0" smtClean="0"/>
              <a:t>1491 год в Москве по приказу Ивана Васильевича третьего (обслуживал Кремль)</a:t>
            </a:r>
          </a:p>
          <a:p>
            <a:r>
              <a:rPr lang="ru-RU" sz="2400" dirty="0" smtClean="0"/>
              <a:t>1633год второй водовод под руководством англичанина Христофора  </a:t>
            </a:r>
            <a:r>
              <a:rPr lang="ru-RU" sz="2400" dirty="0" err="1" smtClean="0"/>
              <a:t>Галовея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1718год в Петербурге по приказу Петра  первого построен водопроводный канал.</a:t>
            </a:r>
          </a:p>
          <a:p>
            <a:r>
              <a:rPr lang="ru-RU" sz="2400" dirty="0" smtClean="0"/>
              <a:t>1721год начинают строиться Петергофские фонтаны.</a:t>
            </a:r>
          </a:p>
          <a:p>
            <a:r>
              <a:rPr lang="ru-RU" sz="2400" dirty="0" smtClean="0"/>
              <a:t>1779году начинают строить </a:t>
            </a:r>
            <a:r>
              <a:rPr lang="ru-RU" sz="2400" dirty="0" err="1" smtClean="0"/>
              <a:t>Мытищинский</a:t>
            </a:r>
            <a:r>
              <a:rPr lang="ru-RU" sz="2400" dirty="0" smtClean="0"/>
              <a:t> водопровод  в  Москве при Екатерине второй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500" dirty="0" smtClean="0"/>
              <a:t>В американском городе НЭШУА до сих пор можно встретить треугольные люки . Их острые углы указывают направление воды ,и  это до недавнего времени помогало  ориентироваться ремонтным бригадам . Но  сегодня их использование признано небезопасным , поэтому префектура их демонтирует</a:t>
            </a:r>
            <a:br>
              <a:rPr lang="ru-RU" sz="1500" dirty="0" smtClean="0"/>
            </a:br>
            <a:endParaRPr lang="ru-RU" sz="1500" dirty="0"/>
          </a:p>
        </p:txBody>
      </p:sp>
      <p:pic>
        <p:nvPicPr>
          <p:cNvPr id="4" name="Содержимое 3" descr="konstruktsiya-netraditsionnoy-form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америке</a:t>
            </a:r>
            <a:endParaRPr lang="ru-RU" dirty="0"/>
          </a:p>
        </p:txBody>
      </p:sp>
      <p:pic>
        <p:nvPicPr>
          <p:cNvPr id="3" name="Рисунок 2" descr="треугольны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412776"/>
            <a:ext cx="5715000" cy="491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в индии Люки квадратной формы </a:t>
            </a:r>
            <a:endParaRPr lang="ru-RU" sz="2800" dirty="0"/>
          </a:p>
        </p:txBody>
      </p:sp>
      <p:pic>
        <p:nvPicPr>
          <p:cNvPr id="4" name="Содержимое 3" descr="532c59d92389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в   </a:t>
            </a:r>
            <a:r>
              <a:rPr lang="ru-RU" dirty="0" err="1" smtClean="0"/>
              <a:t>японии</a:t>
            </a:r>
            <a:r>
              <a:rPr lang="ru-RU" dirty="0" smtClean="0"/>
              <a:t> люки очень красивые</a:t>
            </a:r>
            <a:endParaRPr lang="ru-RU" dirty="0"/>
          </a:p>
        </p:txBody>
      </p:sp>
      <p:pic>
        <p:nvPicPr>
          <p:cNvPr id="4" name="Содержимое 3" descr="510062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464" y="1554163"/>
            <a:ext cx="6633471" cy="4525962"/>
          </a:xfr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 21  веке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На самом деле ,рассуждения о форме люков многим может показаться бессмысленными.  Однако, мало кто знает что такой ,не имеющий особой важности вопрос ,может любого застать   врасплох  при…приеме на  работу  в   </a:t>
            </a:r>
            <a:r>
              <a:rPr lang="ru-RU" sz="2400" dirty="0" err="1" smtClean="0"/>
              <a:t>Майкрасофт</a:t>
            </a:r>
            <a:r>
              <a:rPr lang="ru-RU" sz="2400" dirty="0" smtClean="0"/>
              <a:t>  . Данная практика применяется   для соискателей, претендующих на  высокие  должности. Таким образом  оценивается тот факт , как человек себя ведет в случае  </a:t>
            </a:r>
            <a:r>
              <a:rPr lang="ru-RU" sz="2400" dirty="0" err="1" smtClean="0"/>
              <a:t>форсмажорных</a:t>
            </a:r>
            <a:r>
              <a:rPr lang="ru-RU" sz="2400" dirty="0" smtClean="0"/>
              <a:t>  обстоятельств, какая у него скорость мышления , умеет ли он использовать нестандартные подходы.</a:t>
            </a:r>
            <a:endParaRPr lang="ru-RU" sz="2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Крышки  люков  и  их  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Крышки люков подразделяются в зависимости от их назначения </a:t>
            </a:r>
          </a:p>
          <a:p>
            <a:r>
              <a:rPr lang="ru-RU" sz="2400" dirty="0" smtClean="0"/>
              <a:t>Все они имеют разные рисунки и  теснения . На старых люках можно увидеть устаревшие изображения гербов , всевозможные  рисунки и надписи.  </a:t>
            </a:r>
          </a:p>
          <a:p>
            <a:r>
              <a:rPr lang="ru-RU" sz="2400" dirty="0" smtClean="0"/>
              <a:t>Некоторые  компании   намеренно  меняют  старые люки на новые</a:t>
            </a:r>
          </a:p>
          <a:p>
            <a:pPr>
              <a:buNone/>
            </a:pPr>
            <a:r>
              <a:rPr lang="ru-RU" sz="2400" dirty="0" smtClean="0"/>
              <a:t>      рядом со своими   офисами и , как правило, наносят на крышки изображения своих логотипов.</a:t>
            </a:r>
          </a:p>
          <a:p>
            <a:pPr>
              <a:buNone/>
            </a:pPr>
            <a:r>
              <a:rPr lang="ru-RU" sz="2000" dirty="0" smtClean="0"/>
              <a:t>  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Урал </a:t>
            </a:r>
            <a:r>
              <a:rPr lang="ru-RU" dirty="0" err="1" smtClean="0"/>
              <a:t>энергосервис</a:t>
            </a:r>
            <a:r>
              <a:rPr lang="ru-RU" dirty="0" smtClean="0"/>
              <a:t> комплект</a:t>
            </a:r>
            <a:endParaRPr lang="ru-RU" dirty="0"/>
          </a:p>
        </p:txBody>
      </p:sp>
      <p:pic>
        <p:nvPicPr>
          <p:cNvPr id="4" name="Содержимое 3" descr="20610256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79-600x7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1269" y="1554163"/>
            <a:ext cx="3873862" cy="4525962"/>
          </a:xfr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Прага</a:t>
            </a:r>
            <a:endParaRPr lang="ru-RU" dirty="0"/>
          </a:p>
        </p:txBody>
      </p:sp>
      <p:pic>
        <p:nvPicPr>
          <p:cNvPr id="4" name="Содержимое 3" descr="8317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81559670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dirty="0" err="1" smtClean="0"/>
              <a:t>карловы</a:t>
            </a:r>
            <a:r>
              <a:rPr lang="ru-RU" dirty="0" smtClean="0"/>
              <a:t> вары</a:t>
            </a:r>
            <a:endParaRPr lang="ru-RU" dirty="0"/>
          </a:p>
        </p:txBody>
      </p:sp>
      <p:pic>
        <p:nvPicPr>
          <p:cNvPr id="4" name="Содержимое 3" descr="DSC038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5122" y="1554163"/>
            <a:ext cx="8046155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люков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препятствовать  попаданию в системы водоотведения различного рода посторонних предметов ,способных спровоцировать возникновение  несчастных случаев.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Будьте внимательны.</a:t>
            </a:r>
            <a:endParaRPr lang="ru-RU" dirty="0"/>
          </a:p>
        </p:txBody>
      </p:sp>
      <p:pic>
        <p:nvPicPr>
          <p:cNvPr id="4" name="Содержимое 3" descr="b38b4ec7819147af14e95e5ac63c48030542fdb5_675_1467203528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3728" y="1554163"/>
            <a:ext cx="6788943" cy="4525962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Берегите  детей</a:t>
            </a:r>
            <a:endParaRPr lang="ru-RU" dirty="0"/>
          </a:p>
        </p:txBody>
      </p:sp>
      <p:pic>
        <p:nvPicPr>
          <p:cNvPr id="4" name="Содержимое 3" descr="image112432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0700" y="1674019"/>
            <a:ext cx="5715000" cy="4286250"/>
          </a:xfr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Очень опасно</a:t>
            </a:r>
            <a:endParaRPr lang="ru-RU" dirty="0"/>
          </a:p>
        </p:txBody>
      </p:sp>
      <p:pic>
        <p:nvPicPr>
          <p:cNvPr id="4" name="Содержимое 3" descr="The-River-Fleet-is-the-largest-of-London%27s-subterranean-rivers-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1109" y="1554163"/>
            <a:ext cx="6814181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Музей  водоотведения</a:t>
            </a:r>
            <a:endParaRPr lang="ru-RU" dirty="0"/>
          </a:p>
        </p:txBody>
      </p:sp>
      <p:pic>
        <p:nvPicPr>
          <p:cNvPr id="4" name="Содержимое 3" descr="Музей-Канализации-в-Киеве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47240" y="1711484"/>
            <a:ext cx="5201920" cy="4211320"/>
          </a:xfr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Опыт№1 </a:t>
            </a:r>
            <a:r>
              <a:rPr lang="ru-RU" sz="1800" dirty="0" err="1" smtClean="0"/>
              <a:t>вквадратный</a:t>
            </a:r>
            <a:r>
              <a:rPr lang="ru-RU" sz="1800" dirty="0" smtClean="0"/>
              <a:t> люк крышка проваливается .                                                 В треугольнике против большего угла лежит большая сторона.</a:t>
            </a:r>
            <a:endParaRPr lang="ru-RU" sz="1800" dirty="0"/>
          </a:p>
        </p:txBody>
      </p:sp>
      <p:pic>
        <p:nvPicPr>
          <p:cNvPr id="3" name="Содержимое 3" descr="IMG_20170411_181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139813"/>
            <a:ext cx="5253748" cy="3940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Опыт№2         в круглый люк крышка не проходит .                                                                В окружности все радиусы равны.</a:t>
            </a:r>
            <a:endParaRPr lang="ru-RU" sz="1800" dirty="0"/>
          </a:p>
        </p:txBody>
      </p:sp>
      <p:pic>
        <p:nvPicPr>
          <p:cNvPr id="3" name="Содержимое 3" descr="IMG_20170411_1817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Почему для люков выбрали именно круглую форму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511256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sz="2000" dirty="0" smtClean="0"/>
              <a:t>Ответов на вопрос ,почему люки круглые ,достаточно </a:t>
            </a:r>
            <a:r>
              <a:rPr lang="ru-RU" sz="2000" dirty="0" err="1" smtClean="0"/>
              <a:t>много.однако</a:t>
            </a:r>
            <a:r>
              <a:rPr lang="ru-RU" sz="2000" dirty="0" smtClean="0"/>
              <a:t> наиболее обоснованными являются следующие предположения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1</a:t>
            </a:r>
            <a:r>
              <a:rPr lang="ru-RU" sz="2000" dirty="0" smtClean="0"/>
              <a:t>)В нашей стране туннели колодцев и сечения труб круглые, поэтому изготавливать крышки иных форм нет смысла</a:t>
            </a:r>
            <a:r>
              <a:rPr lang="en-US" sz="2000" dirty="0" smtClean="0"/>
              <a:t>;</a:t>
            </a:r>
          </a:p>
          <a:p>
            <a:pPr>
              <a:buNone/>
            </a:pPr>
            <a:r>
              <a:rPr lang="en-US" sz="2000" dirty="0" smtClean="0"/>
              <a:t>2</a:t>
            </a:r>
            <a:r>
              <a:rPr lang="ru-RU" sz="2000" dirty="0" smtClean="0"/>
              <a:t>) Канализационные люки круглой формы никогда не провалятся в  колодец, а значит, лучше всего подходят для того . чтобы выполнять свою защитную функцию                                                                    3)Люки делают круглыми с целью снижения </a:t>
            </a:r>
            <a:r>
              <a:rPr lang="ru-RU" sz="2000" dirty="0" err="1" smtClean="0"/>
              <a:t>себестоймости</a:t>
            </a:r>
            <a:r>
              <a:rPr lang="ru-RU" sz="2000" dirty="0" smtClean="0"/>
              <a:t>  их производства . Площадь  квадратного люка-0,36м,а круглого  на 30% меньше.</a:t>
            </a:r>
          </a:p>
          <a:p>
            <a:pPr>
              <a:buNone/>
            </a:pPr>
            <a:r>
              <a:rPr lang="ru-RU" sz="2000" dirty="0" smtClean="0"/>
              <a:t>4)Крышки люков делают из рашпера(серого чугуна),который получают</a:t>
            </a:r>
          </a:p>
          <a:p>
            <a:pPr>
              <a:buNone/>
            </a:pPr>
            <a:r>
              <a:rPr lang="ru-RU" sz="2000" dirty="0" smtClean="0"/>
              <a:t> путем переплавки различного металла .Вес одной крышки от 50кг до 140кг . Одному человеку перенести крышку люка с одного места на другое довольно тяжело .а благодаря  круглой форме его можно перекатить.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5)Не квадратные ,а именно люки круглой формы удобно монтировать и демонтировать , поскольку точки концентрации нагрузки идут по всей окружности крышки , в то время как у люков квадратной формы такими точками будут только углы . Именно поэтому горлышки , и соответственно , крышки  к банкам  изготавливают круглыми.</a:t>
            </a:r>
          </a:p>
          <a:p>
            <a:r>
              <a:rPr lang="ru-RU" sz="2000" dirty="0" smtClean="0"/>
              <a:t>6 )Многолетним  сроком эксплуатации таких люков доказано  , что круглые отверстия более технологичны и имеют больший срок эксплуатации. А все потому, что такой люк более  </a:t>
            </a:r>
            <a:r>
              <a:rPr lang="ru-RU" sz="2000" dirty="0" err="1" smtClean="0"/>
              <a:t>устоичив</a:t>
            </a:r>
            <a:r>
              <a:rPr lang="ru-RU" sz="2000" dirty="0" smtClean="0"/>
              <a:t>  к перепадам температур.</a:t>
            </a:r>
          </a:p>
          <a:p>
            <a:endParaRPr lang="ru-RU" sz="2000" dirty="0" smtClean="0"/>
          </a:p>
          <a:p>
            <a:r>
              <a:rPr lang="ru-RU" sz="2000" dirty="0" smtClean="0"/>
              <a:t>Концентрация напряжения - это углы .Болиды Формулы 1могут поднимать люки  .Перед соревнованиями люки приваривают.</a:t>
            </a:r>
            <a:endParaRPr lang="ru-RU" sz="20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я узнал много нового о системе водоотведения и понимаю насколько серьезную функцию выполняют  люки. .Они защищают в   городах  детей, животных и  машины от несчастных случаев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оставляйте детей без присмотра</a:t>
            </a:r>
            <a:endParaRPr lang="ru-RU" dirty="0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650" y="1700808"/>
            <a:ext cx="7998790" cy="411421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Люк  без  крышки. сообщите в </a:t>
            </a:r>
            <a:r>
              <a:rPr lang="ru-RU" dirty="0" err="1" smtClean="0"/>
              <a:t>жкх</a:t>
            </a:r>
            <a:endParaRPr lang="ru-RU" dirty="0"/>
          </a:p>
        </p:txBody>
      </p:sp>
      <p:pic>
        <p:nvPicPr>
          <p:cNvPr id="4" name="Содержимое 3" descr="02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rPr lang="ru-RU" dirty="0" smtClean="0"/>
              <a:t>Я научился</a:t>
            </a:r>
            <a:r>
              <a:rPr lang="en-US" dirty="0" smtClean="0"/>
              <a:t>:</a:t>
            </a:r>
            <a:r>
              <a:rPr lang="ru-RU" dirty="0" smtClean="0"/>
              <a:t>                                               </a:t>
            </a:r>
            <a:r>
              <a:rPr lang="en-US" dirty="0" smtClean="0"/>
              <a:t>1)</a:t>
            </a:r>
            <a:r>
              <a:rPr lang="ru-RU" dirty="0" smtClean="0"/>
              <a:t>планировать</a:t>
            </a:r>
            <a:r>
              <a:rPr lang="en-US" dirty="0" smtClean="0"/>
              <a:t>  </a:t>
            </a:r>
            <a:r>
              <a:rPr lang="ru-RU" dirty="0" smtClean="0"/>
              <a:t>свою деятельность</a:t>
            </a:r>
            <a:r>
              <a:rPr lang="en-US" dirty="0" smtClean="0"/>
              <a:t>;</a:t>
            </a:r>
            <a:r>
              <a:rPr lang="ru-RU" dirty="0" smtClean="0"/>
              <a:t>            2)отыскивать факты об объекте</a:t>
            </a:r>
            <a:r>
              <a:rPr lang="en-US" dirty="0" smtClean="0"/>
              <a:t>;</a:t>
            </a:r>
            <a:endParaRPr lang="ru-RU" dirty="0" smtClean="0"/>
          </a:p>
          <a:p>
            <a:pPr lvl="2"/>
            <a:r>
              <a:rPr lang="ru-RU" dirty="0" smtClean="0"/>
              <a:t>3)выбирать  виды </a:t>
            </a:r>
            <a:r>
              <a:rPr lang="en-US" dirty="0" smtClean="0"/>
              <a:t> </a:t>
            </a:r>
            <a:r>
              <a:rPr lang="ru-RU" dirty="0" smtClean="0"/>
              <a:t>деятельности</a:t>
            </a:r>
            <a:r>
              <a:rPr lang="en-US" dirty="0" smtClean="0"/>
              <a:t>;</a:t>
            </a:r>
            <a:endParaRPr lang="ru-RU" dirty="0" smtClean="0"/>
          </a:p>
          <a:p>
            <a:pPr lvl="2"/>
            <a:r>
              <a:rPr lang="ru-RU" dirty="0" smtClean="0"/>
              <a:t>4)формулировать вопросы и проблемы , цели и задачи.</a:t>
            </a:r>
          </a:p>
          <a:p>
            <a:pPr lvl="2"/>
            <a:r>
              <a:rPr lang="ru-RU" dirty="0" smtClean="0"/>
              <a:t>5)отыскивать версии ответов(гипотезы).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ХуторскийА.В</a:t>
            </a:r>
            <a:r>
              <a:rPr lang="ru-RU" sz="2000" dirty="0" smtClean="0"/>
              <a:t> .Развитие  одаренности школьников.- «ВЛАДОС»,2000.</a:t>
            </a:r>
          </a:p>
          <a:p>
            <a:r>
              <a:rPr lang="ru-RU" sz="2000" dirty="0" err="1" smtClean="0"/>
              <a:t>Татарченкова</a:t>
            </a:r>
            <a:r>
              <a:rPr lang="ru-RU" sz="2000" dirty="0" smtClean="0"/>
              <a:t> С.С. Формирование ключевых компетентностей учащихся через проектную деятельность.-КАРО,2008</a:t>
            </a:r>
          </a:p>
          <a:p>
            <a:r>
              <a:rPr lang="ru-RU" sz="2000" dirty="0" smtClean="0"/>
              <a:t>Чернышева О.А. </a:t>
            </a:r>
            <a:r>
              <a:rPr lang="ru-RU" sz="2000" dirty="0" err="1" smtClean="0"/>
              <a:t>Обществознание.Проектная</a:t>
            </a:r>
            <a:r>
              <a:rPr lang="ru-RU" sz="2000" dirty="0" smtClean="0"/>
              <a:t> деятельность.-  «ЛЕГИОН»,2016</a:t>
            </a:r>
          </a:p>
          <a:p>
            <a:r>
              <a:rPr lang="ru-RU" sz="2000" dirty="0" err="1" smtClean="0"/>
              <a:t>Жадаева</a:t>
            </a:r>
            <a:r>
              <a:rPr lang="ru-RU" sz="2000" dirty="0" smtClean="0"/>
              <a:t> А.В. Технология . Творческие  проекты</a:t>
            </a:r>
            <a:r>
              <a:rPr lang="en-US" sz="2000" dirty="0" smtClean="0"/>
              <a:t>: </a:t>
            </a:r>
            <a:r>
              <a:rPr lang="ru-RU" sz="2000" dirty="0" smtClean="0"/>
              <a:t>организация работы.- «Учитель»2011</a:t>
            </a:r>
          </a:p>
          <a:p>
            <a:r>
              <a:rPr lang="ru-RU" sz="2000" dirty="0" err="1" smtClean="0"/>
              <a:t>Донова</a:t>
            </a:r>
            <a:r>
              <a:rPr lang="ru-RU" sz="2000" dirty="0" smtClean="0"/>
              <a:t> К .Московский  </a:t>
            </a:r>
            <a:r>
              <a:rPr lang="ru-RU" sz="2000" dirty="0" err="1" smtClean="0"/>
              <a:t>Кремль.-Московский</a:t>
            </a:r>
            <a:r>
              <a:rPr lang="ru-RU" sz="2000" dirty="0" smtClean="0"/>
              <a:t> рабочий»,1956</a:t>
            </a:r>
          </a:p>
          <a:p>
            <a:r>
              <a:rPr lang="ru-RU" sz="2000" dirty="0" err="1" smtClean="0"/>
              <a:t>Москва.Краткий</a:t>
            </a:r>
            <a:r>
              <a:rPr lang="ru-RU" sz="2000" dirty="0" smtClean="0"/>
              <a:t> справочник.1961.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577</TotalTime>
  <Words>1121</Words>
  <Application>Microsoft Office PowerPoint</Application>
  <PresentationFormat>Экран (4:3)</PresentationFormat>
  <Paragraphs>127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Трек</vt:lpstr>
      <vt:lpstr>           »           </vt:lpstr>
      <vt:lpstr>                                      Проектная работа  на  тему            &lt;&lt; Интересная  задача  связанная с  окружностью и  кругом&gt;&gt;</vt:lpstr>
      <vt:lpstr>Название проекта: &lt;&lt;Интересная задача  связанная с  окружностью и кругом &gt;&gt;</vt:lpstr>
      <vt:lpstr>Актуальность проекта.</vt:lpstr>
      <vt:lpstr>Сбор информации.</vt:lpstr>
      <vt:lpstr>Слайд 6</vt:lpstr>
      <vt:lpstr>Гипотеза.1) Работникам  ЖКХ  удобно   спускаться  в  люк.</vt:lpstr>
      <vt:lpstr>Гипотеза №2. Чтобы колеса машины не проваливались  в люк</vt:lpstr>
      <vt:lpstr>Гипотеза№3 экономия  чугуна.</vt:lpstr>
      <vt:lpstr>Немного истории</vt:lpstr>
      <vt:lpstr>             на руси</vt:lpstr>
      <vt:lpstr>Водоводы  России появились.</vt:lpstr>
      <vt:lpstr>В американском городе НЭШУА до сих пор можно встретить треугольные люки . Их острые углы указывают направление воды ,и  это до недавнего времени помогало  ориентироваться ремонтным бригадам . Но  сегодня их использование признано небезопасным , поэтому префектура их демонтирует </vt:lpstr>
      <vt:lpstr>В америке</vt:lpstr>
      <vt:lpstr> в индии Люки квадратной формы </vt:lpstr>
      <vt:lpstr>     в   японии люки очень красивые</vt:lpstr>
      <vt:lpstr>В  21  веке</vt:lpstr>
      <vt:lpstr>Крышки  люков  и  их  задача</vt:lpstr>
      <vt:lpstr>Урал энергосервис комплект</vt:lpstr>
      <vt:lpstr>Слайд 20</vt:lpstr>
      <vt:lpstr>Прага</vt:lpstr>
      <vt:lpstr>Слайд 22</vt:lpstr>
      <vt:lpstr>  карловы вары</vt:lpstr>
      <vt:lpstr>Задача люков</vt:lpstr>
      <vt:lpstr>Будьте внимательны.</vt:lpstr>
      <vt:lpstr>Берегите  детей</vt:lpstr>
      <vt:lpstr>Очень опасно</vt:lpstr>
      <vt:lpstr>Музей  водоотведения</vt:lpstr>
      <vt:lpstr>Опыт№1 вквадратный люк крышка проваливается .                                                 В треугольнике против большего угла лежит большая сторона.</vt:lpstr>
      <vt:lpstr>Опыт№2         в круглый люк крышка не проходит .                                                                В окружности все радиусы равны.</vt:lpstr>
      <vt:lpstr>Почему для люков выбрали именно круглую форму?</vt:lpstr>
      <vt:lpstr>Слайд 32</vt:lpstr>
      <vt:lpstr>вывод</vt:lpstr>
      <vt:lpstr>Не оставляйте детей без присмотра</vt:lpstr>
      <vt:lpstr>Люк  без  крышки. сообщите в жкх</vt:lpstr>
      <vt:lpstr>рефлексия</vt:lpstr>
      <vt:lpstr>Литература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Ленинградской области.презинтацыя Юдина кирилла андреевича.</dc:title>
  <dc:creator>Татьяна</dc:creator>
  <cp:lastModifiedBy>Татьяна</cp:lastModifiedBy>
  <cp:revision>66</cp:revision>
  <dcterms:created xsi:type="dcterms:W3CDTF">2015-11-27T17:28:40Z</dcterms:created>
  <dcterms:modified xsi:type="dcterms:W3CDTF">2017-11-04T17:11:00Z</dcterms:modified>
</cp:coreProperties>
</file>