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9" r:id="rId14"/>
    <p:sldId id="274" r:id="rId15"/>
    <p:sldId id="276" r:id="rId16"/>
    <p:sldId id="275" r:id="rId17"/>
    <p:sldId id="277" r:id="rId18"/>
    <p:sldId id="278" r:id="rId19"/>
    <p:sldId id="279" r:id="rId20"/>
    <p:sldId id="272" r:id="rId21"/>
    <p:sldId id="271" r:id="rId22"/>
    <p:sldId id="270" r:id="rId23"/>
    <p:sldId id="285" r:id="rId24"/>
    <p:sldId id="280" r:id="rId25"/>
    <p:sldId id="268" r:id="rId26"/>
    <p:sldId id="281" r:id="rId27"/>
    <p:sldId id="282" r:id="rId28"/>
    <p:sldId id="283" r:id="rId29"/>
    <p:sldId id="284" r:id="rId30"/>
    <p:sldId id="273" r:id="rId31"/>
    <p:sldId id="28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3B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982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1451"/>
            <a:ext cx="9144000" cy="68565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683583">
            <a:off x="1975517" y="1908604"/>
            <a:ext cx="6304314" cy="1200329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7200" spc="13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Мимическая</a:t>
            </a:r>
            <a:endParaRPr lang="ru-RU" sz="7200" spc="13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35967">
            <a:off x="3026814" y="3722639"/>
            <a:ext cx="4428003" cy="92333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гимнастика</a:t>
            </a:r>
            <a:endParaRPr lang="ru-RU" sz="54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4" y="500063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Учитель-логопед</a:t>
            </a:r>
          </a:p>
          <a:p>
            <a:r>
              <a:rPr lang="ru-RU" b="1" dirty="0" err="1" smtClean="0">
                <a:solidFill>
                  <a:srgbClr val="7030A0"/>
                </a:solidFill>
              </a:rPr>
              <a:t>Жилинская</a:t>
            </a:r>
            <a:r>
              <a:rPr lang="ru-RU" b="1" dirty="0" smtClean="0">
                <a:solidFill>
                  <a:srgbClr val="7030A0"/>
                </a:solidFill>
              </a:rPr>
              <a:t> А.С.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0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Зачем нужна мимическая гимнастика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571480"/>
            <a:ext cx="9001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Мимика </a:t>
            </a:r>
            <a:r>
              <a:rPr lang="ru-RU" dirty="0" smtClean="0"/>
              <a:t>– движения мышц лица, являющиеся непроизвольным или намеренным выражением чувств. Мимика является одним из средств общения между людьми, формой выражения их эмоционального состояния. </a:t>
            </a:r>
            <a:endParaRPr lang="ru-RU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42844" y="1357298"/>
            <a:ext cx="900115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Одним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из симптомов 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дизартрии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является недоразвитие/нарушение объема и качества движений мышц лица. </a:t>
            </a:r>
            <a:r>
              <a:rPr lang="ru-RU" dirty="0" smtClean="0">
                <a:latin typeface="+mj-lt"/>
                <a:ea typeface="Times New Roman" pitchFamily="18" charset="0"/>
              </a:rPr>
              <a:t> 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детей наблюдается слабый тонус лицевых мышц, нижняя челюсть приоткрыта, лицо амимично. Все это приводит к нечеткой и смазанной речи. Особенно это заметно в слитном речевом потоке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.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При других формах дизартрий может наблюдаться напряжение (повышенный тонус) </a:t>
            </a:r>
            <a:r>
              <a:rPr lang="ru-RU" dirty="0" smtClean="0">
                <a:latin typeface="+mj-lt"/>
                <a:ea typeface="Times New Roman" pitchFamily="18" charset="0"/>
              </a:rPr>
              <a:t>круговой мышцы рта,</a:t>
            </a:r>
            <a:r>
              <a:rPr lang="ru-RU" sz="1400" dirty="0" smtClean="0">
                <a:latin typeface="+mj-lt"/>
                <a:ea typeface="Times New Roman" pitchFamily="18" charset="0"/>
              </a:rPr>
              <a:t> </a:t>
            </a:r>
            <a:r>
              <a:rPr lang="en-US" dirty="0" smtClean="0"/>
              <a:t>в результате чего страдают звукопроизношение в целом и губные звуки в частности. </a:t>
            </a:r>
            <a:endParaRPr lang="ru-RU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+mj-lt"/>
                <a:ea typeface="Times New Roman" pitchFamily="18" charset="0"/>
              </a:rPr>
              <a:t>При исследовании движений мышц лица </a:t>
            </a:r>
            <a:r>
              <a:rPr lang="ru-RU" b="1" dirty="0" smtClean="0">
                <a:latin typeface="+mj-lt"/>
                <a:ea typeface="Times New Roman" pitchFamily="18" charset="0"/>
              </a:rPr>
              <a:t>отмечаются</a:t>
            </a:r>
            <a:r>
              <a:rPr lang="ru-RU" dirty="0" smtClean="0">
                <a:latin typeface="+mj-lt"/>
                <a:ea typeface="Times New Roman" pitchFamily="18" charset="0"/>
              </a:rPr>
              <a:t> появление содружественных (сопутствующих) движений, напряженность в создании и удержании мимических поз, выполнение движений только с одной стороны, невозможность выполнения определенного движения. Часто у детей вызывает затруднение изолированное надувание одной щеки, втягивание щек в рот, нахмуривание лба, изолированное закрытие одного глаза. Дети не могут выразить мимикой лица удивление, грусть, испуг, сердитое лицо.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44" y="4929199"/>
            <a:ext cx="8715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Times New Roman" pitchFamily="18" charset="0"/>
              </a:rPr>
              <a:t>Упражнения на развитие мимической мускулатуры </a:t>
            </a:r>
            <a:r>
              <a:rPr lang="ru-RU" b="1" dirty="0" smtClean="0">
                <a:ea typeface="Times New Roman" pitchFamily="18" charset="0"/>
              </a:rPr>
              <a:t>помогают</a:t>
            </a:r>
            <a:r>
              <a:rPr lang="ru-RU" dirty="0" smtClean="0">
                <a:ea typeface="Times New Roman" pitchFamily="18" charset="0"/>
              </a:rPr>
              <a:t> уточнению кинестетических ощущений от движений определенных мышц, </a:t>
            </a:r>
            <a:r>
              <a:rPr lang="en-US" dirty="0" smtClean="0"/>
              <a:t>способствуют развитию подвижности лицевой мускулатуры</a:t>
            </a:r>
            <a:r>
              <a:rPr lang="ru-RU" dirty="0" smtClean="0"/>
              <a:t>, возможности выражать свое эмоциональное состояние, способствуют развитию и совершенствованию основных психологических процессов: внимания, памяти, способности к переключению, а также создают благоприятный фон для занятий.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к проведению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мимической гимнастики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1071546"/>
            <a:ext cx="8786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dirty="0" smtClean="0"/>
              <a:t> Познакомьте ребенка с частями лица (лоб, брови, глаза, щеки, губы, подбородок и др.) Пусть ребенок показывает и называет их. Для зрительного контроля лучше использовать зеркало.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2844" y="1928802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dirty="0" smtClean="0"/>
              <a:t> На начальном этапе особое внимание уделяется способности создавать определенную статическую позу. Взрослый показывает движение, а ребенок, глядя в зеркало, повторяет его. Позу необходимо удержать 5-10 секунд, повторить ее несколько раз.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5103674"/>
            <a:ext cx="87868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dirty="0" smtClean="0"/>
              <a:t> Для поддержания интереса к такого рода заданиям нужно использовать наглядный материал: пиктограммы с изображением лиц детей и взрослых в различных эмоциональных состояниях, изображения клоунов и животных, сюжетные картинки, изображающие различные эмоциональные ситуации. Упражнения можно сопровождать стихами, потешками, проводить в игровой форме.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2844" y="3071810"/>
            <a:ext cx="885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dirty="0" smtClean="0"/>
              <a:t>Когда ребенок овладеет основными позами, вводятся задания на переключение. Смена мимических поз осуществляется под счет педагога сначала медленно, потом с увеличением темпа.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844" y="3929066"/>
            <a:ext cx="87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dirty="0" smtClean="0"/>
              <a:t> Далее проводятся упражнения,  в  ходе которых  дети  учатся выражать мимикой различные оттенки эмоциональных состояний.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42844" y="4500570"/>
            <a:ext cx="87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dirty="0" smtClean="0"/>
              <a:t>Мимическую гимнастику можно проводить несколько минут в день как часть фронтального или индивидуального занятия.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Горы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L:\лена работа\Мимическая гимнастика\Картинки к презентации\горы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488" y="4286256"/>
            <a:ext cx="3381377" cy="21536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 descr="L:\лена работа\Мимическая гимнастика\фото\DSCF196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2928934"/>
            <a:ext cx="2306872" cy="32147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L:\лена работа\Мимическая гимнастика\фото\DSCF196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2857496"/>
            <a:ext cx="2437716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28596" y="71435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лба.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поднять брови вверх, удерживать позу под счет до 5, повторить 3-4 раза.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8860" y="1714488"/>
            <a:ext cx="3929090" cy="1200329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Мы на горку забрались -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Бровки вверх поднялись.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Мы с горки спустились –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Бровки вниз опустились.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:\лена работа\Мимическая гимнастика\фото\DSCF200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3000372"/>
            <a:ext cx="2428892" cy="34409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L:\лена работа\Мимическая гимнастика\фото\DSCF200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28992" y="3000372"/>
            <a:ext cx="2428892" cy="3440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2910" y="0"/>
            <a:ext cx="785818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Хмурая тучка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тучка2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>
          <a:xfrm>
            <a:off x="6215074" y="3429000"/>
            <a:ext cx="2643206" cy="3143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596" y="71435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лба.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нахмурить брови, удерживать позу под счет до 5, повторить 3-4 раза.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96011">
            <a:off x="2373702" y="1909102"/>
            <a:ext cx="6215106" cy="64633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Темная тучка по небу бежала,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Как бровки нахмурить, нам показала.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8596" y="0"/>
            <a:ext cx="814393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пляже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пляж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071802" y="3429000"/>
            <a:ext cx="3085866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J:\лена работа\Мимическая гимнастика\фото\DSCF2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214686"/>
            <a:ext cx="2578146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J:\лена работа\Мимическая гимнастика\фото\DSCF2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3286124"/>
            <a:ext cx="2577371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28596" y="714356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глаз.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спокойно закрыть оба глаза, удержать под счет до 5; зажмурить оба глаза, удержать под счет до 5; попеременно то спокойно закрывать, то зажмуривать глаза.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2071678"/>
            <a:ext cx="2857520" cy="646331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 пляже мы заснули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И спокойно отдохнули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72066" y="1857364"/>
            <a:ext cx="3714776" cy="1200329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Утром встало солнышко –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Яркие лучи.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Я зажмурил глазоньки: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- Солнце, не слепи!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Солнце 10"/>
          <p:cNvSpPr/>
          <p:nvPr/>
        </p:nvSpPr>
        <p:spPr>
          <a:xfrm>
            <a:off x="4143372" y="2143116"/>
            <a:ext cx="428628" cy="35719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L:\лена работа\Мимическая гимнастика\фото\DSCF197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E5EBF7"/>
              </a:clrFrom>
              <a:clrTo>
                <a:srgbClr val="E5EB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3214686"/>
            <a:ext cx="2527806" cy="32861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кот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2071678"/>
            <a:ext cx="1365504" cy="1024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Мигалки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кот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57158" y="3643314"/>
            <a:ext cx="2530401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кот3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E8F0F3"/>
              </a:clrFrom>
              <a:clrTo>
                <a:srgbClr val="E8F0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0958" y="1500174"/>
            <a:ext cx="1244600" cy="124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L:\лена работа\Мимическая гимнастика\фото\DSCF198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86512" y="3214686"/>
            <a:ext cx="2527807" cy="32861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428596" y="71435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глаз.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поочередно зажмуривать левый и правый глаз; спокойно закрыть левый, о потом правый глаз.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71736" y="1714488"/>
            <a:ext cx="4286280" cy="1200329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Левым глазом подмигни,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А потом уж правым,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Даже шустрые коты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Подмигивают своей маме.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:\лена работа\Мимическая гимнастика\фото\DSCF193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57950" y="3000372"/>
            <a:ext cx="2538430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 descr="L:\лена работа\Мимическая гимнастика\фото\DSCF193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00232" y="3000372"/>
            <a:ext cx="2538430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Толстый - Худой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L:\лена работа\Мимическая гимнастика\Картинки к презентации\клоун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000504"/>
            <a:ext cx="2117399" cy="2143116"/>
          </a:xfrm>
          <a:prstGeom prst="rect">
            <a:avLst/>
          </a:prstGeom>
          <a:noFill/>
        </p:spPr>
      </p:pic>
      <p:pic>
        <p:nvPicPr>
          <p:cNvPr id="1027" name="Picture 3" descr="L:\лена работа\Мимическая гимнастика\Картинки к презентации\клоун1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285992"/>
            <a:ext cx="2214578" cy="241035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596" y="71435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щек.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надуть щеки, удерживать под счет до 5; втянуть щеки, удерживать под счет до 5; поочередно надувать и втягивать щеки.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71736" y="1714488"/>
            <a:ext cx="5643602" cy="1200329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Воздух в щеки мы набрали,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Толстячка всем показали.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Чтоб на худого нам взглянуть,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Надо щеки внутрь втянуть.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Шарики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J:\лена работа\Мимическая гимнастика\фото\DSCF20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3286124"/>
            <a:ext cx="2588222" cy="3362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J:\лена работа\Мимическая гимнастика\фото\DSCF2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286124"/>
            <a:ext cx="2643206" cy="3364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4" name="Picture 2" descr="L:\лена работа\Мимическая гимнастика\Картинки к презентации\shariki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286124"/>
            <a:ext cx="3238500" cy="34194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71435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щек.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надуть одну (потом другую) щеку, удерживать под счет до 5; поочередно надувать правую и левую щеки.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1643050"/>
            <a:ext cx="5500726" cy="1477328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Шарики воздушные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Надуваем мы.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Шарики красивые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То с левой, то с правой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                     стороны.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0"/>
            <a:ext cx="814393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Качели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J:\лена работа\Мимическая гимнастика\фото\DSCF2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714620"/>
            <a:ext cx="3016849" cy="3919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J:\лена работа\Мимическая гимнастика\фото\DSCF2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786058"/>
            <a:ext cx="3214710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L:\лена работа\Мимическая гимнастика\Картинки к презентации\качели1.gif"/>
          <p:cNvPicPr>
            <a:picLocks noChangeAspect="1" noChangeArrowheads="1" noCrop="1"/>
          </p:cNvPicPr>
          <p:nvPr/>
        </p:nvPicPr>
        <p:blipFill>
          <a:blip r:embed="rId4" cstate="email">
            <a:lum bright="-30000" contrast="10000"/>
          </a:blip>
          <a:srcRect/>
          <a:stretch>
            <a:fillRect/>
          </a:stretch>
        </p:blipFill>
        <p:spPr bwMode="auto">
          <a:xfrm>
            <a:off x="3286116" y="4286256"/>
            <a:ext cx="2667000" cy="1905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714356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губ.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растянуть губы в улыбке, удержать по счет до 5; уголки губ опустить вниз, удержать под счет до 5; поочередно то поднимать уголки губ, то опускать.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1857364"/>
            <a:ext cx="5715040" cy="1200329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 качелях мы качались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И друг другу улыбались: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Уголки губ вверх, уголки губ вниз,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Вверх – вниз, вверх – вниз.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Мартышки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1226655">
            <a:off x="1051893" y="1811982"/>
            <a:ext cx="4500594" cy="1200329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Мы – веселые мартышки.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Мы играем громко слишком.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Как скажу я цифру «три»,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Все с гримасами - замри.</a:t>
            </a:r>
            <a:r>
              <a:rPr lang="en-US" b="1" dirty="0" smtClean="0">
                <a:solidFill>
                  <a:srgbClr val="002060"/>
                </a:solidFill>
              </a:rPr>
              <a:t> 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40" y="714356"/>
            <a:ext cx="857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подвижность мышц губ.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читает стихотворение, дети по команде выпячивают нижнюю губу (придумать свою гримасу).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Рисунок 12" descr="мар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3214686"/>
            <a:ext cx="4357689" cy="3643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мар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9243" y="2000240"/>
            <a:ext cx="4844757" cy="43577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Радость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«радость».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радость_000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9256" y="1785926"/>
            <a:ext cx="3364702" cy="4643470"/>
          </a:xfrm>
          <a:prstGeom prst="rect">
            <a:avLst/>
          </a:prstGeom>
        </p:spPr>
      </p:pic>
      <p:pic>
        <p:nvPicPr>
          <p:cNvPr id="7" name="Рисунок 6" descr="DSCF207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2910" y="3214686"/>
            <a:ext cx="4182531" cy="3397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 rot="151470">
            <a:off x="881510" y="2025764"/>
            <a:ext cx="4429156" cy="1200329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Какой чудесный день,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 мне гулять не лень,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Я радуюсь всему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 песенку пою.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Грусть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28473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«грусть».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грусть_000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857364"/>
            <a:ext cx="3561697" cy="4786322"/>
          </a:xfrm>
          <a:prstGeom prst="rect">
            <a:avLst/>
          </a:prstGeom>
        </p:spPr>
      </p:pic>
      <p:pic>
        <p:nvPicPr>
          <p:cNvPr id="7" name="Рисунок 6" descr="DSCF209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643438" y="3143248"/>
            <a:ext cx="3714776" cy="3388897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3929058" y="1857364"/>
            <a:ext cx="5000660" cy="1200329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Мне сегодня грустно стало –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Я с друзьями не гуляла,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Ведь вчера пила холодное молоко,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А сегодня горлышко «бо-бо».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Удивление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929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«удивление».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DSCF206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3438" y="2928934"/>
            <a:ext cx="4214842" cy="35966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удивление_0001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2928934"/>
            <a:ext cx="4766587" cy="35004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7290" y="1928802"/>
            <a:ext cx="6143668" cy="1000132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7C3B06"/>
                </a:solidFill>
              </a:rPr>
              <a:t>Я по садику гулял и на клумбе увидал:</a:t>
            </a:r>
          </a:p>
          <a:p>
            <a:r>
              <a:rPr lang="ru-RU" b="1" dirty="0" err="1" smtClean="0">
                <a:solidFill>
                  <a:srgbClr val="7C3B06"/>
                </a:solidFill>
              </a:rPr>
              <a:t>О-о-ого</a:t>
            </a:r>
            <a:r>
              <a:rPr lang="ru-RU" b="1" dirty="0" smtClean="0">
                <a:solidFill>
                  <a:srgbClr val="7C3B06"/>
                </a:solidFill>
              </a:rPr>
              <a:t>! Вылез крот - я от удивленья открыл рот.</a:t>
            </a:r>
            <a:endParaRPr lang="ru-RU" b="1" dirty="0">
              <a:solidFill>
                <a:srgbClr val="7C3B0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Злость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«злость».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злость_000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785926"/>
            <a:ext cx="3638855" cy="4858133"/>
          </a:xfrm>
          <a:prstGeom prst="rect">
            <a:avLst/>
          </a:prstGeom>
        </p:spPr>
      </p:pic>
      <p:pic>
        <p:nvPicPr>
          <p:cNvPr id="6" name="Рисунок 5" descr="DSCF2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357562"/>
            <a:ext cx="428628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 rot="155742">
            <a:off x="810622" y="1960277"/>
            <a:ext cx="4572032" cy="1200329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7C3B06"/>
                </a:solidFill>
              </a:rPr>
              <a:t>Что устроил этот кот!</a:t>
            </a:r>
          </a:p>
          <a:p>
            <a:r>
              <a:rPr lang="ru-RU" b="1" dirty="0" smtClean="0">
                <a:solidFill>
                  <a:srgbClr val="7C3B06"/>
                </a:solidFill>
              </a:rPr>
              <a:t>Порвал портфель, съел бутерброд!</a:t>
            </a:r>
          </a:p>
          <a:p>
            <a:r>
              <a:rPr lang="ru-RU" b="1" dirty="0" smtClean="0">
                <a:solidFill>
                  <a:srgbClr val="7C3B06"/>
                </a:solidFill>
              </a:rPr>
              <a:t>- Кот, меня ты разозлил,</a:t>
            </a:r>
          </a:p>
          <a:p>
            <a:r>
              <a:rPr lang="ru-RU" b="1" dirty="0" smtClean="0">
                <a:solidFill>
                  <a:srgbClr val="7C3B06"/>
                </a:solidFill>
              </a:rPr>
              <a:t>Убегай изо всех сил!</a:t>
            </a:r>
            <a:endParaRPr lang="ru-RU" b="1" dirty="0">
              <a:solidFill>
                <a:srgbClr val="7C3B06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Испуг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«испуг».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испуг_000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1928802"/>
            <a:ext cx="3400961" cy="4643446"/>
          </a:xfrm>
          <a:prstGeom prst="rect">
            <a:avLst/>
          </a:prstGeom>
        </p:spPr>
      </p:pic>
      <p:pic>
        <p:nvPicPr>
          <p:cNvPr id="6" name="Рисунок 5" descr="DSCF211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14348" y="3286124"/>
            <a:ext cx="4167216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28596" y="1928802"/>
            <a:ext cx="4786346" cy="1200329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Мы в грозу в лесу остались,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Очень сильно испугались: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Молнии вокруг горят,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Гром – как выстрелы гремят.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Вина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«вина».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вина_000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928802"/>
            <a:ext cx="3379614" cy="4714884"/>
          </a:xfrm>
          <a:prstGeom prst="rect">
            <a:avLst/>
          </a:prstGeom>
        </p:spPr>
      </p:pic>
      <p:pic>
        <p:nvPicPr>
          <p:cNvPr id="6" name="Рисунок 5" descr="DSCF212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6248" y="3214686"/>
            <a:ext cx="4381499" cy="3286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 rot="383687">
            <a:off x="4771054" y="1830275"/>
            <a:ext cx="3429024" cy="1200329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7C3B06"/>
                </a:solidFill>
              </a:rPr>
              <a:t>В группе я играл</a:t>
            </a:r>
          </a:p>
          <a:p>
            <a:r>
              <a:rPr lang="ru-RU" b="1" dirty="0" smtClean="0">
                <a:solidFill>
                  <a:srgbClr val="7C3B06"/>
                </a:solidFill>
              </a:rPr>
              <a:t> И машинку сломал.</a:t>
            </a:r>
          </a:p>
          <a:p>
            <a:r>
              <a:rPr lang="ru-RU" b="1" dirty="0" smtClean="0">
                <a:solidFill>
                  <a:srgbClr val="7C3B06"/>
                </a:solidFill>
              </a:rPr>
              <a:t>Вы простите меня – </a:t>
            </a:r>
          </a:p>
          <a:p>
            <a:r>
              <a:rPr lang="ru-RU" b="1" dirty="0" smtClean="0">
                <a:solidFill>
                  <a:srgbClr val="7C3B06"/>
                </a:solidFill>
              </a:rPr>
              <a:t>Так не буду больше я.</a:t>
            </a:r>
            <a:endParaRPr lang="ru-RU" b="1" dirty="0">
              <a:solidFill>
                <a:srgbClr val="7C3B06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Гордость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«гордость».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гордость_000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2000240"/>
            <a:ext cx="3095257" cy="4214818"/>
          </a:xfrm>
          <a:prstGeom prst="rect">
            <a:avLst/>
          </a:prstGeom>
        </p:spPr>
      </p:pic>
      <p:pic>
        <p:nvPicPr>
          <p:cNvPr id="7" name="Рисунок 6" descr="DSCF2123.jpg"/>
          <p:cNvPicPr>
            <a:picLocks noChangeAspect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>
          <a:xfrm>
            <a:off x="642910" y="3286124"/>
            <a:ext cx="4518454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42910" y="1928803"/>
            <a:ext cx="4786346" cy="1143008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Очень я собой горжусь,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Ведь в художники гожусь: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Я наклеил на листок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Желтый маленький цветок!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3582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Жадность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929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«жадность».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показывает картинку с изображением  определенной ситуации и комментирует ее, сопровождая описание мимическими движениями, ребенок повторяет.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жадность_000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000372"/>
            <a:ext cx="4843882" cy="3500462"/>
          </a:xfrm>
          <a:prstGeom prst="rect">
            <a:avLst/>
          </a:prstGeom>
        </p:spPr>
      </p:pic>
      <p:pic>
        <p:nvPicPr>
          <p:cNvPr id="6" name="Рисунок 5" descr="DSCF210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282" y="3071810"/>
            <a:ext cx="3857652" cy="3357562"/>
          </a:xfrm>
          <a:prstGeom prst="rect">
            <a:avLst/>
          </a:prstGeom>
          <a:ln w="1905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2071670" y="1857364"/>
            <a:ext cx="4857784" cy="1128891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Этот мячик только мой,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Не играйте вы со мной,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Жадный я сегодня стал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И делиться я не стал.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6439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Кошки 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умение определять различные эмоции, развитие подражательной способности.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285860"/>
            <a:ext cx="87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ребенок по заданию взрослого показывает веселую кошку, грустную кошку, испуганную кошку и т.д. Потом перед зеркалом пытается выразить с помощью мимики такой же эмоциональный настрой.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4" name="Picture 4" descr="L:\лена работа\Мимическая гимнастика\Картинки к презентации\грустн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71802" y="2357430"/>
            <a:ext cx="2643206" cy="2070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8" descr="L:\лена работа\Мимическая гимнастика\Картинки к презентации\удив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0" y="3000372"/>
            <a:ext cx="2857488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7" descr="L:\лена работа\Мимическая гимнастика\Картинки к презентации\стеснит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00364" y="4643446"/>
            <a:ext cx="2714644" cy="2000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3" descr="L:\лена работа\Мимическая гимнастика\Картинки к презентации\хитрая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2857496"/>
            <a:ext cx="2544128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L:\лена работа\Мимическая гимнастика\Картинки к презентации\злой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57950" y="285728"/>
            <a:ext cx="2571744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L:\лена работа\Мимическая гимнастика\Картинки к презентации\испуг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0694" y="4214818"/>
            <a:ext cx="3501169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 descr="L:\лена работа\Мимическая гимнастика\Картинки к презентации\ха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00430" y="3429000"/>
            <a:ext cx="2333621" cy="20002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9" name="Picture 5" descr="L:\лена работа\Мимическая гимнастика\Картинки к презентации\недовольная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14678" y="1000108"/>
            <a:ext cx="2873942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2" descr="L:\лена работа\Мимическая гимнастика\Картинки к презентации\весел.jpg"/>
          <p:cNvPicPr>
            <a:picLocks noChangeAspect="1" noChangeArrowheads="1"/>
          </p:cNvPicPr>
          <p:nvPr/>
        </p:nvPicPr>
        <p:blipFill>
          <a:blip r:embed="rId6" cstate="print"/>
          <a:srcRect l="9302"/>
          <a:stretch>
            <a:fillRect/>
          </a:stretch>
        </p:blipFill>
        <p:spPr bwMode="auto">
          <a:xfrm>
            <a:off x="214282" y="571480"/>
            <a:ext cx="2786082" cy="2300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8" descr="L:\лена работа\Мимическая гимнастика\Картинки к презентации\сме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4282" y="3571876"/>
            <a:ext cx="2930319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Найди одинаковые эмоции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умение определять различные одинаковые эмоции, развивать подражательную способность.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ребенок находит колобка и щенка, выражающих одинаковую эмоцию, изображает эту эмоцию сам.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0" name="Скругленная соединительная линия 19"/>
          <p:cNvCxnSpPr/>
          <p:nvPr/>
        </p:nvCxnSpPr>
        <p:spPr>
          <a:xfrm>
            <a:off x="3071802" y="5143512"/>
            <a:ext cx="1857388" cy="78581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 flipV="1">
            <a:off x="5143504" y="2571744"/>
            <a:ext cx="1500198" cy="114300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3" name="Рисунок 22" descr="радость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7950" y="1571612"/>
            <a:ext cx="2594422" cy="3241260"/>
          </a:xfrm>
          <a:prstGeom prst="rect">
            <a:avLst/>
          </a:prstGeom>
        </p:spPr>
      </p:pic>
      <p:pic>
        <p:nvPicPr>
          <p:cNvPr id="24" name="Рисунок 23" descr="грусть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8" y="3714752"/>
            <a:ext cx="3031107" cy="3534926"/>
          </a:xfrm>
          <a:prstGeom prst="rect">
            <a:avLst/>
          </a:prstGeom>
        </p:spPr>
      </p:pic>
      <p:pic>
        <p:nvPicPr>
          <p:cNvPr id="25" name="Рисунок 11" descr="j0425782.wmf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000240"/>
            <a:ext cx="2286016" cy="2497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12" descr="j0425804.wmf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7158" y="3929066"/>
            <a:ext cx="2357454" cy="2565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6" descr="j0424462.wmf"/>
          <p:cNvPicPr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3857628"/>
            <a:ext cx="2475451" cy="2587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удивление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29388" y="428604"/>
            <a:ext cx="2130552" cy="27919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испуг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71472" y="357166"/>
            <a:ext cx="2176272" cy="28468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2" descr="j0423844.wmf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00430" y="3857628"/>
            <a:ext cx="2286016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3" descr="j0423846.wmf"/>
          <p:cNvPicPr>
            <a:picLocks noChangeArrowheads="1"/>
          </p:cNvPicPr>
          <p:nvPr/>
        </p:nvPicPr>
        <p:blipFill>
          <a:blip r:embed="rId6" cstate="email">
            <a:clrChange>
              <a:clrFrom>
                <a:srgbClr val="868686"/>
              </a:clrFrom>
              <a:clrTo>
                <a:srgbClr val="86868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3857628"/>
            <a:ext cx="2325161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злость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500430" y="357166"/>
            <a:ext cx="2221992" cy="2810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Фрукты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«удовлетворение», «недовольство», «гордость», «испуг».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предлагает представить, что ребенок ест сладкую грушу, кислы лимон, собрал целую корзину слив, увидел в яблоке червяка, ребенок выражает мимикой различные эмоциональные состояния.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корзина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71934" y="2214554"/>
            <a:ext cx="3071834" cy="2303877"/>
          </a:xfrm>
          <a:prstGeom prst="flowChartAlternateProcess">
            <a:avLst/>
          </a:prstGeom>
        </p:spPr>
      </p:pic>
      <p:pic>
        <p:nvPicPr>
          <p:cNvPr id="6" name="Рисунок 5" descr="червяк в яблоке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3475900"/>
            <a:ext cx="2792856" cy="3382100"/>
          </a:xfrm>
          <a:prstGeom prst="rect">
            <a:avLst/>
          </a:prstGeom>
        </p:spPr>
      </p:pic>
      <p:pic>
        <p:nvPicPr>
          <p:cNvPr id="7" name="Рисунок 6" descr="лимон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7356" y="3500438"/>
            <a:ext cx="3214710" cy="3214710"/>
          </a:xfrm>
          <a:prstGeom prst="rect">
            <a:avLst/>
          </a:prstGeom>
        </p:spPr>
      </p:pic>
      <p:pic>
        <p:nvPicPr>
          <p:cNvPr id="8" name="Рисунок 7" descr="груша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2285992"/>
            <a:ext cx="2161302" cy="30003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Цветы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«радость», «грусть», «испуг», «спокойствие».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предлагает представить, какие эмоции испытывают цветы, когда идет дождик (радость), когда цветок срезают (испуг), когда цветок завял (грусть), ребенок выражает мимикой различные эмоциональные состояния.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цветок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3929066"/>
            <a:ext cx="2735079" cy="26432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 descr="засохли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214942" y="3500438"/>
            <a:ext cx="3714776" cy="30527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срезают цвет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2285992"/>
            <a:ext cx="3635730" cy="23891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Погода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«радость», «грусть», «удивление», «испуг».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предлагает ребенку представить и выразить мимикой эмоции, которые возникают при солнечной, дождливой погоде, грозе, когда выпал красный снег.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дождь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85918" y="4500570"/>
            <a:ext cx="3309945" cy="2119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6215074" y="3643314"/>
            <a:ext cx="2714644" cy="2786082"/>
          </a:xfrm>
          <a:prstGeom prst="rect">
            <a:avLst/>
          </a:prstGeom>
          <a:ln w="762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286512" y="3714752"/>
            <a:ext cx="2667032" cy="2714644"/>
            <a:chOff x="5905496" y="3429000"/>
            <a:chExt cx="2667032" cy="2865458"/>
          </a:xfrm>
        </p:grpSpPr>
        <p:pic>
          <p:nvPicPr>
            <p:cNvPr id="8" name="Рисунок 7" descr="снежинки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905496" y="3429000"/>
              <a:ext cx="2643206" cy="2790051"/>
            </a:xfrm>
            <a:prstGeom prst="rect">
              <a:avLst/>
            </a:prstGeom>
          </p:spPr>
        </p:pic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139667" y="4861729"/>
              <a:ext cx="2865458" cy="0"/>
            </a:xfrm>
            <a:prstGeom prst="line">
              <a:avLst/>
            </a:prstGeom>
            <a:ln w="5715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7572396" y="4286256"/>
              <a:ext cx="1000132" cy="0"/>
            </a:xfrm>
            <a:prstGeom prst="line">
              <a:avLst/>
            </a:prstGeom>
            <a:ln w="762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Рисунок 4" descr="солнце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42974" y="1357298"/>
            <a:ext cx="4286250" cy="4286250"/>
          </a:xfrm>
          <a:prstGeom prst="rect">
            <a:avLst/>
          </a:prstGeom>
        </p:spPr>
      </p:pic>
      <p:pic>
        <p:nvPicPr>
          <p:cNvPr id="7" name="Рисунок 6" descr="молнии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500430" y="2285992"/>
            <a:ext cx="2793997" cy="2095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Загадки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умение определять различные эмоции, развитие подражательной способности.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Описание: ребенок показывает картинку с изображением загаданного животного и выражает мимикой характерные черты героя.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волк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3643314"/>
            <a:ext cx="2952771" cy="2214578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</p:pic>
      <p:pic>
        <p:nvPicPr>
          <p:cNvPr id="6" name="Рисунок 5" descr="заяц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643702" y="2928934"/>
            <a:ext cx="2286000" cy="3048000"/>
          </a:xfrm>
          <a:prstGeom prst="rect">
            <a:avLst/>
          </a:prstGeom>
          <a:ln w="571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Рисунок 6" descr="лиса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flipH="1">
            <a:off x="3214678" y="4357694"/>
            <a:ext cx="3357586" cy="2249583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286116" y="1857364"/>
            <a:ext cx="3143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По тропинкам я хожу,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Хвост за мною следом.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Путь к курятнику держу –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Петушка проведать.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Я ему скажу: «Ах, Петя,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Лучший ты певец на свете!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Спой да не забудь спуститься!»</a:t>
            </a:r>
            <a:r>
              <a:rPr lang="ru-RU" sz="1600" b="1" cap="all" dirty="0" smtClean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>Хитрость – лучший друг … 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                                                лисицы.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4" y="2071678"/>
            <a:ext cx="32147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Я голодный, а значит, детки, я шибко                      </a:t>
            </a:r>
          </a:p>
          <a:p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               злой,</a:t>
            </a:r>
            <a:b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Лучше детки – не играйте вы со мной!</a:t>
            </a:r>
            <a:b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Не то мигом к вам я заскачу,</a:t>
            </a:r>
            <a:b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И к себе в дремучий лес вас я унесу!</a:t>
            </a:r>
            <a:endParaRPr lang="ru-RU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6512" y="1571612"/>
            <a:ext cx="2571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7030A0"/>
                </a:solidFill>
              </a:rPr>
              <a:t>Он мчится что есть мочи,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Он схорониться хочет.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Бедный он, всего боится...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Где укрыться ото зла -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От лисицы и орла?</a:t>
            </a:r>
            <a:endParaRPr lang="ru-RU" sz="1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Кот, лиса и петух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лис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357430"/>
            <a:ext cx="3009900" cy="4105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714356"/>
            <a:ext cx="8715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 развивать умение давать качественные характеристики героев художественных произведений, определять и выражать различные эмоции.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Описание: вспомнить вместе с ребенком о характере каждого героя сказки, рассказать о том, какая была лиса (хитрая, злая), петух (испуганный), кот (добрый), ребенок выражает мимикой характерные черты героев.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кот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143636" y="2428868"/>
            <a:ext cx="2799924" cy="3857652"/>
          </a:xfrm>
          <a:prstGeom prst="rect">
            <a:avLst/>
          </a:prstGeom>
        </p:spPr>
      </p:pic>
      <p:pic>
        <p:nvPicPr>
          <p:cNvPr id="6" name="Рисунок 5" descr="петух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714612" y="2928934"/>
            <a:ext cx="3843337" cy="269557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Буквы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642918"/>
            <a:ext cx="8715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Цель: учить произвольно выражать мимикой эмоциональное состояние «радость», «грусть», «удивление», «упрямство», «злость».</a:t>
            </a:r>
          </a:p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Описание упражнения: взрослый предлагает придумать эмоции буквам: А – радуется, О – удивляется, У – упрямится, И – плакса, Ы – страшилка, всех пугает, Э – «нехочуха»; ребенок пытается выразить мимикой различные эмоциональные состояния.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" name="Рисунок 10" descr="а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86" y="1714488"/>
            <a:ext cx="2571768" cy="2672227"/>
          </a:xfrm>
          <a:prstGeom prst="rect">
            <a:avLst/>
          </a:prstGeom>
        </p:spPr>
      </p:pic>
      <p:pic>
        <p:nvPicPr>
          <p:cNvPr id="12" name="Рисунок 11" descr="и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08398" y="1643050"/>
            <a:ext cx="3461367" cy="3000372"/>
          </a:xfrm>
          <a:prstGeom prst="rect">
            <a:avLst/>
          </a:prstGeom>
        </p:spPr>
      </p:pic>
      <p:pic>
        <p:nvPicPr>
          <p:cNvPr id="13" name="Рисунок 12" descr="о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54" y="1928802"/>
            <a:ext cx="3074037" cy="2571744"/>
          </a:xfrm>
          <a:prstGeom prst="rect">
            <a:avLst/>
          </a:prstGeom>
        </p:spPr>
      </p:pic>
      <p:pic>
        <p:nvPicPr>
          <p:cNvPr id="14" name="Рисунок 13" descr="у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5984" y="3786190"/>
            <a:ext cx="2956328" cy="3071810"/>
          </a:xfrm>
          <a:prstGeom prst="rect">
            <a:avLst/>
          </a:prstGeom>
        </p:spPr>
      </p:pic>
      <p:pic>
        <p:nvPicPr>
          <p:cNvPr id="15" name="Рисунок 14" descr="ы.jp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9190" y="4286256"/>
            <a:ext cx="3216352" cy="2428868"/>
          </a:xfrm>
          <a:prstGeom prst="rect">
            <a:avLst/>
          </a:prstGeom>
        </p:spPr>
      </p:pic>
      <p:pic>
        <p:nvPicPr>
          <p:cNvPr id="16" name="Рисунок 15" descr="э.jpg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93610"/>
            <a:ext cx="2489357" cy="2664390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1643042" y="3143248"/>
            <a:ext cx="847313" cy="484910"/>
            <a:chOff x="1643042" y="3080904"/>
            <a:chExt cx="847313" cy="484910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1643042" y="3143248"/>
              <a:ext cx="785818" cy="142876"/>
            </a:xfrm>
            <a:prstGeom prst="line">
              <a:avLst/>
            </a:prstGeom>
            <a:ln w="571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Полилиния 21"/>
            <p:cNvSpPr/>
            <p:nvPr/>
          </p:nvSpPr>
          <p:spPr>
            <a:xfrm>
              <a:off x="1662545" y="3080904"/>
              <a:ext cx="827810" cy="484910"/>
            </a:xfrm>
            <a:custGeom>
              <a:avLst/>
              <a:gdLst>
                <a:gd name="connsiteX0" fmla="*/ 0 w 827810"/>
                <a:gd name="connsiteY0" fmla="*/ 202623 h 484910"/>
                <a:gd name="connsiteX1" fmla="*/ 446810 w 827810"/>
                <a:gd name="connsiteY1" fmla="*/ 462396 h 484910"/>
                <a:gd name="connsiteX2" fmla="*/ 768928 w 827810"/>
                <a:gd name="connsiteY2" fmla="*/ 67541 h 484910"/>
                <a:gd name="connsiteX3" fmla="*/ 800100 w 827810"/>
                <a:gd name="connsiteY3" fmla="*/ 57151 h 484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10" h="484910">
                  <a:moveTo>
                    <a:pt x="0" y="202623"/>
                  </a:moveTo>
                  <a:cubicBezTo>
                    <a:pt x="159327" y="343766"/>
                    <a:pt x="318655" y="484910"/>
                    <a:pt x="446810" y="462396"/>
                  </a:cubicBezTo>
                  <a:cubicBezTo>
                    <a:pt x="574965" y="439882"/>
                    <a:pt x="710046" y="135082"/>
                    <a:pt x="768928" y="67541"/>
                  </a:cubicBezTo>
                  <a:cubicBezTo>
                    <a:pt x="827810" y="0"/>
                    <a:pt x="813955" y="28575"/>
                    <a:pt x="800100" y="57151"/>
                  </a:cubicBezTo>
                </a:path>
              </a:pathLst>
            </a:custGeom>
            <a:ln w="571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b="1">
                <a:ln w="5715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sp>
        <p:nvSpPr>
          <p:cNvPr id="24" name="Полилиния 23"/>
          <p:cNvSpPr/>
          <p:nvPr/>
        </p:nvSpPr>
        <p:spPr>
          <a:xfrm>
            <a:off x="6885710" y="2902527"/>
            <a:ext cx="245918" cy="453737"/>
          </a:xfrm>
          <a:custGeom>
            <a:avLst/>
            <a:gdLst>
              <a:gd name="connsiteX0" fmla="*/ 96981 w 245918"/>
              <a:gd name="connsiteY0" fmla="*/ 79664 h 453737"/>
              <a:gd name="connsiteX1" fmla="*/ 13854 w 245918"/>
              <a:gd name="connsiteY1" fmla="*/ 360218 h 453737"/>
              <a:gd name="connsiteX2" fmla="*/ 180108 w 245918"/>
              <a:gd name="connsiteY2" fmla="*/ 432955 h 453737"/>
              <a:gd name="connsiteX3" fmla="*/ 232063 w 245918"/>
              <a:gd name="connsiteY3" fmla="*/ 235528 h 453737"/>
              <a:gd name="connsiteX4" fmla="*/ 96981 w 245918"/>
              <a:gd name="connsiteY4" fmla="*/ 27709 h 453737"/>
              <a:gd name="connsiteX5" fmla="*/ 96981 w 245918"/>
              <a:gd name="connsiteY5" fmla="*/ 79664 h 4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918" h="453737">
                <a:moveTo>
                  <a:pt x="96981" y="79664"/>
                </a:moveTo>
                <a:cubicBezTo>
                  <a:pt x="83127" y="135082"/>
                  <a:pt x="0" y="301336"/>
                  <a:pt x="13854" y="360218"/>
                </a:cubicBezTo>
                <a:cubicBezTo>
                  <a:pt x="27708" y="419100"/>
                  <a:pt x="143740" y="453737"/>
                  <a:pt x="180108" y="432955"/>
                </a:cubicBezTo>
                <a:cubicBezTo>
                  <a:pt x="216476" y="412173"/>
                  <a:pt x="245918" y="303069"/>
                  <a:pt x="232063" y="235528"/>
                </a:cubicBezTo>
                <a:cubicBezTo>
                  <a:pt x="218208" y="167987"/>
                  <a:pt x="117763" y="55418"/>
                  <a:pt x="96981" y="27709"/>
                </a:cubicBezTo>
                <a:cubicBezTo>
                  <a:pt x="76199" y="0"/>
                  <a:pt x="110836" y="24246"/>
                  <a:pt x="96981" y="7966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8001024" y="3071810"/>
            <a:ext cx="245918" cy="453737"/>
          </a:xfrm>
          <a:custGeom>
            <a:avLst/>
            <a:gdLst>
              <a:gd name="connsiteX0" fmla="*/ 96981 w 245918"/>
              <a:gd name="connsiteY0" fmla="*/ 79664 h 453737"/>
              <a:gd name="connsiteX1" fmla="*/ 13854 w 245918"/>
              <a:gd name="connsiteY1" fmla="*/ 360218 h 453737"/>
              <a:gd name="connsiteX2" fmla="*/ 180108 w 245918"/>
              <a:gd name="connsiteY2" fmla="*/ 432955 h 453737"/>
              <a:gd name="connsiteX3" fmla="*/ 232063 w 245918"/>
              <a:gd name="connsiteY3" fmla="*/ 235528 h 453737"/>
              <a:gd name="connsiteX4" fmla="*/ 96981 w 245918"/>
              <a:gd name="connsiteY4" fmla="*/ 27709 h 453737"/>
              <a:gd name="connsiteX5" fmla="*/ 96981 w 245918"/>
              <a:gd name="connsiteY5" fmla="*/ 79664 h 4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918" h="453737">
                <a:moveTo>
                  <a:pt x="96981" y="79664"/>
                </a:moveTo>
                <a:cubicBezTo>
                  <a:pt x="83127" y="135082"/>
                  <a:pt x="0" y="301336"/>
                  <a:pt x="13854" y="360218"/>
                </a:cubicBezTo>
                <a:cubicBezTo>
                  <a:pt x="27708" y="419100"/>
                  <a:pt x="143740" y="453737"/>
                  <a:pt x="180108" y="432955"/>
                </a:cubicBezTo>
                <a:cubicBezTo>
                  <a:pt x="216476" y="412173"/>
                  <a:pt x="245918" y="303069"/>
                  <a:pt x="232063" y="235528"/>
                </a:cubicBezTo>
                <a:cubicBezTo>
                  <a:pt x="218208" y="167987"/>
                  <a:pt x="117763" y="55418"/>
                  <a:pt x="96981" y="27709"/>
                </a:cubicBezTo>
                <a:cubicBezTo>
                  <a:pt x="76199" y="0"/>
                  <a:pt x="110836" y="24246"/>
                  <a:pt x="96981" y="7966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7072330" y="3357562"/>
            <a:ext cx="245918" cy="453737"/>
          </a:xfrm>
          <a:custGeom>
            <a:avLst/>
            <a:gdLst>
              <a:gd name="connsiteX0" fmla="*/ 96981 w 245918"/>
              <a:gd name="connsiteY0" fmla="*/ 79664 h 453737"/>
              <a:gd name="connsiteX1" fmla="*/ 13854 w 245918"/>
              <a:gd name="connsiteY1" fmla="*/ 360218 h 453737"/>
              <a:gd name="connsiteX2" fmla="*/ 180108 w 245918"/>
              <a:gd name="connsiteY2" fmla="*/ 432955 h 453737"/>
              <a:gd name="connsiteX3" fmla="*/ 232063 w 245918"/>
              <a:gd name="connsiteY3" fmla="*/ 235528 h 453737"/>
              <a:gd name="connsiteX4" fmla="*/ 96981 w 245918"/>
              <a:gd name="connsiteY4" fmla="*/ 27709 h 453737"/>
              <a:gd name="connsiteX5" fmla="*/ 96981 w 245918"/>
              <a:gd name="connsiteY5" fmla="*/ 79664 h 4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918" h="453737">
                <a:moveTo>
                  <a:pt x="96981" y="79664"/>
                </a:moveTo>
                <a:cubicBezTo>
                  <a:pt x="83127" y="135082"/>
                  <a:pt x="0" y="301336"/>
                  <a:pt x="13854" y="360218"/>
                </a:cubicBezTo>
                <a:cubicBezTo>
                  <a:pt x="27708" y="419100"/>
                  <a:pt x="143740" y="453737"/>
                  <a:pt x="180108" y="432955"/>
                </a:cubicBezTo>
                <a:cubicBezTo>
                  <a:pt x="216476" y="412173"/>
                  <a:pt x="245918" y="303069"/>
                  <a:pt x="232063" y="235528"/>
                </a:cubicBezTo>
                <a:cubicBezTo>
                  <a:pt x="218208" y="167987"/>
                  <a:pt x="117763" y="55418"/>
                  <a:pt x="96981" y="27709"/>
                </a:cubicBezTo>
                <a:cubicBezTo>
                  <a:pt x="76199" y="0"/>
                  <a:pt x="110836" y="24246"/>
                  <a:pt x="96981" y="7966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857620" y="5429264"/>
            <a:ext cx="214314" cy="21431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ятно 2 28"/>
          <p:cNvSpPr/>
          <p:nvPr/>
        </p:nvSpPr>
        <p:spPr>
          <a:xfrm>
            <a:off x="6357950" y="5572140"/>
            <a:ext cx="785818" cy="500066"/>
          </a:xfrm>
          <a:prstGeom prst="irregularSeal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5857884" y="4286256"/>
            <a:ext cx="512197" cy="308272"/>
          </a:xfrm>
          <a:custGeom>
            <a:avLst/>
            <a:gdLst>
              <a:gd name="connsiteX0" fmla="*/ 1732 w 452005"/>
              <a:gd name="connsiteY0" fmla="*/ 27709 h 195696"/>
              <a:gd name="connsiteX1" fmla="*/ 375805 w 452005"/>
              <a:gd name="connsiteY1" fmla="*/ 27709 h 195696"/>
              <a:gd name="connsiteX2" fmla="*/ 386196 w 452005"/>
              <a:gd name="connsiteY2" fmla="*/ 193964 h 195696"/>
              <a:gd name="connsiteX3" fmla="*/ 1732 w 452005"/>
              <a:gd name="connsiteY3" fmla="*/ 27709 h 19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005" h="195696">
                <a:moveTo>
                  <a:pt x="1732" y="27709"/>
                </a:moveTo>
                <a:cubicBezTo>
                  <a:pt x="0" y="0"/>
                  <a:pt x="311728" y="0"/>
                  <a:pt x="375805" y="27709"/>
                </a:cubicBezTo>
                <a:cubicBezTo>
                  <a:pt x="439882" y="55418"/>
                  <a:pt x="452005" y="195696"/>
                  <a:pt x="386196" y="193964"/>
                </a:cubicBezTo>
                <a:cubicBezTo>
                  <a:pt x="320387" y="192232"/>
                  <a:pt x="3464" y="55418"/>
                  <a:pt x="1732" y="27709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>
            <a:off x="6941127" y="4925291"/>
            <a:ext cx="72737" cy="135082"/>
          </a:xfrm>
          <a:custGeom>
            <a:avLst/>
            <a:gdLst>
              <a:gd name="connsiteX0" fmla="*/ 0 w 72737"/>
              <a:gd name="connsiteY0" fmla="*/ 135082 h 135082"/>
              <a:gd name="connsiteX1" fmla="*/ 72737 w 72737"/>
              <a:gd name="connsiteY1" fmla="*/ 0 h 13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737" h="135082">
                <a:moveTo>
                  <a:pt x="0" y="135082"/>
                </a:moveTo>
                <a:lnTo>
                  <a:pt x="72737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>
            <a:off x="6858016" y="4307032"/>
            <a:ext cx="529921" cy="336414"/>
          </a:xfrm>
          <a:custGeom>
            <a:avLst/>
            <a:gdLst>
              <a:gd name="connsiteX0" fmla="*/ 405246 w 498765"/>
              <a:gd name="connsiteY0" fmla="*/ 36368 h 282286"/>
              <a:gd name="connsiteX1" fmla="*/ 41564 w 498765"/>
              <a:gd name="connsiteY1" fmla="*/ 77932 h 282286"/>
              <a:gd name="connsiteX2" fmla="*/ 155864 w 498765"/>
              <a:gd name="connsiteY2" fmla="*/ 275359 h 282286"/>
              <a:gd name="connsiteX3" fmla="*/ 457201 w 498765"/>
              <a:gd name="connsiteY3" fmla="*/ 36368 h 282286"/>
              <a:gd name="connsiteX4" fmla="*/ 405246 w 498765"/>
              <a:gd name="connsiteY4" fmla="*/ 36368 h 2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5" h="282286">
                <a:moveTo>
                  <a:pt x="405246" y="36368"/>
                </a:moveTo>
                <a:cubicBezTo>
                  <a:pt x="335973" y="43295"/>
                  <a:pt x="83128" y="38100"/>
                  <a:pt x="41564" y="77932"/>
                </a:cubicBezTo>
                <a:cubicBezTo>
                  <a:pt x="0" y="117764"/>
                  <a:pt x="86591" y="282286"/>
                  <a:pt x="155864" y="275359"/>
                </a:cubicBezTo>
                <a:cubicBezTo>
                  <a:pt x="225137" y="268432"/>
                  <a:pt x="415637" y="72736"/>
                  <a:pt x="457201" y="36368"/>
                </a:cubicBezTo>
                <a:cubicBezTo>
                  <a:pt x="498765" y="0"/>
                  <a:pt x="474519" y="29441"/>
                  <a:pt x="405246" y="36368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571472" y="5715016"/>
            <a:ext cx="862445" cy="254577"/>
            <a:chOff x="716973" y="5450032"/>
            <a:chExt cx="862445" cy="254577"/>
          </a:xfrm>
        </p:grpSpPr>
        <p:sp>
          <p:nvSpPr>
            <p:cNvPr id="34" name="Полилиния 33"/>
            <p:cNvSpPr/>
            <p:nvPr/>
          </p:nvSpPr>
          <p:spPr>
            <a:xfrm>
              <a:off x="716973" y="5450032"/>
              <a:ext cx="862445" cy="254577"/>
            </a:xfrm>
            <a:custGeom>
              <a:avLst/>
              <a:gdLst>
                <a:gd name="connsiteX0" fmla="*/ 0 w 862445"/>
                <a:gd name="connsiteY0" fmla="*/ 254577 h 254577"/>
                <a:gd name="connsiteX1" fmla="*/ 363682 w 862445"/>
                <a:gd name="connsiteY1" fmla="*/ 5195 h 254577"/>
                <a:gd name="connsiteX2" fmla="*/ 862445 w 862445"/>
                <a:gd name="connsiteY2" fmla="*/ 223404 h 254577"/>
                <a:gd name="connsiteX3" fmla="*/ 862445 w 862445"/>
                <a:gd name="connsiteY3" fmla="*/ 223404 h 254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445" h="254577">
                  <a:moveTo>
                    <a:pt x="0" y="254577"/>
                  </a:moveTo>
                  <a:cubicBezTo>
                    <a:pt x="109970" y="132483"/>
                    <a:pt x="219941" y="10390"/>
                    <a:pt x="363682" y="5195"/>
                  </a:cubicBezTo>
                  <a:cubicBezTo>
                    <a:pt x="507423" y="0"/>
                    <a:pt x="862445" y="223404"/>
                    <a:pt x="862445" y="223404"/>
                  </a:cubicBezTo>
                  <a:lnTo>
                    <a:pt x="862445" y="223404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727364" y="5604164"/>
              <a:ext cx="831272" cy="90054"/>
            </a:xfrm>
            <a:custGeom>
              <a:avLst/>
              <a:gdLst>
                <a:gd name="connsiteX0" fmla="*/ 0 w 831272"/>
                <a:gd name="connsiteY0" fmla="*/ 90054 h 90054"/>
                <a:gd name="connsiteX1" fmla="*/ 332509 w 831272"/>
                <a:gd name="connsiteY1" fmla="*/ 6927 h 90054"/>
                <a:gd name="connsiteX2" fmla="*/ 831272 w 831272"/>
                <a:gd name="connsiteY2" fmla="*/ 48491 h 90054"/>
                <a:gd name="connsiteX3" fmla="*/ 831272 w 831272"/>
                <a:gd name="connsiteY3" fmla="*/ 48491 h 9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272" h="90054">
                  <a:moveTo>
                    <a:pt x="0" y="90054"/>
                  </a:moveTo>
                  <a:cubicBezTo>
                    <a:pt x="96982" y="51954"/>
                    <a:pt x="193964" y="13854"/>
                    <a:pt x="332509" y="6927"/>
                  </a:cubicBezTo>
                  <a:cubicBezTo>
                    <a:pt x="471054" y="0"/>
                    <a:pt x="831272" y="48491"/>
                    <a:pt x="831272" y="48491"/>
                  </a:cubicBezTo>
                  <a:lnTo>
                    <a:pt x="831272" y="48491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982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65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78025">
            <a:off x="2916666" y="2381383"/>
            <a:ext cx="4572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Конец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071546"/>
            <a:ext cx="75009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Список используемых источников:</a:t>
            </a:r>
            <a:endParaRPr lang="en-US" dirty="0" smtClean="0"/>
          </a:p>
          <a:p>
            <a:r>
              <a:rPr lang="ru-RU" dirty="0" err="1" smtClean="0"/>
              <a:t>Пожиленко</a:t>
            </a:r>
            <a:r>
              <a:rPr lang="ru-RU" dirty="0" smtClean="0"/>
              <a:t> Е.А. Артикуляционная гимнастика: Методические рекомендации по развитию моторики, дыхания и голоса у детей дошкольного возраста. – СПБ.: КАРО, 2006. </a:t>
            </a:r>
            <a:endParaRPr lang="en-US" dirty="0" smtClean="0"/>
          </a:p>
          <a:p>
            <a:r>
              <a:rPr lang="ru-RU" dirty="0" smtClean="0"/>
              <a:t> Наши чувства и эмоции. Демонстрационный материал для занятий в группах детских садов и индивидуально. – ВЕСНА-ДИЗАЙН http://www.logoped.ru/skotes31_pril04.htm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1873</TotalTime>
  <Words>1716</Words>
  <Application>Microsoft Office PowerPoint</Application>
  <PresentationFormat>Экран (4:3)</PresentationFormat>
  <Paragraphs>161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ГИББ</cp:lastModifiedBy>
  <cp:revision>148</cp:revision>
  <dcterms:modified xsi:type="dcterms:W3CDTF">2017-03-13T12:55:14Z</dcterms:modified>
</cp:coreProperties>
</file>