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99" r:id="rId3"/>
    <p:sldId id="303" r:id="rId4"/>
    <p:sldId id="302" r:id="rId5"/>
    <p:sldId id="295" r:id="rId6"/>
    <p:sldId id="297" r:id="rId7"/>
    <p:sldId id="298" r:id="rId8"/>
    <p:sldId id="290" r:id="rId9"/>
    <p:sldId id="266" r:id="rId10"/>
    <p:sldId id="301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055B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092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C9D7F-9D5D-4102-88CA-FAEC20C50E04}" type="datetimeFigureOut">
              <a:rPr lang="ru-RU" smtClean="0"/>
              <a:pPr/>
              <a:t>05.05.2019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8DC81-8C18-492C-BB42-D7B4C52A3DD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95547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3767670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C9D7F-9D5D-4102-88CA-FAEC20C50E04}" type="datetimeFigureOut">
              <a:rPr lang="ru-RU" smtClean="0"/>
              <a:pPr/>
              <a:t>05.05.2019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8DC81-8C18-492C-BB42-D7B4C52A3DD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2976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C9D7F-9D5D-4102-88CA-FAEC20C50E04}" type="datetimeFigureOut">
              <a:rPr lang="ru-RU" smtClean="0"/>
              <a:pPr/>
              <a:t>05.05.2019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8DC81-8C18-492C-BB42-D7B4C52A3DD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7591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C9D7F-9D5D-4102-88CA-FAEC20C50E04}" type="datetimeFigureOut">
              <a:rPr lang="ru-RU" smtClean="0"/>
              <a:pPr/>
              <a:t>05.05.2019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8DC81-8C18-492C-BB42-D7B4C52A3DD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32604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C9D7F-9D5D-4102-88CA-FAEC20C50E04}" type="datetimeFigureOut">
              <a:rPr lang="ru-RU" smtClean="0"/>
              <a:pPr/>
              <a:t>05.05.2019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8DC81-8C18-492C-BB42-D7B4C52A3DD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25078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C9D7F-9D5D-4102-88CA-FAEC20C50E04}" type="datetimeFigureOut">
              <a:rPr lang="ru-RU" smtClean="0"/>
              <a:pPr/>
              <a:t>05.05.2019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8DC81-8C18-492C-BB42-D7B4C52A3DD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7120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C9D7F-9D5D-4102-88CA-FAEC20C50E04}" type="datetimeFigureOut">
              <a:rPr lang="ru-RU" smtClean="0"/>
              <a:pPr/>
              <a:t>05.05.2019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8DC81-8C18-492C-BB42-D7B4C52A3DD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74336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C9D7F-9D5D-4102-88CA-FAEC20C50E04}" type="datetimeFigureOut">
              <a:rPr lang="ru-RU" smtClean="0"/>
              <a:pPr/>
              <a:t>05.05.2019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8DC81-8C18-492C-BB42-D7B4C52A3DD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89750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C9D7F-9D5D-4102-88CA-FAEC20C50E04}" type="datetimeFigureOut">
              <a:rPr lang="ru-RU" smtClean="0"/>
              <a:pPr/>
              <a:t>05.05.2019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8DC81-8C18-492C-BB42-D7B4C52A3DD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25627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C9D7F-9D5D-4102-88CA-FAEC20C50E04}" type="datetimeFigureOut">
              <a:rPr lang="ru-RU" smtClean="0"/>
              <a:pPr/>
              <a:t>05.05.2019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8DC81-8C18-492C-BB42-D7B4C52A3DD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78231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C9D7F-9D5D-4102-88CA-FAEC20C50E04}" type="datetimeFigureOut">
              <a:rPr lang="ru-RU" smtClean="0"/>
              <a:pPr/>
              <a:t>05.05.2019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8DC81-8C18-492C-BB42-D7B4C52A3DD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79950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C9D7F-9D5D-4102-88CA-FAEC20C50E04}" type="datetimeFigureOut">
              <a:rPr lang="ru-RU" smtClean="0"/>
              <a:pPr/>
              <a:t>05.05.2019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8DC81-8C18-492C-BB42-D7B4C52A3DD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582662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C9D7F-9D5D-4102-88CA-FAEC20C50E04}" type="datetimeFigureOut">
              <a:rPr lang="ru-RU" smtClean="0"/>
              <a:pPr/>
              <a:t>05.05.2019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8DC81-8C18-492C-BB42-D7B4C52A3DD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00372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C9D7F-9D5D-4102-88CA-FAEC20C50E04}" type="datetimeFigureOut">
              <a:rPr lang="ru-RU" smtClean="0"/>
              <a:pPr/>
              <a:t>05.05.2019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8DC81-8C18-492C-BB42-D7B4C52A3DD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674426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C9D7F-9D5D-4102-88CA-FAEC20C50E04}" type="datetimeFigureOut">
              <a:rPr lang="ru-RU" smtClean="0"/>
              <a:pPr/>
              <a:t>05.05.2019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8DC81-8C18-492C-BB42-D7B4C52A3DD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81259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C9D7F-9D5D-4102-88CA-FAEC20C50E04}" type="datetimeFigureOut">
              <a:rPr lang="ru-RU" smtClean="0"/>
              <a:pPr/>
              <a:t>05.05.2019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8DC81-8C18-492C-BB42-D7B4C52A3DD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44032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C9D7F-9D5D-4102-88CA-FAEC20C50E04}" type="datetimeFigureOut">
              <a:rPr lang="ru-RU" smtClean="0"/>
              <a:pPr/>
              <a:t>05.05.2019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8DC81-8C18-492C-BB42-D7B4C52A3DD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47362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33401"/>
            <a:ext cx="6554867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3DFC9D7F-9D5D-4102-88CA-FAEC20C50E04}" type="datetimeFigureOut">
              <a:rPr lang="ru-RU" smtClean="0"/>
              <a:pPr/>
              <a:t>05.05.2019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7798DC81-8C18-492C-BB42-D7B4C52A3DD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06009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772816"/>
            <a:ext cx="7772400" cy="1470025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6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60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Социоигровые</a:t>
            </a:r>
            <a:r>
              <a:rPr lang="ru-RU" sz="6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технологии»</a:t>
            </a:r>
            <a:endParaRPr lang="ru-RU" sz="60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56176" y="5949280"/>
            <a:ext cx="2840360" cy="792088"/>
          </a:xfrm>
        </p:spPr>
        <p:txBody>
          <a:bodyPr>
            <a:normAutofit lnSpcReduction="10000"/>
          </a:bodyPr>
          <a:lstStyle/>
          <a:p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Подготовила:</a:t>
            </a:r>
          </a:p>
          <a:p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Бурбицкая О.И.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https://pptcloud3.ams3.digitaloceanspaces.com/slides/pics/002/122/046/original/Slide3.jpg?148509626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9366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 descr="https://ds04.infourok.ru/uploads/ex/01a0/0003840f-5f79ac55/1/img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26111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https://pptcloud3.ams3.digitaloceanspaces.com/slides/pics/002/122/048/original/Slide5.jpg?148509626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4543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https://dou24.ru/z21/images/16-17/str_ped/golub/master_klass/24mash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16940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https://dou24.ru/z21/images/16-17/str_ped/golub/master_klass/26mash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s://dou24.ru/z21/images/16-17/str_ped/golub/master_klass/26mash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2246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9603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https://dou24.ru/z21/images/16-17/str_ped/golub/master_klass/27mash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022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24010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88640"/>
            <a:ext cx="8229600" cy="6264696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sz="3400" b="1" dirty="0" smtClean="0">
                <a:solidFill>
                  <a:schemeClr val="bg1"/>
                </a:solidFill>
              </a:rPr>
              <a:t>Деление </a:t>
            </a:r>
            <a:r>
              <a:rPr lang="ru-RU" sz="3400" b="1" dirty="0">
                <a:solidFill>
                  <a:schemeClr val="bg1"/>
                </a:solidFill>
              </a:rPr>
              <a:t>детей на малые группы </a:t>
            </a:r>
            <a:r>
              <a:rPr lang="ru-RU" sz="3400" b="1" dirty="0" smtClean="0">
                <a:solidFill>
                  <a:schemeClr val="bg1"/>
                </a:solidFill>
              </a:rPr>
              <a:t>можно осуществить </a:t>
            </a:r>
            <a:r>
              <a:rPr lang="ru-RU" sz="3400" b="1" dirty="0">
                <a:solidFill>
                  <a:schemeClr val="bg1"/>
                </a:solidFill>
              </a:rPr>
              <a:t>по следующим принципам:</a:t>
            </a:r>
          </a:p>
          <a:p>
            <a:pPr lvl="0"/>
            <a:r>
              <a:rPr lang="ru-RU" b="1" dirty="0">
                <a:solidFill>
                  <a:srgbClr val="FFFF00"/>
                </a:solidFill>
              </a:rPr>
              <a:t>по </a:t>
            </a:r>
            <a:r>
              <a:rPr lang="ru-RU" b="1" dirty="0" smtClean="0">
                <a:solidFill>
                  <a:srgbClr val="FFFF00"/>
                </a:solidFill>
              </a:rPr>
              <a:t>росту, по </a:t>
            </a:r>
            <a:r>
              <a:rPr lang="ru-RU" b="1" dirty="0">
                <a:solidFill>
                  <a:srgbClr val="FFFF00"/>
                </a:solidFill>
              </a:rPr>
              <a:t> цвету глаз  (волос, носочков и т. п.);</a:t>
            </a:r>
          </a:p>
          <a:p>
            <a:pPr lvl="0"/>
            <a:r>
              <a:rPr lang="ru-RU" b="1" dirty="0">
                <a:solidFill>
                  <a:srgbClr val="FFFF00"/>
                </a:solidFill>
              </a:rPr>
              <a:t>со своими друзьями;</a:t>
            </a:r>
          </a:p>
          <a:p>
            <a:pPr lvl="0"/>
            <a:r>
              <a:rPr lang="ru-RU" b="1" dirty="0">
                <a:solidFill>
                  <a:srgbClr val="FFFF00"/>
                </a:solidFill>
              </a:rPr>
              <a:t>с тем, с кем живешь рядом;</a:t>
            </a:r>
          </a:p>
          <a:p>
            <a:pPr lvl="0"/>
            <a:r>
              <a:rPr lang="ru-RU" b="1" dirty="0">
                <a:solidFill>
                  <a:srgbClr val="FFFF00"/>
                </a:solidFill>
              </a:rPr>
              <a:t>с кем спишь рядом в детском саду;</a:t>
            </a:r>
          </a:p>
          <a:p>
            <a:pPr lvl="0"/>
            <a:r>
              <a:rPr lang="ru-RU" b="1" dirty="0">
                <a:solidFill>
                  <a:srgbClr val="FFFF00"/>
                </a:solidFill>
              </a:rPr>
              <a:t>с кем вместе сидишь за обеденным столом;</a:t>
            </a:r>
          </a:p>
          <a:p>
            <a:pPr lvl="0"/>
            <a:r>
              <a:rPr lang="ru-RU" b="1" dirty="0">
                <a:solidFill>
                  <a:srgbClr val="FFFF00"/>
                </a:solidFill>
              </a:rPr>
              <a:t>с кем больше всего любишь играть;</a:t>
            </a:r>
          </a:p>
          <a:p>
            <a:pPr lvl="0"/>
            <a:r>
              <a:rPr lang="ru-RU" b="1" dirty="0">
                <a:solidFill>
                  <a:srgbClr val="FFFF00"/>
                </a:solidFill>
              </a:rPr>
              <a:t>по любимому цвету и т. п </a:t>
            </a:r>
            <a:r>
              <a:rPr lang="ru-RU" b="1" dirty="0" smtClean="0">
                <a:solidFill>
                  <a:srgbClr val="FFFF00"/>
                </a:solidFill>
              </a:rPr>
              <a:t>;</a:t>
            </a:r>
          </a:p>
          <a:p>
            <a:pPr lvl="0"/>
            <a:r>
              <a:rPr lang="ru-RU" b="1" dirty="0" smtClean="0">
                <a:solidFill>
                  <a:srgbClr val="FFFF00"/>
                </a:solidFill>
              </a:rPr>
              <a:t>Кто в сад приехал на машине, а кто пешком и т.д.</a:t>
            </a:r>
            <a:endParaRPr lang="ru-RU" b="1" dirty="0">
              <a:solidFill>
                <a:srgbClr val="FFFF00"/>
              </a:solidFill>
            </a:endParaRPr>
          </a:p>
          <a:p>
            <a:pPr marL="0" indent="0">
              <a:buNone/>
            </a:pPr>
            <a:r>
              <a:rPr lang="ru-RU" dirty="0"/>
              <a:t> </a:t>
            </a:r>
            <a:r>
              <a:rPr lang="ru-RU" sz="3400" b="1" dirty="0">
                <a:solidFill>
                  <a:schemeClr val="bg1"/>
                </a:solidFill>
              </a:rPr>
              <a:t>Деление на подгруппы по предметам, объединённым одним названием (признаком):</a:t>
            </a:r>
          </a:p>
          <a:p>
            <a:pPr lvl="0"/>
            <a:r>
              <a:rPr lang="ru-RU" b="1" dirty="0">
                <a:solidFill>
                  <a:srgbClr val="FFFF00"/>
                </a:solidFill>
              </a:rPr>
              <a:t>геометрические фигуры, одинаковые по цвету и размеру, но разные по названию;</a:t>
            </a:r>
          </a:p>
          <a:p>
            <a:pPr lvl="0"/>
            <a:r>
              <a:rPr lang="ru-RU" b="1" dirty="0">
                <a:solidFill>
                  <a:srgbClr val="FFFF00"/>
                </a:solidFill>
              </a:rPr>
              <a:t>геометрические фигуры, одинаковые по названию и цвету, но разные по размеру;</a:t>
            </a:r>
          </a:p>
          <a:p>
            <a:r>
              <a:rPr lang="ru-RU" b="1" dirty="0">
                <a:solidFill>
                  <a:srgbClr val="FFFF00"/>
                </a:solidFill>
              </a:rPr>
              <a:t>мелкие игрушки или картинки с изображением животных, птиц, рыб, насекомых, транспортных средств и т. </a:t>
            </a:r>
          </a:p>
        </p:txBody>
      </p:sp>
    </p:spTree>
    <p:extLst>
      <p:ext uri="{BB962C8B-B14F-4D97-AF65-F5344CB8AC3E}">
        <p14:creationId xmlns:p14="http://schemas.microsoft.com/office/powerpoint/2010/main" val="23398214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b="1" dirty="0" smtClean="0"/>
              <a:t>Классификация игр социо-игровой направленности,</a:t>
            </a:r>
            <a:br>
              <a:rPr lang="ru-RU" sz="2800" b="1" dirty="0" smtClean="0"/>
            </a:br>
            <a:r>
              <a:rPr lang="ru-RU" sz="2800" b="1" dirty="0" smtClean="0"/>
              <a:t>предложенная Е.Е. </a:t>
            </a:r>
            <a:r>
              <a:rPr lang="ru-RU" sz="2800" b="1" dirty="0" err="1" smtClean="0"/>
              <a:t>Шулешко</a:t>
            </a:r>
            <a:r>
              <a:rPr lang="ru-RU" sz="2800" b="1" dirty="0" smtClean="0"/>
              <a:t>, А.П. Ершовой и ВМ. </a:t>
            </a:r>
            <a:r>
              <a:rPr lang="ru-RU" sz="2800" b="1" dirty="0" err="1" smtClean="0"/>
              <a:t>Букатовым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-</a:t>
            </a:r>
            <a:endParaRPr lang="ru-RU" sz="28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8631177"/>
              </p:ext>
            </p:extLst>
          </p:nvPr>
        </p:nvGraphicFramePr>
        <p:xfrm>
          <a:off x="0" y="476672"/>
          <a:ext cx="9128670" cy="5904656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763688"/>
                <a:gridCol w="1584176"/>
                <a:gridCol w="2189198"/>
                <a:gridCol w="1843250"/>
                <a:gridCol w="1748358"/>
              </a:tblGrid>
              <a:tr h="1165674">
                <a:tc>
                  <a:txBody>
                    <a:bodyPr/>
                    <a:lstStyle/>
                    <a:p>
                      <a:pPr marL="76200" indent="-228600">
                        <a:lnSpc>
                          <a:spcPct val="100000"/>
                        </a:lnSpc>
                        <a:spcBef>
                          <a:spcPts val="1500"/>
                        </a:spcBef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Игры для рабочего</a:t>
                      </a:r>
                      <a:br>
                        <a:rPr lang="ru-RU" sz="1800" b="1" dirty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800" b="1" dirty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настроя</a:t>
                      </a:r>
                    </a:p>
                  </a:txBody>
                  <a:tcPr marL="5026" marR="5026" marT="0" marB="0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6200" indent="-228600">
                        <a:lnSpc>
                          <a:spcPct val="100000"/>
                        </a:lnSpc>
                        <a:spcBef>
                          <a:spcPts val="1500"/>
                        </a:spcBef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Игры- разминки</a:t>
                      </a:r>
                      <a:r>
                        <a:rPr lang="ru-RU" sz="1800" b="1" baseline="0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(разрядки)</a:t>
                      </a:r>
                      <a:endParaRPr lang="ru-RU" sz="1800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26" marR="5026" marT="0" marB="0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6200" indent="-228600">
                        <a:lnSpc>
                          <a:spcPct val="100000"/>
                        </a:lnSpc>
                        <a:spcBef>
                          <a:spcPts val="1500"/>
                        </a:spcBef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Игры </a:t>
                      </a:r>
                      <a:r>
                        <a:rPr lang="ru-RU" sz="1800" b="1" dirty="0" err="1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социо</a:t>
                      </a:r>
                      <a:r>
                        <a:rPr lang="ru-RU" sz="1800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-игрового</a:t>
                      </a:r>
                      <a:br>
                        <a:rPr lang="ru-RU" sz="1800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800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приобщения к делу</a:t>
                      </a:r>
                      <a:endParaRPr lang="ru-RU" sz="1800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26" marR="5026" marT="0" marB="0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6200" indent="-228600">
                        <a:lnSpc>
                          <a:spcPct val="100000"/>
                        </a:lnSpc>
                        <a:spcBef>
                          <a:spcPts val="1500"/>
                        </a:spcBef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Игры творческого</a:t>
                      </a:r>
                      <a:br>
                        <a:rPr lang="ru-RU" sz="1800" b="1" dirty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800" b="1" dirty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самоутверждения</a:t>
                      </a:r>
                    </a:p>
                  </a:txBody>
                  <a:tcPr marL="5026" marR="5026" marT="0" marB="0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6200" indent="-228600">
                        <a:lnSpc>
                          <a:spcPct val="100000"/>
                        </a:lnSpc>
                        <a:spcBef>
                          <a:spcPts val="1500"/>
                        </a:spcBef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Игры вольные</a:t>
                      </a:r>
                      <a:br>
                        <a:rPr lang="ru-RU" sz="1800" b="1" dirty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800" b="1" dirty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(на воле)</a:t>
                      </a:r>
                    </a:p>
                  </a:txBody>
                  <a:tcPr marL="5026" marR="5026" marT="0" marB="0"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  <a:tr h="4738982">
                <a:tc>
                  <a:txBody>
                    <a:bodyPr/>
                    <a:lstStyle/>
                    <a:p>
                      <a:pPr marL="76200" indent="-228600" algn="ctr">
                        <a:lnSpc>
                          <a:spcPct val="100000"/>
                        </a:lnSpc>
                        <a:spcBef>
                          <a:spcPts val="15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Главная</a:t>
                      </a:r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задача</a:t>
                      </a:r>
                      <a:b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игр - пробудить</a:t>
                      </a:r>
                      <a:b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интерес детей друг</a:t>
                      </a:r>
                      <a:b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к другу, поставить</a:t>
                      </a:r>
                      <a:b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участников игры в</a:t>
                      </a:r>
                      <a:b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какие-то</a:t>
                      </a:r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зависимости друг</a:t>
                      </a:r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от </a:t>
                      </a: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друга,</a:t>
                      </a:r>
                      <a:b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обеспечивающие</a:t>
                      </a:r>
                      <a:b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общее повышение</a:t>
                      </a:r>
                      <a:b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мобилизации</a:t>
                      </a:r>
                      <a:b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внимания и тела.</a:t>
                      </a:r>
                    </a:p>
                  </a:txBody>
                  <a:tcPr marL="5026" marR="5026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76200" indent="-228600" algn="ctr">
                        <a:lnSpc>
                          <a:spcPct val="100000"/>
                        </a:lnSpc>
                        <a:spcBef>
                          <a:spcPts val="15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Принцип</a:t>
                      </a:r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всеобщей</a:t>
                      </a:r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доступности,</a:t>
                      </a:r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элемент</a:t>
                      </a:r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соревнования</a:t>
                      </a:r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смешного,</a:t>
                      </a:r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несерьезного</a:t>
                      </a:r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выигрыша;</a:t>
                      </a:r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дадут детям</a:t>
                      </a:r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возможность</a:t>
                      </a:r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размяться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26" marR="5026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76200" indent="-228600" algn="ctr">
                        <a:lnSpc>
                          <a:spcPct val="100000"/>
                        </a:lnSpc>
                        <a:spcBef>
                          <a:spcPts val="15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Могут</a:t>
                      </a:r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использоваться в</a:t>
                      </a:r>
                      <a:b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процессе усвоения</a:t>
                      </a:r>
                      <a:b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или закрепления</a:t>
                      </a:r>
                      <a:b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учебного материала;</a:t>
                      </a:r>
                      <a:b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если дети учатся</a:t>
                      </a:r>
                      <a:b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что-то различать,</a:t>
                      </a:r>
                      <a:b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запоминать,</a:t>
                      </a:r>
                      <a:b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систематизировать и</a:t>
                      </a:r>
                      <a:b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т.п., то они научатся</a:t>
                      </a:r>
                      <a:b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этому в процессе</a:t>
                      </a:r>
                      <a:b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выполнения</a:t>
                      </a:r>
                      <a:b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игровых заданий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26" marR="5026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76200" indent="-228600" algn="ctr">
                        <a:lnSpc>
                          <a:spcPct val="100000"/>
                        </a:lnSpc>
                        <a:spcBef>
                          <a:spcPts val="15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при их выполнении</a:t>
                      </a:r>
                      <a:b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учитывается</a:t>
                      </a:r>
                      <a:b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художественно-</a:t>
                      </a:r>
                      <a:b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исполнительский</a:t>
                      </a:r>
                      <a:b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результат действия</a:t>
                      </a:r>
                    </a:p>
                  </a:txBody>
                  <a:tcPr marL="5026" marR="5026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76200" indent="-228600" algn="ctr">
                        <a:lnSpc>
                          <a:spcPct val="100000"/>
                        </a:lnSpc>
                        <a:spcBef>
                          <a:spcPts val="15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Игры ,</a:t>
                      </a:r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выполнение</a:t>
                      </a: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которых требует</a:t>
                      </a:r>
                      <a:b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простора и</a:t>
                      </a:r>
                      <a:b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свободы</a:t>
                      </a:r>
                      <a:b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передвижения,</a:t>
                      </a:r>
                      <a:b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т.е. их не всегда</a:t>
                      </a:r>
                      <a:b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можно выполнять</a:t>
                      </a:r>
                      <a:b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в </a:t>
                      </a: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комнате.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26" marR="5026" marT="0" marB="0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https://pptcloud3.ams3.digitaloceanspaces.com/slides/pics/002/122/061/original/Slide18.jpg?148509626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232" y="0"/>
            <a:ext cx="9168231" cy="6876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9165514"/>
      </p:ext>
    </p:extLst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512</TotalTime>
  <Words>65</Words>
  <Application>Microsoft Office PowerPoint</Application>
  <PresentationFormat>Экран (4:3)</PresentationFormat>
  <Paragraphs>27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Century Gothic</vt:lpstr>
      <vt:lpstr>Times New Roman</vt:lpstr>
      <vt:lpstr>Wingdings 3</vt:lpstr>
      <vt:lpstr>Сектор</vt:lpstr>
      <vt:lpstr>  «Социоигровые технологии»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Классификация игр социо-игровой направленности, предложенная Е.Е. Шулешко, А.П. Ершовой и ВМ. Букатовым -</vt:lpstr>
      <vt:lpstr>Презентация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«Применение социоигровой технологии в работе с дошкольниками»</dc:title>
  <dc:creator>1</dc:creator>
  <cp:lastModifiedBy>Олеся Бурбицкая</cp:lastModifiedBy>
  <cp:revision>35</cp:revision>
  <dcterms:created xsi:type="dcterms:W3CDTF">2015-10-12T18:39:19Z</dcterms:created>
  <dcterms:modified xsi:type="dcterms:W3CDTF">2019-05-05T22:02:26Z</dcterms:modified>
</cp:coreProperties>
</file>