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8" r:id="rId4"/>
    <p:sldId id="270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6536" y="2564904"/>
            <a:ext cx="7661888" cy="14700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525963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484784"/>
            <a:ext cx="5111750" cy="4641379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999381"/>
            <a:ext cx="82912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troiremdoma.ru/images/stroiremdoma/2015/03/p007-500x397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stroiremdoma.ru/images/stroiremdoma/2015/03/roza_posadka_sxema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od-kopilka.ru/go.html?href=http://plantlife.ru/books/item/f00/s00/z0000028/index.shtml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tod-kopilka.ru/go.html?href=http://www.bookvoed.ru/book?id=4056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6536" y="642918"/>
            <a:ext cx="7661888" cy="51435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100" dirty="0" smtClean="0"/>
              <a:t>МБОУ «</a:t>
            </a:r>
            <a:r>
              <a:rPr lang="ru-RU" sz="3100" dirty="0" err="1" smtClean="0"/>
              <a:t>Баклановская</a:t>
            </a:r>
            <a:r>
              <a:rPr lang="ru-RU" sz="3100" dirty="0" smtClean="0"/>
              <a:t> средняя общеобразовательная школа»</a:t>
            </a:r>
            <a:br>
              <a:rPr lang="ru-RU" sz="3100" dirty="0" smtClean="0"/>
            </a:br>
            <a:r>
              <a:rPr lang="ru-RU" sz="3100" dirty="0" smtClean="0"/>
              <a:t>Орловского района Орловской области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Проект:</a:t>
            </a:r>
            <a:br>
              <a:rPr lang="ru-RU" dirty="0" smtClean="0"/>
            </a:br>
            <a:r>
              <a:rPr lang="ru-RU" dirty="0" smtClean="0"/>
              <a:t>«Школьный розарий»</a:t>
            </a:r>
            <a:r>
              <a:rPr lang="ru-RU" smtClean="0"/>
              <a:t/>
            </a:r>
            <a:br>
              <a:rPr lang="ru-RU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Учитель: </a:t>
            </a:r>
            <a:r>
              <a:rPr lang="ru-RU" sz="3100" dirty="0" err="1" smtClean="0"/>
              <a:t>Крючкова</a:t>
            </a:r>
            <a:r>
              <a:rPr lang="ru-RU" sz="3100" dirty="0" smtClean="0"/>
              <a:t> М.А.</a:t>
            </a:r>
            <a:endParaRPr lang="ru-RU" sz="31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2143116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Цель работы:</a:t>
            </a:r>
            <a:br>
              <a:rPr lang="ru-RU" dirty="0" smtClean="0"/>
            </a:br>
            <a:r>
              <a:rPr lang="ru-RU" dirty="0" smtClean="0"/>
              <a:t>Создание розария во внутреннем дворе школы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9" name="AutoShape 2"/>
          <p:cNvSpPr>
            <a:spLocks noChangeArrowheads="1"/>
          </p:cNvSpPr>
          <p:nvPr/>
        </p:nvSpPr>
        <p:spPr bwMode="gray">
          <a:xfrm>
            <a:off x="2089150" y="5036592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AutoShape 3"/>
          <p:cNvSpPr>
            <a:spLocks noChangeArrowheads="1"/>
          </p:cNvSpPr>
          <p:nvPr/>
        </p:nvSpPr>
        <p:spPr bwMode="gray">
          <a:xfrm>
            <a:off x="2089150" y="4198392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AutoShape 4"/>
          <p:cNvSpPr>
            <a:spLocks noChangeArrowheads="1"/>
          </p:cNvSpPr>
          <p:nvPr/>
        </p:nvSpPr>
        <p:spPr bwMode="gray">
          <a:xfrm>
            <a:off x="2089150" y="3360192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AutoShape 5"/>
          <p:cNvSpPr>
            <a:spLocks noChangeArrowheads="1"/>
          </p:cNvSpPr>
          <p:nvPr/>
        </p:nvSpPr>
        <p:spPr bwMode="gray">
          <a:xfrm>
            <a:off x="2089150" y="2520405"/>
            <a:ext cx="5073650" cy="50323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3" name="Group 7"/>
          <p:cNvGrpSpPr>
            <a:grpSpLocks/>
          </p:cNvGrpSpPr>
          <p:nvPr/>
        </p:nvGrpSpPr>
        <p:grpSpPr bwMode="auto">
          <a:xfrm>
            <a:off x="2009775" y="2502942"/>
            <a:ext cx="523875" cy="527050"/>
            <a:chOff x="720" y="1488"/>
            <a:chExt cx="806" cy="808"/>
          </a:xfrm>
        </p:grpSpPr>
        <p:sp>
          <p:nvSpPr>
            <p:cNvPr id="54" name="Oval 8"/>
            <p:cNvSpPr>
              <a:spLocks noChangeArrowheads="1"/>
            </p:cNvSpPr>
            <p:nvPr/>
          </p:nvSpPr>
          <p:spPr bwMode="gray">
            <a:xfrm>
              <a:off x="720" y="1490"/>
              <a:ext cx="806" cy="80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5" name="Picture 9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721" y="1488"/>
              <a:ext cx="800" cy="800"/>
            </a:xfrm>
            <a:prstGeom prst="rect">
              <a:avLst/>
            </a:prstGeom>
            <a:noFill/>
          </p:spPr>
        </p:pic>
      </p:grpSp>
      <p:sp>
        <p:nvSpPr>
          <p:cNvPr id="56" name="Text Box 10"/>
          <p:cNvSpPr txBox="1">
            <a:spLocks noChangeArrowheads="1"/>
          </p:cNvSpPr>
          <p:nvPr/>
        </p:nvSpPr>
        <p:spPr bwMode="gray">
          <a:xfrm>
            <a:off x="2055813" y="2471192"/>
            <a:ext cx="327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grpSp>
        <p:nvGrpSpPr>
          <p:cNvPr id="57" name="Group 11"/>
          <p:cNvGrpSpPr>
            <a:grpSpLocks/>
          </p:cNvGrpSpPr>
          <p:nvPr/>
        </p:nvGrpSpPr>
        <p:grpSpPr bwMode="auto">
          <a:xfrm>
            <a:off x="2009775" y="3342730"/>
            <a:ext cx="523875" cy="527050"/>
            <a:chOff x="1188" y="1705"/>
            <a:chExt cx="330" cy="332"/>
          </a:xfrm>
        </p:grpSpPr>
        <p:sp>
          <p:nvSpPr>
            <p:cNvPr id="58" name="Oval 12"/>
            <p:cNvSpPr>
              <a:spLocks noChangeArrowheads="1"/>
            </p:cNvSpPr>
            <p:nvPr/>
          </p:nvSpPr>
          <p:spPr bwMode="gray">
            <a:xfrm>
              <a:off x="1188" y="1706"/>
              <a:ext cx="330" cy="33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9" name="Picture 13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1705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60" name="Text Box 14"/>
          <p:cNvSpPr txBox="1">
            <a:spLocks noChangeArrowheads="1"/>
          </p:cNvSpPr>
          <p:nvPr/>
        </p:nvSpPr>
        <p:spPr bwMode="gray">
          <a:xfrm>
            <a:off x="2060575" y="3310980"/>
            <a:ext cx="3460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grpSp>
        <p:nvGrpSpPr>
          <p:cNvPr id="61" name="Group 15"/>
          <p:cNvGrpSpPr>
            <a:grpSpLocks/>
          </p:cNvGrpSpPr>
          <p:nvPr/>
        </p:nvGrpSpPr>
        <p:grpSpPr bwMode="auto">
          <a:xfrm>
            <a:off x="2009775" y="4180930"/>
            <a:ext cx="523875" cy="527050"/>
            <a:chOff x="1188" y="2112"/>
            <a:chExt cx="330" cy="332"/>
          </a:xfrm>
        </p:grpSpPr>
        <p:sp>
          <p:nvSpPr>
            <p:cNvPr id="62" name="Oval 16"/>
            <p:cNvSpPr>
              <a:spLocks noChangeArrowheads="1"/>
            </p:cNvSpPr>
            <p:nvPr/>
          </p:nvSpPr>
          <p:spPr bwMode="gray">
            <a:xfrm>
              <a:off x="1188" y="2113"/>
              <a:ext cx="330" cy="331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63" name="Picture 17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211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64" name="Text Box 18"/>
          <p:cNvSpPr txBox="1">
            <a:spLocks noChangeArrowheads="1"/>
          </p:cNvSpPr>
          <p:nvPr/>
        </p:nvSpPr>
        <p:spPr bwMode="gray">
          <a:xfrm>
            <a:off x="2063750" y="4149180"/>
            <a:ext cx="314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grpSp>
        <p:nvGrpSpPr>
          <p:cNvPr id="65" name="Group 19"/>
          <p:cNvGrpSpPr>
            <a:grpSpLocks/>
          </p:cNvGrpSpPr>
          <p:nvPr/>
        </p:nvGrpSpPr>
        <p:grpSpPr bwMode="auto">
          <a:xfrm>
            <a:off x="2009775" y="5019130"/>
            <a:ext cx="523875" cy="527050"/>
            <a:chOff x="1188" y="2532"/>
            <a:chExt cx="330" cy="332"/>
          </a:xfrm>
        </p:grpSpPr>
        <p:sp>
          <p:nvSpPr>
            <p:cNvPr id="66" name="Oval 20"/>
            <p:cNvSpPr>
              <a:spLocks noChangeArrowheads="1"/>
            </p:cNvSpPr>
            <p:nvPr/>
          </p:nvSpPr>
          <p:spPr bwMode="gray">
            <a:xfrm>
              <a:off x="1188" y="2533"/>
              <a:ext cx="330" cy="331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67" name="Picture 21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253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68" name="Text Box 22"/>
          <p:cNvSpPr txBox="1">
            <a:spLocks noChangeArrowheads="1"/>
          </p:cNvSpPr>
          <p:nvPr/>
        </p:nvSpPr>
        <p:spPr bwMode="gray">
          <a:xfrm>
            <a:off x="2055813" y="4987380"/>
            <a:ext cx="3270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69" name="Text Box 23"/>
          <p:cNvSpPr txBox="1">
            <a:spLocks noChangeArrowheads="1"/>
          </p:cNvSpPr>
          <p:nvPr/>
        </p:nvSpPr>
        <p:spPr bwMode="gray">
          <a:xfrm>
            <a:off x="2584450" y="2541042"/>
            <a:ext cx="436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ru-RU" sz="2400" b="1" dirty="0" smtClean="0">
                <a:cs typeface="Arial" charset="0"/>
              </a:rPr>
              <a:t> </a:t>
            </a:r>
            <a:endParaRPr lang="en-US" sz="2400" b="1" dirty="0">
              <a:cs typeface="Arial" charset="0"/>
            </a:endParaRPr>
          </a:p>
        </p:txBody>
      </p:sp>
      <p:sp>
        <p:nvSpPr>
          <p:cNvPr id="70" name="Text Box 24"/>
          <p:cNvSpPr txBox="1">
            <a:spLocks noChangeArrowheads="1"/>
          </p:cNvSpPr>
          <p:nvPr/>
        </p:nvSpPr>
        <p:spPr bwMode="gray">
          <a:xfrm>
            <a:off x="2584450" y="3380830"/>
            <a:ext cx="436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ru-RU" sz="2400" b="1" dirty="0" smtClean="0">
                <a:cs typeface="Arial" charset="0"/>
              </a:rPr>
              <a:t> </a:t>
            </a:r>
            <a:endParaRPr lang="en-US" sz="2400" b="1" dirty="0">
              <a:cs typeface="Arial" charset="0"/>
            </a:endParaRPr>
          </a:p>
        </p:txBody>
      </p:sp>
      <p:sp>
        <p:nvSpPr>
          <p:cNvPr id="71" name="Text Box 25"/>
          <p:cNvSpPr txBox="1">
            <a:spLocks noChangeArrowheads="1"/>
          </p:cNvSpPr>
          <p:nvPr/>
        </p:nvSpPr>
        <p:spPr bwMode="gray">
          <a:xfrm>
            <a:off x="2584450" y="4219030"/>
            <a:ext cx="436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ru-RU" sz="2400" b="1" dirty="0" smtClean="0">
                <a:cs typeface="Arial" charset="0"/>
              </a:rPr>
              <a:t> </a:t>
            </a:r>
            <a:endParaRPr lang="en-US" sz="2400" b="1" dirty="0">
              <a:cs typeface="Arial" charset="0"/>
            </a:endParaRPr>
          </a:p>
        </p:txBody>
      </p:sp>
      <p:sp>
        <p:nvSpPr>
          <p:cNvPr id="72" name="Text Box 26"/>
          <p:cNvSpPr txBox="1">
            <a:spLocks noChangeArrowheads="1"/>
          </p:cNvSpPr>
          <p:nvPr/>
        </p:nvSpPr>
        <p:spPr bwMode="gray">
          <a:xfrm>
            <a:off x="2584450" y="5058817"/>
            <a:ext cx="436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ru-RU" sz="2400" b="1" dirty="0" smtClean="0">
                <a:cs typeface="Arial" charset="0"/>
              </a:rPr>
              <a:t> </a:t>
            </a:r>
            <a:endParaRPr lang="en-US" sz="2400" b="1" dirty="0">
              <a:cs typeface="Arial" charset="0"/>
            </a:endParaRPr>
          </a:p>
        </p:txBody>
      </p:sp>
      <p:sp>
        <p:nvSpPr>
          <p:cNvPr id="73" name="Rectangle 27"/>
          <p:cNvSpPr>
            <a:spLocks noChangeArrowheads="1"/>
          </p:cNvSpPr>
          <p:nvPr/>
        </p:nvSpPr>
        <p:spPr bwMode="black">
          <a:xfrm>
            <a:off x="1905000" y="1556792"/>
            <a:ext cx="61722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b="1" dirty="0" smtClean="0">
              <a:cs typeface="Arial" charset="0"/>
            </a:endParaRPr>
          </a:p>
          <a:p>
            <a:endParaRPr lang="ru-RU" b="1" dirty="0" smtClean="0">
              <a:cs typeface="Arial" charset="0"/>
            </a:endParaRPr>
          </a:p>
          <a:p>
            <a:r>
              <a:rPr lang="ru-RU" sz="2800" b="1" dirty="0" smtClean="0">
                <a:cs typeface="Arial" charset="0"/>
              </a:rPr>
              <a:t>Задачи:</a:t>
            </a:r>
          </a:p>
          <a:p>
            <a:endParaRPr lang="en-US" b="1" dirty="0">
              <a:cs typeface="Arial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286000" y="2428868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Разработка и осуществление плана озеленения внутреннего двора школы.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286000" y="328612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Распространение среди учащихся знаний о ландшафтном дизайне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286000" y="4071942"/>
            <a:ext cx="5857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Объединение усилий педагогов, учащихся, родителей, направленных на эстетическое оформление  и озеленения внутреннего двора школы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286000" y="4929198"/>
            <a:ext cx="5786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Проведение опроса, с целью выявления цветов, которые хотели бы видеть учителя и дети во дворе школы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46919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 </a:t>
            </a:r>
            <a:r>
              <a:rPr lang="ru-RU" dirty="0" smtClean="0"/>
              <a:t>Школа – наш второй дом, потому что большую часть своего времени мы проводим здесь. С детства нам прививают чувства ответственности, эстетического вкуса, бережного отношения к окружающему. Но вид сегодняшнего внутреннего двора, несмотря на наши старания, не радует глаз. И поэтому мы тоже решили внести свой вклад в озеленение двора и сделать на центральных клумбах школы - розарий. После проведения опроса учащихся и учителей - почти 90% хотели бы видеть около школы розы.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3831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Основные методы решения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Выбрать место</a:t>
            </a:r>
          </a:p>
          <a:p>
            <a:r>
              <a:rPr lang="ru-RU" dirty="0" smtClean="0"/>
              <a:t>Провести анализ почвы</a:t>
            </a:r>
          </a:p>
          <a:p>
            <a:r>
              <a:rPr lang="ru-RU" dirty="0" smtClean="0"/>
              <a:t>Приобрести саженцы</a:t>
            </a:r>
          </a:p>
          <a:p>
            <a:endParaRPr lang="ru-RU" dirty="0"/>
          </a:p>
        </p:txBody>
      </p:sp>
      <p:pic>
        <p:nvPicPr>
          <p:cNvPr id="5" name="Рисунок 4" descr="p007-500x397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2910" y="3500438"/>
            <a:ext cx="3786214" cy="255078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6" name="Содержимое 5" descr="roza_posadka_sxema">
            <a:hlinkClick r:id="rId4"/>
          </p:cNvPr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3050"/>
            <a:ext cx="4248150" cy="37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Царицей цветов зовут благородную красавицу розу.</a:t>
            </a:r>
          </a:p>
          <a:p>
            <a:pPr>
              <a:buNone/>
            </a:pPr>
            <a:r>
              <a:rPr lang="ru-RU" sz="2400" b="1" i="1" dirty="0" smtClean="0"/>
              <a:t>        О ней поют поэты всех веков.</a:t>
            </a:r>
            <a:br>
              <a:rPr lang="ru-RU" sz="2400" b="1" i="1" dirty="0" smtClean="0"/>
            </a:br>
            <a:r>
              <a:rPr lang="ru-RU" sz="2400" b="1" i="1" dirty="0" smtClean="0"/>
              <a:t>Нет в мире ничего нежней и краше,</a:t>
            </a:r>
            <a:br>
              <a:rPr lang="ru-RU" sz="2400" b="1" i="1" dirty="0" smtClean="0"/>
            </a:br>
            <a:r>
              <a:rPr lang="ru-RU" sz="2400" b="1" i="1" dirty="0" smtClean="0"/>
              <a:t>Чем этот сверток алых лепестков,</a:t>
            </a:r>
            <a:br>
              <a:rPr lang="ru-RU" sz="2400" b="1" i="1" dirty="0" smtClean="0"/>
            </a:br>
            <a:r>
              <a:rPr lang="ru-RU" sz="2400" b="1" i="1" dirty="0" smtClean="0"/>
              <a:t>Раскрывшийся благоуханной чашей.</a:t>
            </a:r>
            <a:br>
              <a:rPr lang="ru-RU" sz="2400" b="1" i="1" dirty="0" smtClean="0"/>
            </a:b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2339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u="sng" dirty="0" smtClean="0"/>
              <a:t>ОБЩИЕ СВЕДЕНИЯ О РОЗАХ И РОЗАРИЯХ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786446" y="1714488"/>
            <a:ext cx="2976886" cy="4000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школа\Desktop\100LGDSC\цветы\CAM01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500438"/>
            <a:ext cx="3000396" cy="3143272"/>
          </a:xfrm>
          <a:prstGeom prst="rect">
            <a:avLst/>
          </a:prstGeom>
          <a:noFill/>
        </p:spPr>
      </p:pic>
      <p:pic>
        <p:nvPicPr>
          <p:cNvPr id="1027" name="Picture 3" descr="C:\Users\школа\Desktop\Разное\фото\цветы\CAM01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2286016" cy="2428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30535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u="sng" dirty="0" smtClean="0"/>
              <a:t>Какие бывают розы?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571613"/>
            <a:ext cx="4319340" cy="2571767"/>
          </a:xfrm>
        </p:spPr>
        <p:txBody>
          <a:bodyPr/>
          <a:lstStyle/>
          <a:p>
            <a:r>
              <a:rPr lang="ru-RU" i="1" u="sng" dirty="0" smtClean="0"/>
              <a:t>Ремонтантные розы</a:t>
            </a:r>
            <a:r>
              <a:rPr lang="ru-RU" dirty="0" smtClean="0"/>
              <a:t> </a:t>
            </a:r>
          </a:p>
          <a:p>
            <a:r>
              <a:rPr lang="ru-RU" i="1" u="sng" dirty="0" smtClean="0"/>
              <a:t>Чайно-гибридные розы</a:t>
            </a:r>
            <a:r>
              <a:rPr lang="ru-RU" dirty="0" smtClean="0"/>
              <a:t> </a:t>
            </a:r>
          </a:p>
          <a:p>
            <a:r>
              <a:rPr lang="ru-RU" i="1" u="sng" dirty="0" err="1" smtClean="0"/>
              <a:t>Полиантовые</a:t>
            </a:r>
            <a:r>
              <a:rPr lang="ru-RU" i="1" u="sng" dirty="0" smtClean="0"/>
              <a:t> розы</a:t>
            </a:r>
          </a:p>
          <a:p>
            <a:r>
              <a:rPr lang="ru-RU" i="1" u="sng" dirty="0" err="1" smtClean="0"/>
              <a:t>Флорибунда</a:t>
            </a:r>
            <a:r>
              <a:rPr lang="ru-RU" dirty="0" smtClean="0"/>
              <a:t> </a:t>
            </a:r>
          </a:p>
          <a:p>
            <a:r>
              <a:rPr lang="ru-RU" i="1" u="sng" dirty="0" err="1" smtClean="0"/>
              <a:t>Плетистые</a:t>
            </a:r>
            <a:r>
              <a:rPr lang="ru-RU" i="1" u="sng" dirty="0" smtClean="0"/>
              <a:t> розы</a:t>
            </a:r>
            <a:r>
              <a:rPr lang="ru-RU" dirty="0" smtClean="0"/>
              <a:t> </a:t>
            </a:r>
          </a:p>
          <a:p>
            <a:endParaRPr lang="ru-RU" i="1" u="sng" dirty="0" smtClean="0"/>
          </a:p>
          <a:p>
            <a:endParaRPr lang="ru-RU" i="1" u="sng" dirty="0" smtClean="0"/>
          </a:p>
          <a:p>
            <a:endParaRPr lang="ru-RU" i="1" u="sng" dirty="0" smtClean="0"/>
          </a:p>
          <a:p>
            <a:endParaRPr lang="ru-RU" dirty="0"/>
          </a:p>
        </p:txBody>
      </p:sp>
      <p:pic>
        <p:nvPicPr>
          <p:cNvPr id="2050" name="Picture 2" descr="C:\Users\школа\Desktop\100LGDSC\20180911_13443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6364045">
            <a:off x="4716409" y="2908458"/>
            <a:ext cx="4009199" cy="3169328"/>
          </a:xfrm>
          <a:prstGeom prst="rect">
            <a:avLst/>
          </a:prstGeom>
          <a:noFill/>
        </p:spPr>
      </p:pic>
      <p:pic>
        <p:nvPicPr>
          <p:cNvPr id="2051" name="Picture 3" descr="C:\Users\школа\Desktop\100LGDSC\20180911_1344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20870">
            <a:off x="4408971" y="1815006"/>
            <a:ext cx="3288981" cy="2162790"/>
          </a:xfrm>
          <a:prstGeom prst="rect">
            <a:avLst/>
          </a:prstGeom>
          <a:noFill/>
        </p:spPr>
      </p:pic>
      <p:pic>
        <p:nvPicPr>
          <p:cNvPr id="2053" name="Picture 5" descr="C:\Users\школа\Desktop\Разное\фото\цветы\CAM01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214818"/>
            <a:ext cx="2143140" cy="2428892"/>
          </a:xfrm>
          <a:prstGeom prst="rect">
            <a:avLst/>
          </a:prstGeom>
          <a:noFill/>
        </p:spPr>
      </p:pic>
      <p:pic>
        <p:nvPicPr>
          <p:cNvPr id="2054" name="Picture 6" descr="C:\Users\школа\Desktop\Разное\фото\цветы\CAM01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428736"/>
            <a:ext cx="2000264" cy="2428892"/>
          </a:xfrm>
          <a:prstGeom prst="rect">
            <a:avLst/>
          </a:prstGeom>
          <a:noFill/>
        </p:spPr>
      </p:pic>
      <p:pic>
        <p:nvPicPr>
          <p:cNvPr id="2057" name="Picture 9" descr="C:\Users\школа\Desktop\Разное\фото\цветы\CAM010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4286256"/>
            <a:ext cx="1785950" cy="1809763"/>
          </a:xfrm>
          <a:prstGeom prst="rect">
            <a:avLst/>
          </a:prstGeom>
          <a:noFill/>
        </p:spPr>
      </p:pic>
      <p:pic>
        <p:nvPicPr>
          <p:cNvPr id="2058" name="Picture 10" descr="C:\Users\школа\Desktop\Разное\фото\цветы\CAM010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496" y="2881310"/>
            <a:ext cx="1571636" cy="20955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44823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u="sng" dirty="0" smtClean="0"/>
              <a:t> Какие существуют виды и стили розариев</a:t>
            </a:r>
            <a:r>
              <a:rPr lang="en-US" b="1" u="sng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i="1" u="sng" dirty="0" smtClean="0"/>
              <a:t>Розы в бордюре</a:t>
            </a:r>
          </a:p>
          <a:p>
            <a:r>
              <a:rPr lang="ru-RU" i="1" u="sng" dirty="0" smtClean="0"/>
              <a:t>Вертикальный розарий</a:t>
            </a:r>
          </a:p>
          <a:p>
            <a:r>
              <a:rPr lang="ru-RU" i="1" u="sng" dirty="0" smtClean="0"/>
              <a:t>Розарий-альпинарий</a:t>
            </a:r>
          </a:p>
          <a:p>
            <a:r>
              <a:rPr lang="ru-RU" i="1" u="sng" dirty="0" smtClean="0"/>
              <a:t>Передвижной розарий</a:t>
            </a:r>
          </a:p>
          <a:p>
            <a:r>
              <a:rPr lang="ru-RU" i="1" u="sng" dirty="0" smtClean="0"/>
              <a:t>Клумбы из роз</a:t>
            </a:r>
          </a:p>
          <a:p>
            <a:r>
              <a:rPr lang="ru-RU" i="1" u="sng" dirty="0" smtClean="0"/>
              <a:t>Смешанный розарий</a:t>
            </a:r>
          </a:p>
          <a:p>
            <a:endParaRPr lang="ru-RU" dirty="0"/>
          </a:p>
        </p:txBody>
      </p:sp>
      <p:pic>
        <p:nvPicPr>
          <p:cNvPr id="5" name="Содержимое 4" descr="C:\Users\школа\Desktop\фото практика с телефона\CAM00556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85927"/>
            <a:ext cx="4248150" cy="3643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242886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i="1" dirty="0" smtClean="0"/>
              <a:t>В нашем случае мы имеем дело со стилем розария «Смешанный розарий».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школа\Desktop\фото практика с телефона\CAM0055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1785926"/>
            <a:ext cx="7929618" cy="4429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Сорта роз (нашего розария)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/>
              <a:t>Низкорослые розы</a:t>
            </a:r>
            <a:endParaRPr lang="ru-RU" dirty="0" smtClean="0"/>
          </a:p>
          <a:p>
            <a:r>
              <a:rPr lang="ru-RU" b="1" dirty="0" smtClean="0"/>
              <a:t>Средневысокие розы</a:t>
            </a:r>
            <a:endParaRPr lang="ru-RU" dirty="0" smtClean="0"/>
          </a:p>
          <a:p>
            <a:r>
              <a:rPr lang="ru-RU" b="1" dirty="0" smtClean="0"/>
              <a:t>Высокорослые розы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C:\Users\школа\Desktop\фото практика с телефона\CAM00473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857620" y="571480"/>
            <a:ext cx="3000396" cy="2000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школа\Desktop\фото практика с телефона\CAM0048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29058" y="4214818"/>
            <a:ext cx="2928958" cy="229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85786" y="3571876"/>
            <a:ext cx="3143272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школа\Desktop\фото практика с телефона\CAM0048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215074" y="3071811"/>
            <a:ext cx="2707322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школа\Desktop\Разное\фото\цветы\CAM010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2214554"/>
            <a:ext cx="2428892" cy="2190766"/>
          </a:xfrm>
          <a:prstGeom prst="rect">
            <a:avLst/>
          </a:prstGeom>
          <a:noFill/>
        </p:spPr>
      </p:pic>
      <p:pic>
        <p:nvPicPr>
          <p:cNvPr id="3075" name="Picture 3" descr="C:\Users\школа\Desktop\Разное\фото\цветы\CAM010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1000108"/>
            <a:ext cx="2286016" cy="2285992"/>
          </a:xfrm>
          <a:prstGeom prst="rect">
            <a:avLst/>
          </a:prstGeom>
          <a:noFill/>
        </p:spPr>
      </p:pic>
      <p:pic>
        <p:nvPicPr>
          <p:cNvPr id="3076" name="Picture 4" descr="C:\Users\школа\Desktop\Разное\фото\фото разные\цветы\CAM0109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5140" y="4857760"/>
            <a:ext cx="2214578" cy="1785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44823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Правила посадки роз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 smtClean="0"/>
              <a:t>Так, розы лучше всего высаживать осенью. Самым подходящим временем считается период с октября до первых заморозков.</a:t>
            </a:r>
          </a:p>
          <a:p>
            <a:pPr lvl="0"/>
            <a:r>
              <a:rPr lang="ru-RU" dirty="0" smtClean="0"/>
              <a:t>Для того чтобы высадить розу, нужно сначала сделать лунку, учитывая при этом длину корневой системы.</a:t>
            </a:r>
          </a:p>
          <a:p>
            <a:pPr lvl="0"/>
            <a:r>
              <a:rPr lang="ru-RU" dirty="0" smtClean="0"/>
              <a:t>Во время посадки саженцы обязательно нужно держать в вертикальном положении. Важно следить за тем, чтобы корни не ломались и не загибались вверх. Поэтому лучше всего предварительно несколько раз встряхнуть и распрямить саженец. При высадке не забывайте заполнить пространство между корнями.</a:t>
            </a:r>
          </a:p>
          <a:p>
            <a:pPr lvl="0"/>
            <a:r>
              <a:rPr lang="ru-RU" dirty="0" smtClean="0"/>
              <a:t>Когда выбирается плотность посадки, важно учесть, какими кусты могут вырасти в высоту и по ширине.</a:t>
            </a:r>
          </a:p>
          <a:p>
            <a:endParaRPr lang="ru-RU" dirty="0"/>
          </a:p>
        </p:txBody>
      </p:sp>
      <p:pic>
        <p:nvPicPr>
          <p:cNvPr id="5" name="Содержимое 4" descr="C:\Users\школа\Desktop\фото практика с телефона\CAM00544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28803"/>
            <a:ext cx="4248150" cy="3500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44823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u="sng" dirty="0" smtClean="0"/>
              <a:t>РЕЗУЛЬТАТЫ ПРОЕКТНОЙ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1.	Определили состав почвы на участке, отведённом под розарий. </a:t>
            </a:r>
          </a:p>
          <a:p>
            <a:r>
              <a:rPr lang="ru-RU" dirty="0" smtClean="0"/>
              <a:t>2.	Подготовили участок под высадку роз</a:t>
            </a:r>
          </a:p>
          <a:p>
            <a:r>
              <a:rPr lang="ru-RU" dirty="0" smtClean="0"/>
              <a:t>3.	Высадили посадочный материал</a:t>
            </a:r>
            <a:endParaRPr lang="ru-RU" dirty="0"/>
          </a:p>
        </p:txBody>
      </p:sp>
      <p:pic>
        <p:nvPicPr>
          <p:cNvPr id="5" name="Содержимое 4" descr="C:\Users\школа\Desktop\фото практика с телефона\CAM00547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85927"/>
            <a:ext cx="4248150" cy="37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519672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u="sng" dirty="0" smtClean="0"/>
              <a:t>ВЫВОДЫ И 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	Улучшение санитарно-гигиенической обстановки на пришкольной территории;</a:t>
            </a:r>
          </a:p>
          <a:p>
            <a:r>
              <a:rPr lang="ru-RU" dirty="0" smtClean="0"/>
              <a:t>	Улучшение эстетического вида школьного двора;</a:t>
            </a:r>
          </a:p>
          <a:p>
            <a:r>
              <a:rPr lang="ru-RU" dirty="0" smtClean="0"/>
              <a:t>	Создание более благоприятной экологической обстановки;</a:t>
            </a:r>
          </a:p>
          <a:p>
            <a:r>
              <a:rPr lang="ru-RU" dirty="0" smtClean="0"/>
              <a:t>	Использование выращенных растений в качестве наглядного материала по изучению флоры родного края в учебной и внеурочной деятельности;</a:t>
            </a:r>
          </a:p>
          <a:p>
            <a:r>
              <a:rPr lang="ru-RU" dirty="0" smtClean="0"/>
              <a:t>	Растения розария с ранней весны до поздней осени будут радовать глаз.</a:t>
            </a: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85927"/>
            <a:ext cx="4248150" cy="37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1940"/>
            <a:ext cx="8784976" cy="130535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u="sng" dirty="0" smtClean="0"/>
              <a:t>ИСТОЧНИКИ: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школа\Desktop\фото практика с телефона\CAM0023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500694" y="1500174"/>
            <a:ext cx="3394472" cy="4357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571744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1.Жизнь растений. Том 5. - Москва, 1989.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http://plantlife.ru/books/item/f00/s00/z0000028/index.shtml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Клименко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З. Секреты выращивания роз.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Рипол-классик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2000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/>
              </a:rPr>
              <a:t>http://www.bookvoed.ru/book?id=405672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Мэтток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Дж. Энциклопедия по выращиванию роз.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АРТ-Родник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2003.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Хессайон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Д. Все о розах. - Кладезь, 1996.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85dd5810475b9f66dbffa67d824154671dc"/>
</p:tagLst>
</file>

<file path=ppt/theme/theme1.xml><?xml version="1.0" encoding="utf-8"?>
<a:theme xmlns:a="http://schemas.openxmlformats.org/drawingml/2006/main" name="Тема Office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401</Words>
  <Application>Microsoft Office PowerPoint</Application>
  <PresentationFormat>Экран (4:3)</PresentationFormat>
  <Paragraphs>74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МБОУ «Баклановская средняя общеобразовательная школа» Орловского района Орловской области  Проект: «Школьный розарий»  Учитель: Крючкова М.А.</vt:lpstr>
      <vt:lpstr> Цель работы: Создание розария во внутреннем дворе школы </vt:lpstr>
      <vt:lpstr>Актуальность</vt:lpstr>
      <vt:lpstr>Основные методы решения проблемы</vt:lpstr>
      <vt:lpstr>ОБЩИЕ СВЕДЕНИЯ О РОЗАХ И РОЗАРИЯХ</vt:lpstr>
      <vt:lpstr>Какие бывают розы?</vt:lpstr>
      <vt:lpstr> Какие существуют виды и стили розариев?</vt:lpstr>
      <vt:lpstr>В нашем случае мы имеем дело со стилем розария «Смешанный розарий». </vt:lpstr>
      <vt:lpstr>Сорта роз (нашего розария) </vt:lpstr>
      <vt:lpstr>Правила посадки роз</vt:lpstr>
      <vt:lpstr>РЕЗУЛЬТАТЫ ПРОЕКТНОЙ ДЕЯТЕЛЬНОСТИ</vt:lpstr>
      <vt:lpstr>ВЫВОДЫ И ЗАКЛЮЧЕНИЕ</vt:lpstr>
      <vt:lpstr>ИСТОЧНИКИ: 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Цветы-акварель</dc:title>
  <dc:creator>obstinate</dc:creator>
  <dc:description>Шаблон презентации с сайта https://presentation-creation.ru/</dc:description>
  <cp:lastModifiedBy>школа</cp:lastModifiedBy>
  <cp:revision>289</cp:revision>
  <dcterms:created xsi:type="dcterms:W3CDTF">2018-02-25T09:09:03Z</dcterms:created>
  <dcterms:modified xsi:type="dcterms:W3CDTF">2019-04-14T07:08:22Z</dcterms:modified>
</cp:coreProperties>
</file>