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1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4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5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7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9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5" r:id="rId7"/>
    <p:sldMasterId id="2147483738" r:id="rId8"/>
    <p:sldMasterId id="2147483751" r:id="rId9"/>
    <p:sldMasterId id="2147483764" r:id="rId10"/>
    <p:sldMasterId id="2147483777" r:id="rId11"/>
    <p:sldMasterId id="2147483790" r:id="rId12"/>
    <p:sldMasterId id="2147483803" r:id="rId13"/>
    <p:sldMasterId id="2147483816" r:id="rId14"/>
    <p:sldMasterId id="2147483829" r:id="rId15"/>
    <p:sldMasterId id="2147483842" r:id="rId16"/>
    <p:sldMasterId id="2147483855" r:id="rId17"/>
    <p:sldMasterId id="2147483868" r:id="rId18"/>
    <p:sldMasterId id="2147483881" r:id="rId19"/>
    <p:sldMasterId id="2147483894" r:id="rId20"/>
  </p:sldMasterIdLst>
  <p:notesMasterIdLst>
    <p:notesMasterId r:id="rId44"/>
  </p:notesMasterIdLst>
  <p:sldIdLst>
    <p:sldId id="275" r:id="rId21"/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76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7" r:id="rId42"/>
    <p:sldId id="278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E240C-0D81-4A47-8470-AAA9E3F3EE1A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5882E-5A80-4C3E-A03D-E2064F8C2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586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5882E-5A80-4C3E-A03D-E2064F8C283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3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5882E-5A80-4C3E-A03D-E2064F8C283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21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8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AA3DDE3-B07F-4D0F-9E98-80CE31AFBDB0}" type="slidenum">
              <a:rPr lang="ru-RU">
                <a:solidFill>
                  <a:prstClr val="black"/>
                </a:solidFill>
              </a:rPr>
              <a:pPr eaLnBrk="1" hangingPunct="1"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9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FB7C1B-03C5-463A-8747-E1F74F0AFB1A}" type="slidenum">
              <a:rPr lang="ru-RU">
                <a:solidFill>
                  <a:prstClr val="black"/>
                </a:solidFill>
              </a:rPr>
              <a:pPr eaLnBrk="1" hangingPunct="1"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0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AB28C94-9F78-47AC-93F6-B8FC1AF850ED}" type="slidenum">
              <a:rPr lang="ru-RU">
                <a:solidFill>
                  <a:prstClr val="black"/>
                </a:solidFill>
              </a:rPr>
              <a:pPr eaLnBrk="1" hangingPunct="1"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24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44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92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50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448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2022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11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618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991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71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51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36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970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041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5320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55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03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31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457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753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91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4077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592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27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52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629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6992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310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2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74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856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759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118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378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4606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35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16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6383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494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40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076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720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997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7743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568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58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9658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834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986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1661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423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192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876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674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690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4712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5787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127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942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349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931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328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65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677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228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97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591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195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23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740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617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368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8346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820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429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245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965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885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6384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796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934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156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358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48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879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061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271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338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3436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3290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1929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344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021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30212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661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965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4510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6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942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130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042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546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52729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087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6633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221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98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999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664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5866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96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599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9674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8070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91845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8003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5373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218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8894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3101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62589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783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2877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1275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4339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9636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42979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9279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2268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65637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9094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2968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6682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3497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213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65608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05228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83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5259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6230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6629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3011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78621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153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9135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7552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2323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8453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5765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8826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93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7560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6417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3019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2507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8089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7407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961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0784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7229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43585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0021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0346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5959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082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058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6699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6694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6559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7984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09275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871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3683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1536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8687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4234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24675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0432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95424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2422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48022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8641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1810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16842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55117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04508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55114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7306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90195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9941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9066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92550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1077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361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2184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1359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4906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471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7811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9039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7672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11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788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338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6682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3716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3617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8868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9089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16687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31915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8513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2394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66411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3104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183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41500F0-8718-45E1-9D84-3668248657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05327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B7F37-3EBB-4CF4-84DB-39E12E4F5B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6026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5692-74C2-43CB-B340-4D4EE8E9DF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9877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248D-E805-427A-B499-FD827AD9A66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266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1017-108D-4272-AC60-7BF7A4671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822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F521-FFB1-4103-BF24-D47AF6D4CEF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2055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E3BB-BA86-4510-9072-41AF486A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4217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3257E-9354-44E9-823B-D98B6DFF8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5169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6ED7-F091-46A4-AB25-7A87FFD29E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6478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250C4-4081-4CAC-9D18-0FA5871A5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39012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EDEFF-2912-442F-BB01-CFB1CE58A6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4125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BBE31-25AF-4DC8-87D6-01A9D118AF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85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7607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271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494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6615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3692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5284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2639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088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0574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9286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6217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154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9356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0664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90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9323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211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3158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05B82-7679-4005-B2B1-632C564DE08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893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5287044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Электрическое напряжение.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3739" y="3433089"/>
            <a:ext cx="5616624" cy="57606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Урок физики в 8 классе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4" name="Picture 6" descr="E:\Мое\Физика\8 класс\Электрическое напряжение. Единицы напряжения. Вольтметр\8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91" y="3284984"/>
            <a:ext cx="2915816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80" y="1538"/>
            <a:ext cx="296172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7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Rot="1" noChangeArrowheads="1"/>
          </p:cNvSpPr>
          <p:nvPr>
            <p:ph type="title" sz="quarter"/>
          </p:nvPr>
        </p:nvSpPr>
        <p:spPr>
          <a:xfrm>
            <a:off x="426568" y="847026"/>
            <a:ext cx="8390135" cy="480095"/>
          </a:xfrm>
          <a:solidFill>
            <a:srgbClr val="F7FA8A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tx1"/>
                </a:solidFill>
                <a:effectLst/>
                <a:latin typeface="Calibri" pitchFamily="34" charset="0"/>
              </a:rPr>
              <a:t>1. По какой формуле вычисляют силу тока?</a:t>
            </a:r>
          </a:p>
        </p:txBody>
      </p:sp>
      <p:graphicFrame>
        <p:nvGraphicFramePr>
          <p:cNvPr id="89091" name="Object 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713276262"/>
              </p:ext>
            </p:extLst>
          </p:nvPr>
        </p:nvGraphicFramePr>
        <p:xfrm>
          <a:off x="5796136" y="1484784"/>
          <a:ext cx="1305387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Формула" r:id="rId3" imgW="482391" imgH="558558" progId="Equation.3">
                  <p:embed/>
                </p:oleObj>
              </mc:Choice>
              <mc:Fallback>
                <p:oleObj name="Формула" r:id="rId3" imgW="482391" imgH="5585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1484784"/>
                        <a:ext cx="1305387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9"/>
          <p:cNvSpPr>
            <a:spLocks noGrp="1" noChangeArrowheads="1"/>
          </p:cNvSpPr>
          <p:nvPr>
            <p:ph sz="quarter" idx="4"/>
          </p:nvPr>
        </p:nvSpPr>
        <p:spPr>
          <a:xfrm>
            <a:off x="755576" y="3789040"/>
            <a:ext cx="8001000" cy="1584176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effectLst/>
                <a:latin typeface="Calibri" pitchFamily="34" charset="0"/>
              </a:rPr>
              <a:t>    В)</a:t>
            </a:r>
            <a:r>
              <a:rPr lang="ru-RU" sz="2400" b="1" dirty="0" smtClean="0"/>
              <a:t>                                        </a:t>
            </a:r>
            <a:r>
              <a:rPr lang="ru-RU" sz="3600" b="1" dirty="0" smtClean="0">
                <a:effectLst/>
                <a:latin typeface="Calibri" pitchFamily="34" charset="0"/>
              </a:rPr>
              <a:t>Г)</a:t>
            </a:r>
            <a:r>
              <a:rPr lang="ru-RU" sz="2400" dirty="0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4016" y="1988841"/>
            <a:ext cx="8229600" cy="1512168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2800" b="1" dirty="0" smtClean="0"/>
              <a:t>          </a:t>
            </a:r>
            <a:r>
              <a:rPr lang="ru-RU" sz="3600" b="1" dirty="0" smtClean="0">
                <a:effectLst/>
                <a:latin typeface="Calibri" pitchFamily="34" charset="0"/>
              </a:rPr>
              <a:t>А)</a:t>
            </a:r>
            <a:r>
              <a:rPr lang="ru-RU" sz="3600" dirty="0" smtClean="0">
                <a:effectLst/>
                <a:latin typeface="Calibri" pitchFamily="34" charset="0"/>
              </a:rPr>
              <a:t> </a:t>
            </a:r>
          </a:p>
          <a:p>
            <a:pPr marL="609600" indent="-609600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  <a:p>
            <a:pPr marL="609600" indent="-609600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  <a:p>
            <a:pPr marL="609600" indent="-609600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 </a:t>
            </a:r>
          </a:p>
        </p:txBody>
      </p:sp>
      <p:sp>
        <p:nvSpPr>
          <p:cNvPr id="22538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4283968" y="1916832"/>
            <a:ext cx="4038600" cy="110872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effectLst/>
                <a:latin typeface="Calibri" pitchFamily="34" charset="0"/>
              </a:rPr>
              <a:t>        Б)</a:t>
            </a:r>
            <a:r>
              <a:rPr lang="ru-RU" sz="3600" dirty="0" smtClean="0">
                <a:effectLst/>
                <a:latin typeface="Calibri" pitchFamily="34" charset="0"/>
              </a:rPr>
              <a:t> </a:t>
            </a:r>
          </a:p>
        </p:txBody>
      </p:sp>
      <p:graphicFrame>
        <p:nvGraphicFramePr>
          <p:cNvPr id="8909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588069"/>
              </p:ext>
            </p:extLst>
          </p:nvPr>
        </p:nvGraphicFramePr>
        <p:xfrm>
          <a:off x="1835696" y="1916832"/>
          <a:ext cx="1656184" cy="724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Формула" r:id="rId5" imgW="609480" imgH="266400" progId="Equation.3">
                  <p:embed/>
                </p:oleObj>
              </mc:Choice>
              <mc:Fallback>
                <p:oleObj name="Формула" r:id="rId5" imgW="609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916832"/>
                        <a:ext cx="1656184" cy="724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235962"/>
              </p:ext>
            </p:extLst>
          </p:nvPr>
        </p:nvGraphicFramePr>
        <p:xfrm>
          <a:off x="1763688" y="3356992"/>
          <a:ext cx="1224136" cy="1418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7" imgW="482400" imgH="558720" progId="Equation.3">
                  <p:embed/>
                </p:oleObj>
              </mc:Choice>
              <mc:Fallback>
                <p:oleObj name="Формула" r:id="rId7" imgW="4824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356992"/>
                        <a:ext cx="1224136" cy="1418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058844"/>
              </p:ext>
            </p:extLst>
          </p:nvPr>
        </p:nvGraphicFramePr>
        <p:xfrm>
          <a:off x="5724128" y="3429000"/>
          <a:ext cx="1224136" cy="1547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Формула" r:id="rId9" imgW="482400" imgH="609480" progId="Equation.3">
                  <p:embed/>
                </p:oleObj>
              </mc:Choice>
              <mc:Fallback>
                <p:oleObj name="Формула" r:id="rId9" imgW="4824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3429000"/>
                        <a:ext cx="1224136" cy="1547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59832" y="260648"/>
            <a:ext cx="23324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Повторение</a:t>
            </a:r>
          </a:p>
        </p:txBody>
      </p:sp>
    </p:spTree>
    <p:extLst>
      <p:ext uri="{BB962C8B-B14F-4D97-AF65-F5344CB8AC3E}">
        <p14:creationId xmlns:p14="http://schemas.microsoft.com/office/powerpoint/2010/main" val="53237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2388" y="465364"/>
            <a:ext cx="8079474" cy="658504"/>
          </a:xfrm>
          <a:solidFill>
            <a:srgbClr val="F7FA8A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tx1"/>
                </a:solidFill>
                <a:effectLst/>
                <a:latin typeface="Calibri" pitchFamily="34" charset="0"/>
              </a:rPr>
              <a:t>2. Как названа единица силы тока?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214438"/>
            <a:ext cx="8229600" cy="3916362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ru-RU" sz="3600" dirty="0" smtClean="0">
                <a:effectLst/>
                <a:latin typeface="Calibri" pitchFamily="34" charset="0"/>
              </a:rPr>
              <a:t>А) Джоуль (Дж)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ru-RU" sz="3600" dirty="0" smtClean="0">
                <a:effectLst/>
                <a:latin typeface="Calibri" pitchFamily="34" charset="0"/>
              </a:rPr>
              <a:t>Б) Ватт (Вт)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ru-RU" sz="3600" dirty="0" smtClean="0">
                <a:effectLst/>
                <a:latin typeface="Calibri" pitchFamily="34" charset="0"/>
              </a:rPr>
              <a:t>В) Кулон (Кл)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ru-RU" sz="3600" dirty="0" smtClean="0">
                <a:effectLst/>
                <a:latin typeface="Calibri" pitchFamily="34" charset="0"/>
              </a:rPr>
              <a:t>Г) Ампер (А)</a:t>
            </a:r>
          </a:p>
        </p:txBody>
      </p:sp>
    </p:spTree>
    <p:extLst>
      <p:ext uri="{BB962C8B-B14F-4D97-AF65-F5344CB8AC3E}">
        <p14:creationId xmlns:p14="http://schemas.microsoft.com/office/powerpoint/2010/main" val="29094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27584" y="188640"/>
            <a:ext cx="7726759" cy="1143000"/>
          </a:xfrm>
          <a:solidFill>
            <a:srgbClr val="F7FA8A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sz="3200" b="1" dirty="0" smtClean="0">
                <a:effectLst/>
                <a:latin typeface="Calibri" pitchFamily="34" charset="0"/>
              </a:rPr>
              <a:t>3</a:t>
            </a:r>
            <a:r>
              <a:rPr lang="ru-RU" sz="3200" dirty="0" smtClean="0">
                <a:effectLst/>
                <a:latin typeface="Calibri" pitchFamily="34" charset="0"/>
              </a:rPr>
              <a:t>. </a:t>
            </a:r>
            <a:r>
              <a:rPr lang="ru-RU" sz="3200" b="1" dirty="0" smtClean="0">
                <a:effectLst/>
                <a:latin typeface="Calibri" pitchFamily="34" charset="0"/>
              </a:rPr>
              <a:t>Выразите силы тока, равные                       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3 мА </a:t>
            </a:r>
            <a:r>
              <a:rPr lang="ru-RU" sz="3200" b="1" dirty="0" smtClean="0">
                <a:effectLst/>
                <a:latin typeface="Calibri" pitchFamily="34" charset="0"/>
              </a:rPr>
              <a:t>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0,03 кА</a:t>
            </a:r>
            <a:r>
              <a:rPr lang="ru-RU" sz="3200" b="1" dirty="0" smtClean="0">
                <a:effectLst/>
                <a:latin typeface="Calibri" pitchFamily="34" charset="0"/>
              </a:rPr>
              <a:t>, в Амперах?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3968750" cy="3223245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А) 0,03 А  и  30 А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Б) 0,003 А  и  3 А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В) 0,003 А  и  30 А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Г) 3000 А и 30 А</a:t>
            </a:r>
          </a:p>
          <a:p>
            <a:pPr eaLnBrk="1" hangingPunct="1">
              <a:buFont typeface="Arial" charset="0"/>
              <a:buChar char="►"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690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  <a:solidFill>
            <a:srgbClr val="F7FA8A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600" b="1" dirty="0">
                <a:effectLst/>
                <a:latin typeface="Calibri" pitchFamily="34" charset="0"/>
              </a:rPr>
              <a:t>4</a:t>
            </a:r>
            <a:r>
              <a:rPr lang="ru-RU" sz="3600" b="1" dirty="0" smtClean="0">
                <a:effectLst/>
                <a:latin typeface="Calibri" pitchFamily="34" charset="0"/>
              </a:rPr>
              <a:t>. </a:t>
            </a:r>
            <a:r>
              <a:rPr lang="ru-RU" sz="3200" b="1" dirty="0" smtClean="0">
                <a:effectLst/>
                <a:latin typeface="Calibri" pitchFamily="34" charset="0"/>
              </a:rPr>
              <a:t>Какова сила тока в проводнике, если в течение </a:t>
            </a:r>
            <a:r>
              <a:rPr lang="ru-RU" sz="3200" b="1" dirty="0" smtClean="0">
                <a:solidFill>
                  <a:srgbClr val="C00000"/>
                </a:solidFill>
                <a:effectLst/>
                <a:latin typeface="Calibri" pitchFamily="34" charset="0"/>
              </a:rPr>
              <a:t>240 с</a:t>
            </a:r>
            <a:r>
              <a:rPr lang="ru-RU" sz="3200" b="1" dirty="0" smtClean="0">
                <a:effectLst/>
                <a:latin typeface="Calibri" pitchFamily="34" charset="0"/>
              </a:rPr>
              <a:t> через его поперечное сечение прошёл заряд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120 Кл</a:t>
            </a:r>
            <a:r>
              <a:rPr lang="ru-RU" sz="3200" b="1" dirty="0" smtClean="0">
                <a:effectLst/>
                <a:latin typeface="Calibri" pitchFamily="34" charset="0"/>
              </a:rPr>
              <a:t>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1"/>
            <a:ext cx="8229600" cy="93116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ru-RU" sz="3600" b="1" dirty="0" smtClean="0">
                <a:effectLst/>
                <a:latin typeface="Calibri" pitchFamily="34" charset="0"/>
              </a:rPr>
              <a:t>   </a:t>
            </a:r>
            <a:r>
              <a:rPr lang="ru-RU" sz="3600" dirty="0" smtClean="0">
                <a:effectLst/>
                <a:latin typeface="Calibri" pitchFamily="34" charset="0"/>
              </a:rPr>
              <a:t>А) 30 А       Б) 0,5 А       В) 5 А         Г) 3 А</a:t>
            </a:r>
          </a:p>
        </p:txBody>
      </p:sp>
    </p:spTree>
    <p:extLst>
      <p:ext uri="{BB962C8B-B14F-4D97-AF65-F5344CB8AC3E}">
        <p14:creationId xmlns:p14="http://schemas.microsoft.com/office/powerpoint/2010/main" val="10595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23850" y="251489"/>
            <a:ext cx="8569325" cy="584200"/>
          </a:xfrm>
          <a:prstGeom prst="rect">
            <a:avLst/>
          </a:prstGeom>
          <a:solidFill>
            <a:srgbClr val="F7FA8A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5. Какова цена деления шкалы амперметра?</a:t>
            </a:r>
          </a:p>
        </p:txBody>
      </p:sp>
      <p:pic>
        <p:nvPicPr>
          <p:cNvPr id="93187" name="Picture 5" descr="шкала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124744"/>
            <a:ext cx="5581823" cy="369879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3188" name="TextBox 3"/>
          <p:cNvSpPr txBox="1">
            <a:spLocks noChangeArrowheads="1"/>
          </p:cNvSpPr>
          <p:nvPr/>
        </p:nvSpPr>
        <p:spPr bwMode="auto">
          <a:xfrm>
            <a:off x="6156176" y="1428749"/>
            <a:ext cx="190949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А)  2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Б)  1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В)  0,5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Г)  0,2 А</a:t>
            </a:r>
          </a:p>
        </p:txBody>
      </p:sp>
    </p:spTree>
    <p:extLst>
      <p:ext uri="{BB962C8B-B14F-4D97-AF65-F5344CB8AC3E}">
        <p14:creationId xmlns:p14="http://schemas.microsoft.com/office/powerpoint/2010/main" val="8032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569325" cy="584775"/>
          </a:xfrm>
          <a:prstGeom prst="rect">
            <a:avLst/>
          </a:prstGeom>
          <a:solidFill>
            <a:srgbClr val="F7FA8A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6. Какую силу тока показывает амперметр?</a:t>
            </a:r>
          </a:p>
        </p:txBody>
      </p:sp>
      <p:pic>
        <p:nvPicPr>
          <p:cNvPr id="94211" name="Picture 5" descr="шкала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22" y="1052736"/>
            <a:ext cx="5929312" cy="39290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4212" name="TextBox 3"/>
          <p:cNvSpPr txBox="1">
            <a:spLocks noChangeArrowheads="1"/>
          </p:cNvSpPr>
          <p:nvPr/>
        </p:nvSpPr>
        <p:spPr bwMode="auto">
          <a:xfrm>
            <a:off x="6357938" y="1428750"/>
            <a:ext cx="192713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А)  1,4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Б)  1,8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В)  14 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Calibri" pitchFamily="34" charset="0"/>
              </a:rPr>
              <a:t>Г)  0,9 А</a:t>
            </a:r>
          </a:p>
        </p:txBody>
      </p:sp>
    </p:spTree>
    <p:extLst>
      <p:ext uri="{BB962C8B-B14F-4D97-AF65-F5344CB8AC3E}">
        <p14:creationId xmlns:p14="http://schemas.microsoft.com/office/powerpoint/2010/main" val="122237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Line 4"/>
          <p:cNvSpPr>
            <a:spLocks noChangeShapeType="1"/>
          </p:cNvSpPr>
          <p:nvPr/>
        </p:nvSpPr>
        <p:spPr bwMode="auto">
          <a:xfrm>
            <a:off x="1097756" y="1526372"/>
            <a:ext cx="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5" name="Line 5"/>
          <p:cNvSpPr>
            <a:spLocks noChangeShapeType="1"/>
          </p:cNvSpPr>
          <p:nvPr/>
        </p:nvSpPr>
        <p:spPr bwMode="auto">
          <a:xfrm>
            <a:off x="1240631" y="1813710"/>
            <a:ext cx="1588" cy="503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6" name="Line 6"/>
          <p:cNvSpPr>
            <a:spLocks noChangeShapeType="1"/>
          </p:cNvSpPr>
          <p:nvPr/>
        </p:nvSpPr>
        <p:spPr bwMode="auto">
          <a:xfrm>
            <a:off x="521494" y="2029610"/>
            <a:ext cx="576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7" name="Line 7"/>
          <p:cNvSpPr>
            <a:spLocks noChangeShapeType="1"/>
          </p:cNvSpPr>
          <p:nvPr/>
        </p:nvSpPr>
        <p:spPr bwMode="auto">
          <a:xfrm>
            <a:off x="1242219" y="2029610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8" name="Line 8"/>
          <p:cNvSpPr>
            <a:spLocks noChangeShapeType="1"/>
          </p:cNvSpPr>
          <p:nvPr/>
        </p:nvSpPr>
        <p:spPr bwMode="auto">
          <a:xfrm>
            <a:off x="1674019" y="2029610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9" name="Line 9"/>
          <p:cNvSpPr>
            <a:spLocks noChangeShapeType="1"/>
          </p:cNvSpPr>
          <p:nvPr/>
        </p:nvSpPr>
        <p:spPr bwMode="auto">
          <a:xfrm>
            <a:off x="1961356" y="1526372"/>
            <a:ext cx="0" cy="935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0" name="Line 10"/>
          <p:cNvSpPr>
            <a:spLocks noChangeShapeType="1"/>
          </p:cNvSpPr>
          <p:nvPr/>
        </p:nvSpPr>
        <p:spPr bwMode="auto">
          <a:xfrm>
            <a:off x="2105819" y="181371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1" name="Line 11"/>
          <p:cNvSpPr>
            <a:spLocks noChangeShapeType="1"/>
          </p:cNvSpPr>
          <p:nvPr/>
        </p:nvSpPr>
        <p:spPr bwMode="auto">
          <a:xfrm>
            <a:off x="2105819" y="2029610"/>
            <a:ext cx="5032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2" name="AutoShape 12"/>
          <p:cNvSpPr>
            <a:spLocks noChangeArrowheads="1"/>
          </p:cNvSpPr>
          <p:nvPr/>
        </p:nvSpPr>
        <p:spPr bwMode="auto">
          <a:xfrm>
            <a:off x="2753519" y="2534435"/>
            <a:ext cx="609600" cy="609600"/>
          </a:xfrm>
          <a:prstGeom prst="flowChartSummingJunction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3" name="Rectangle 13"/>
          <p:cNvSpPr>
            <a:spLocks noChangeArrowheads="1"/>
          </p:cNvSpPr>
          <p:nvPr/>
        </p:nvSpPr>
        <p:spPr bwMode="auto">
          <a:xfrm>
            <a:off x="1240631" y="3398035"/>
            <a:ext cx="935038" cy="287337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4" name="Line 14"/>
          <p:cNvSpPr>
            <a:spLocks noChangeShapeType="1"/>
          </p:cNvSpPr>
          <p:nvPr/>
        </p:nvSpPr>
        <p:spPr bwMode="auto">
          <a:xfrm>
            <a:off x="3040856" y="2029610"/>
            <a:ext cx="0" cy="503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5" name="Line 15"/>
          <p:cNvSpPr>
            <a:spLocks noChangeShapeType="1"/>
          </p:cNvSpPr>
          <p:nvPr/>
        </p:nvSpPr>
        <p:spPr bwMode="auto">
          <a:xfrm>
            <a:off x="2537619" y="2029610"/>
            <a:ext cx="539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6" name="Line 16"/>
          <p:cNvSpPr>
            <a:spLocks noChangeShapeType="1"/>
          </p:cNvSpPr>
          <p:nvPr/>
        </p:nvSpPr>
        <p:spPr bwMode="auto">
          <a:xfrm>
            <a:off x="2393156" y="3542497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7" name="Line 17"/>
          <p:cNvSpPr>
            <a:spLocks noChangeShapeType="1"/>
          </p:cNvSpPr>
          <p:nvPr/>
        </p:nvSpPr>
        <p:spPr bwMode="auto">
          <a:xfrm>
            <a:off x="2177256" y="3542497"/>
            <a:ext cx="468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8" name="Line 26"/>
          <p:cNvSpPr>
            <a:spLocks noChangeShapeType="1"/>
          </p:cNvSpPr>
          <p:nvPr/>
        </p:nvSpPr>
        <p:spPr bwMode="auto">
          <a:xfrm flipV="1">
            <a:off x="232569" y="2677310"/>
            <a:ext cx="290512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49" name="Line 29"/>
          <p:cNvSpPr>
            <a:spLocks noChangeShapeType="1"/>
          </p:cNvSpPr>
          <p:nvPr/>
        </p:nvSpPr>
        <p:spPr bwMode="auto">
          <a:xfrm>
            <a:off x="521494" y="2029610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cxnSp>
        <p:nvCxnSpPr>
          <p:cNvPr id="35" name="Прямая соединительная линия 34"/>
          <p:cNvCxnSpPr>
            <a:endCxn id="95243" idx="1"/>
          </p:cNvCxnSpPr>
          <p:nvPr/>
        </p:nvCxnSpPr>
        <p:spPr>
          <a:xfrm>
            <a:off x="548481" y="3540910"/>
            <a:ext cx="6921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 flipH="1" flipV="1">
            <a:off x="333375" y="3325804"/>
            <a:ext cx="42862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endCxn id="95242" idx="4"/>
          </p:cNvCxnSpPr>
          <p:nvPr/>
        </p:nvCxnSpPr>
        <p:spPr>
          <a:xfrm rot="5400000" flipH="1" flipV="1">
            <a:off x="2855119" y="3337710"/>
            <a:ext cx="396875" cy="95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53" name="TextBox 41"/>
          <p:cNvSpPr txBox="1">
            <a:spLocks noChangeArrowheads="1"/>
          </p:cNvSpPr>
          <p:nvPr/>
        </p:nvSpPr>
        <p:spPr bwMode="auto">
          <a:xfrm>
            <a:off x="472250" y="260648"/>
            <a:ext cx="8184741" cy="1077218"/>
          </a:xfrm>
          <a:prstGeom prst="rect">
            <a:avLst/>
          </a:prstGeom>
          <a:solidFill>
            <a:srgbClr val="F7FA8A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7. Необходимо измерить силу тока в лампе.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Для этого амперметр нужно подключить…</a:t>
            </a:r>
          </a:p>
        </p:txBody>
      </p:sp>
      <p:sp>
        <p:nvSpPr>
          <p:cNvPr id="95254" name="TextBox 42"/>
          <p:cNvSpPr txBox="1">
            <a:spLocks noChangeArrowheads="1"/>
          </p:cNvSpPr>
          <p:nvPr/>
        </p:nvSpPr>
        <p:spPr bwMode="auto">
          <a:xfrm>
            <a:off x="3490891" y="1557338"/>
            <a:ext cx="4897046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А) последовательно с лампой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Б) параллельно с лампой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В) параллельно с источником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    тока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Г) последовательно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</a:rPr>
              <a:t>    в любое место цепи</a:t>
            </a:r>
          </a:p>
        </p:txBody>
      </p:sp>
    </p:spTree>
    <p:extLst>
      <p:ext uri="{BB962C8B-B14F-4D97-AF65-F5344CB8AC3E}">
        <p14:creationId xmlns:p14="http://schemas.microsoft.com/office/powerpoint/2010/main" val="3351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Изображение 0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00188"/>
            <a:ext cx="428625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2"/>
          <p:cNvSpPr txBox="1">
            <a:spLocks noChangeArrowheads="1"/>
          </p:cNvSpPr>
          <p:nvPr/>
        </p:nvSpPr>
        <p:spPr bwMode="auto">
          <a:xfrm>
            <a:off x="363585" y="357188"/>
            <a:ext cx="8670772" cy="584775"/>
          </a:xfrm>
          <a:prstGeom prst="rect">
            <a:avLst/>
          </a:prstGeom>
          <a:solidFill>
            <a:srgbClr val="F7FA8A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8. Амперметр показывает </a:t>
            </a:r>
            <a:r>
              <a:rPr lang="ru-RU" sz="3200" b="1" dirty="0" smtClean="0">
                <a:solidFill>
                  <a:srgbClr val="C00000"/>
                </a:solidFill>
                <a:latin typeface="Calibri" pitchFamily="34" charset="0"/>
              </a:rPr>
              <a:t>0,3 А</a:t>
            </a:r>
            <a:r>
              <a:rPr lang="ru-RU" sz="3200" b="1" dirty="0" smtClean="0">
                <a:solidFill>
                  <a:srgbClr val="000000"/>
                </a:solidFill>
                <a:latin typeface="Calibri" pitchFamily="34" charset="0"/>
              </a:rPr>
              <a:t>. Это сила тока…</a:t>
            </a:r>
          </a:p>
        </p:txBody>
      </p:sp>
      <p:sp>
        <p:nvSpPr>
          <p:cNvPr id="96260" name="TextBox 4"/>
          <p:cNvSpPr txBox="1">
            <a:spLocks noChangeArrowheads="1"/>
          </p:cNvSpPr>
          <p:nvPr/>
        </p:nvSpPr>
        <p:spPr bwMode="auto">
          <a:xfrm>
            <a:off x="5004048" y="1268760"/>
            <a:ext cx="326467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Calibri" pitchFamily="34" charset="0"/>
              </a:rPr>
              <a:t>А) в лампе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Calibri" pitchFamily="34" charset="0"/>
              </a:rPr>
              <a:t>Б) на источнике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Calibri" pitchFamily="34" charset="0"/>
              </a:rPr>
              <a:t>В) во всей цепи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Calibri" pitchFamily="34" charset="0"/>
              </a:rPr>
              <a:t>Г) в проводах</a:t>
            </a:r>
          </a:p>
        </p:txBody>
      </p:sp>
    </p:spTree>
    <p:extLst>
      <p:ext uri="{BB962C8B-B14F-4D97-AF65-F5344CB8AC3E}">
        <p14:creationId xmlns:p14="http://schemas.microsoft.com/office/powerpoint/2010/main" val="8073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608112"/>
          </a:xfrm>
        </p:spPr>
        <p:txBody>
          <a:bodyPr/>
          <a:lstStyle/>
          <a:p>
            <a:r>
              <a:rPr lang="ru-RU" sz="3200" b="1" dirty="0" smtClean="0">
                <a:effectLst/>
                <a:latin typeface="Calibri" pitchFamily="34" charset="0"/>
              </a:rPr>
              <a:t>Проверьте друг друга</a:t>
            </a:r>
            <a:endParaRPr lang="ru-RU" sz="3200" b="1" dirty="0">
              <a:effectLst/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980728"/>
            <a:ext cx="3672408" cy="4498975"/>
          </a:xfrm>
        </p:spPr>
        <p:txBody>
          <a:bodyPr/>
          <a:lstStyle/>
          <a:p>
            <a:r>
              <a:rPr lang="ru-RU" i="1" dirty="0" smtClean="0">
                <a:effectLst/>
                <a:latin typeface="Calibri" pitchFamily="34" charset="0"/>
              </a:rPr>
              <a:t>Ответы на тест: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1) Б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2) Г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3) В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4) Б</a:t>
            </a:r>
          </a:p>
          <a:p>
            <a:pPr marL="0" indent="0">
              <a:buNone/>
            </a:pPr>
            <a:endParaRPr lang="ru-RU" i="1" dirty="0">
              <a:effectLst/>
              <a:latin typeface="Calibri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195736" y="1484784"/>
            <a:ext cx="4270375" cy="4498975"/>
          </a:xfrm>
        </p:spPr>
        <p:txBody>
          <a:bodyPr/>
          <a:lstStyle/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5) Г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6) Б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7) Г</a:t>
            </a:r>
          </a:p>
          <a:p>
            <a:pPr marL="0" indent="0">
              <a:buNone/>
            </a:pPr>
            <a:r>
              <a:rPr lang="ru-RU" sz="3200" i="1" dirty="0" smtClean="0">
                <a:effectLst/>
                <a:latin typeface="Calibri" pitchFamily="34" charset="0"/>
              </a:rPr>
              <a:t>8) В</a:t>
            </a:r>
            <a:endParaRPr lang="ru-RU" sz="3200" i="1" dirty="0"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85838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Электрическое напряжение</a:t>
            </a:r>
          </a:p>
        </p:txBody>
      </p:sp>
      <p:pic>
        <p:nvPicPr>
          <p:cNvPr id="97283" name="Picture 1" descr="D:\WINDOWS\Users\Aida\Рабочий стол\МОИ проекты на разработке\источники тока Новая папка\napryag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1341438"/>
            <a:ext cx="40957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2" descr="D:\WINDOWS\Users\Aida\Рабочий стол\МОИ проекты на разработке\источники тока Новая папка\napryag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88" y="1341438"/>
            <a:ext cx="40957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50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>
            <a:spLocks noGrp="1" noChangeArrowheads="1"/>
          </p:cNvSpPr>
          <p:nvPr>
            <p:ph idx="1"/>
          </p:nvPr>
        </p:nvSpPr>
        <p:spPr>
          <a:xfrm>
            <a:off x="285750" y="357188"/>
            <a:ext cx="8540750" cy="1384995"/>
          </a:xfr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r>
              <a:rPr lang="ru-RU" sz="2400" dirty="0" smtClean="0">
                <a:effectLst/>
                <a:latin typeface="Verdana" pitchFamily="34" charset="0"/>
              </a:rPr>
              <a:t>     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</a:rPr>
              <a:t>Напряжение </a:t>
            </a:r>
            <a:r>
              <a:rPr lang="ru-RU" sz="2800" dirty="0" smtClean="0">
                <a:effectLst/>
                <a:latin typeface="Calibri" pitchFamily="34" charset="0"/>
                <a:cs typeface="Arial" pitchFamily="34" charset="0"/>
              </a:rPr>
              <a:t>- величина, равная отношению работы электрического тока  к электрическому заряду, прошедшему по участку цепи.</a:t>
            </a:r>
          </a:p>
        </p:txBody>
      </p:sp>
      <p:sp>
        <p:nvSpPr>
          <p:cNvPr id="98307" name="TextBox 4"/>
          <p:cNvSpPr txBox="1">
            <a:spLocks noChangeArrowheads="1"/>
          </p:cNvSpPr>
          <p:nvPr/>
        </p:nvSpPr>
        <p:spPr bwMode="auto">
          <a:xfrm>
            <a:off x="1928813" y="5572125"/>
            <a:ext cx="401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</a:rPr>
              <a:t>  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11188" y="1928813"/>
            <a:ext cx="4752975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3600" b="1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8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работа тока (Дж)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24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(работа электрического поля)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600" b="1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ru-RU" sz="3600" b="1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заряд (Кл)</a:t>
            </a:r>
            <a:endParaRPr lang="en-US" sz="2800" i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5400" b="1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ru-RU" sz="54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напряжение</a:t>
            </a:r>
          </a:p>
        </p:txBody>
      </p:sp>
      <p:graphicFrame>
        <p:nvGraphicFramePr>
          <p:cNvPr id="62466" name="Object 1024"/>
          <p:cNvGraphicFramePr>
            <a:graphicFrameLocks noChangeAspect="1"/>
          </p:cNvGraphicFramePr>
          <p:nvPr/>
        </p:nvGraphicFramePr>
        <p:xfrm>
          <a:off x="5724525" y="2276475"/>
          <a:ext cx="2017713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3" imgW="444307" imgH="418918" progId="Equation.3">
                  <p:embed/>
                </p:oleObj>
              </mc:Choice>
              <mc:Fallback>
                <p:oleObj name="Формула" r:id="rId3" imgW="444307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276475"/>
                        <a:ext cx="2017713" cy="19018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555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25488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Единицы напряжения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2120" y="4437112"/>
            <a:ext cx="3168650" cy="1071563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dirty="0" err="1" smtClean="0">
                <a:effectLst/>
                <a:latin typeface="Calibri" pitchFamily="34" charset="0"/>
              </a:rPr>
              <a:t>Алессандро</a:t>
            </a:r>
            <a:r>
              <a:rPr lang="ru-RU" dirty="0" smtClean="0">
                <a:effectLst/>
                <a:latin typeface="Calibri" pitchFamily="34" charset="0"/>
              </a:rPr>
              <a:t> Вольта, итальянский физик</a:t>
            </a:r>
            <a:endParaRPr lang="ru-RU" dirty="0">
              <a:effectLst/>
              <a:latin typeface="Calibri" pitchFamily="34" charset="0"/>
            </a:endParaRPr>
          </a:p>
        </p:txBody>
      </p:sp>
      <p:pic>
        <p:nvPicPr>
          <p:cNvPr id="7" name="Picture 2" descr="E:\Мое\Физика\8 класс\Электрическое напряжение. Единицы напряжения. Вольтметр\65134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128" y="764704"/>
            <a:ext cx="2879725" cy="3816350"/>
          </a:xfrm>
        </p:spPr>
      </p:pic>
      <p:graphicFrame>
        <p:nvGraphicFramePr>
          <p:cNvPr id="409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89539"/>
              </p:ext>
            </p:extLst>
          </p:nvPr>
        </p:nvGraphicFramePr>
        <p:xfrm>
          <a:off x="500063" y="1071563"/>
          <a:ext cx="4792017" cy="1530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5" imgW="1231366" imgH="393529" progId="Equation.3">
                  <p:embed/>
                </p:oleObj>
              </mc:Choice>
              <mc:Fallback>
                <p:oleObj name="Формула" r:id="rId5" imgW="123136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071563"/>
                        <a:ext cx="4792017" cy="15304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57200" y="2786063"/>
            <a:ext cx="4040188" cy="1643062"/>
          </a:xfrm>
        </p:spPr>
        <p:txBody>
          <a:bodyPr/>
          <a:lstStyle/>
          <a:p>
            <a:r>
              <a:rPr lang="ru-RU" sz="3200" dirty="0" smtClean="0">
                <a:effectLst/>
                <a:latin typeface="Calibri" pitchFamily="34" charset="0"/>
              </a:rPr>
              <a:t>1 мВ = 0,001 В</a:t>
            </a:r>
          </a:p>
          <a:p>
            <a:r>
              <a:rPr lang="ru-RU" sz="3200" dirty="0" smtClean="0">
                <a:effectLst/>
                <a:latin typeface="Calibri" pitchFamily="34" charset="0"/>
              </a:rPr>
              <a:t>1 </a:t>
            </a:r>
            <a:r>
              <a:rPr lang="ru-RU" sz="3200" dirty="0" err="1" smtClean="0">
                <a:effectLst/>
                <a:latin typeface="Calibri" pitchFamily="34" charset="0"/>
              </a:rPr>
              <a:t>кВ</a:t>
            </a:r>
            <a:r>
              <a:rPr lang="ru-RU" sz="3200" dirty="0" smtClean="0">
                <a:effectLst/>
                <a:latin typeface="Calibri" pitchFamily="34" charset="0"/>
              </a:rPr>
              <a:t> = 1000 В</a:t>
            </a:r>
          </a:p>
          <a:p>
            <a:r>
              <a:rPr lang="ru-RU" sz="3200" dirty="0" smtClean="0">
                <a:effectLst/>
                <a:latin typeface="Calibri" pitchFamily="34" charset="0"/>
              </a:rPr>
              <a:t>1 МВ = 1000000 В</a:t>
            </a:r>
          </a:p>
        </p:txBody>
      </p:sp>
    </p:spTree>
    <p:extLst>
      <p:ext uri="{BB962C8B-B14F-4D97-AF65-F5344CB8AC3E}">
        <p14:creationId xmlns:p14="http://schemas.microsoft.com/office/powerpoint/2010/main" val="51405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557213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effectLst/>
                <a:latin typeface="Calibri" pitchFamily="34" charset="0"/>
              </a:rPr>
              <a:t>Примеры типичных напряжений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857250"/>
            <a:ext cx="9144000" cy="60007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Электрический фонарь                      </a:t>
            </a:r>
            <a:r>
              <a:rPr lang="ru-RU" sz="2400" dirty="0" smtClean="0">
                <a:effectLst/>
                <a:latin typeface="Calibri" pitchFamily="34" charset="0"/>
              </a:rPr>
              <a:t>– </a:t>
            </a:r>
            <a:r>
              <a:rPr lang="ru-RU" sz="2400" dirty="0" smtClean="0">
                <a:effectLst/>
                <a:latin typeface="Calibri" pitchFamily="34" charset="0"/>
              </a:rPr>
              <a:t>	4,5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Напряжение в сети                              – 	220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Двигатель троллейбуса                      </a:t>
            </a:r>
            <a:r>
              <a:rPr lang="ru-RU" sz="2400" dirty="0" smtClean="0">
                <a:effectLst/>
                <a:latin typeface="Calibri" pitchFamily="34" charset="0"/>
              </a:rPr>
              <a:t>– </a:t>
            </a:r>
            <a:r>
              <a:rPr lang="ru-RU" sz="2400" dirty="0" smtClean="0">
                <a:effectLst/>
                <a:latin typeface="Calibri" pitchFamily="34" charset="0"/>
              </a:rPr>
              <a:t>	600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Кинескоп телевизора                         </a:t>
            </a:r>
            <a:r>
              <a:rPr lang="ru-RU" sz="2400" dirty="0" smtClean="0">
                <a:effectLst/>
                <a:latin typeface="Calibri" pitchFamily="34" charset="0"/>
              </a:rPr>
              <a:t> – </a:t>
            </a:r>
            <a:r>
              <a:rPr lang="ru-RU" sz="2400" dirty="0" smtClean="0">
                <a:effectLst/>
                <a:latin typeface="Calibri" pitchFamily="34" charset="0"/>
              </a:rPr>
              <a:t>		16 000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Напряжение между облаками во время грозы – 100 000 000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000" dirty="0" smtClean="0">
                <a:effectLst/>
                <a:latin typeface="Calibri" pitchFamily="34" charset="0"/>
              </a:rPr>
              <a:t>Безопасное электрическое напряжение в сыром помещении </a:t>
            </a:r>
            <a:r>
              <a:rPr lang="ru-RU" sz="2000" dirty="0" smtClean="0">
                <a:effectLst/>
                <a:latin typeface="Calibri" pitchFamily="34" charset="0"/>
              </a:rPr>
              <a:t> </a:t>
            </a:r>
            <a:r>
              <a:rPr lang="ru-RU" sz="2400" dirty="0" smtClean="0">
                <a:effectLst/>
                <a:latin typeface="Calibri" pitchFamily="34" charset="0"/>
              </a:rPr>
              <a:t>–   </a:t>
            </a:r>
            <a:r>
              <a:rPr lang="ru-RU" sz="2400" dirty="0" smtClean="0">
                <a:effectLst/>
                <a:latin typeface="Calibri" pitchFamily="34" charset="0"/>
              </a:rPr>
              <a:t>12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000" dirty="0" smtClean="0">
                <a:effectLst/>
                <a:latin typeface="Calibri" pitchFamily="34" charset="0"/>
              </a:rPr>
              <a:t>Безопасное электрическое напряжение в сухом помещении </a:t>
            </a:r>
            <a:r>
              <a:rPr lang="ru-RU" sz="2400" dirty="0" smtClean="0">
                <a:effectLst/>
                <a:latin typeface="Calibri" pitchFamily="34" charset="0"/>
              </a:rPr>
              <a:t>– 36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i="1" dirty="0" smtClean="0">
                <a:solidFill>
                  <a:srgbClr val="3333CC"/>
                </a:solidFill>
                <a:effectLst/>
                <a:latin typeface="Calibri" pitchFamily="34" charset="0"/>
              </a:rPr>
              <a:t>Электрические рыбы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Электрический скат                               – 	50–60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Нильский электрический сом            </a:t>
            </a:r>
            <a:r>
              <a:rPr lang="ru-RU" sz="2400" dirty="0" smtClean="0">
                <a:effectLst/>
                <a:latin typeface="Calibri" pitchFamily="34" charset="0"/>
              </a:rPr>
              <a:t> – </a:t>
            </a:r>
            <a:r>
              <a:rPr lang="ru-RU" sz="2400" dirty="0" smtClean="0">
                <a:effectLst/>
                <a:latin typeface="Calibri" pitchFamily="34" charset="0"/>
              </a:rPr>
              <a:t>	350 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r>
              <a:rPr lang="ru-RU" sz="2400" dirty="0" smtClean="0">
                <a:effectLst/>
                <a:latin typeface="Calibri" pitchFamily="34" charset="0"/>
              </a:rPr>
              <a:t>Угорь-</a:t>
            </a:r>
            <a:r>
              <a:rPr lang="ru-RU" sz="2400" dirty="0" err="1" smtClean="0">
                <a:effectLst/>
                <a:latin typeface="Calibri" pitchFamily="34" charset="0"/>
              </a:rPr>
              <a:t>электрофорус</a:t>
            </a:r>
            <a:r>
              <a:rPr lang="ru-RU" sz="2400" dirty="0" smtClean="0">
                <a:effectLst/>
                <a:latin typeface="Calibri" pitchFamily="34" charset="0"/>
              </a:rPr>
              <a:t>                              </a:t>
            </a:r>
            <a:r>
              <a:rPr lang="ru-RU" sz="2400" dirty="0" smtClean="0">
                <a:effectLst/>
                <a:latin typeface="Calibri" pitchFamily="34" charset="0"/>
              </a:rPr>
              <a:t>- </a:t>
            </a:r>
            <a:r>
              <a:rPr lang="ru-RU" sz="2400" dirty="0" smtClean="0">
                <a:effectLst/>
                <a:latin typeface="Calibri" pitchFamily="34" charset="0"/>
              </a:rPr>
              <a:t>    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Calibri" pitchFamily="34" charset="0"/>
              </a:rPr>
              <a:t>свыше</a:t>
            </a:r>
            <a:r>
              <a:rPr lang="ru-RU" sz="2400" dirty="0" smtClean="0">
                <a:effectLst/>
                <a:latin typeface="Calibri" pitchFamily="34" charset="0"/>
              </a:rPr>
              <a:t> 500 </a:t>
            </a:r>
            <a:r>
              <a:rPr lang="ru-RU" sz="2400" dirty="0" smtClean="0">
                <a:effectLst/>
                <a:latin typeface="Calibri" pitchFamily="34" charset="0"/>
              </a:rPr>
              <a:t>В</a:t>
            </a:r>
          </a:p>
          <a:p>
            <a:pPr eaLnBrk="1" hangingPunct="1">
              <a:buFont typeface="Wingdings" pitchFamily="2" charset="2"/>
              <a:buNone/>
              <a:tabLst>
                <a:tab pos="6370638" algn="l"/>
              </a:tabLst>
            </a:pPr>
            <a:endParaRPr lang="ru-RU" sz="2400" dirty="0" smtClean="0"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642350" cy="1357312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Прибор для измерения напряжения –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вольтметр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E:\Мое\Физика\8 класс\Электрическое напряжение. Единицы напряжения. Вольтметр\http900igr.netdataifizikaEdinitsa-elektricheskogo-naprjazhenija0010-003-Izmerenie-naprjazhenija.png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807" y="2420888"/>
            <a:ext cx="3503612" cy="3689350"/>
          </a:xfrm>
        </p:spPr>
      </p:pic>
      <p:pic>
        <p:nvPicPr>
          <p:cNvPr id="5126" name="Picture 6" descr="E:\Мое\Физика\8 класс\Электрическое напряжение. Единицы напряжения. Вольтметр\8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1575"/>
            <a:ext cx="3529013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487488" y="1843882"/>
            <a:ext cx="857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2344738" y="1558132"/>
            <a:ext cx="642937" cy="6429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87675" y="1843882"/>
            <a:ext cx="857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487613" y="1629570"/>
            <a:ext cx="400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000000"/>
                </a:solidFill>
              </a:rPr>
              <a:t>V</a:t>
            </a:r>
            <a:endParaRPr lang="ru-RU" sz="2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2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4" y="285750"/>
            <a:ext cx="8893175" cy="796925"/>
          </a:xfrm>
        </p:spPr>
        <p:txBody>
          <a:bodyPr/>
          <a:lstStyle/>
          <a:p>
            <a:r>
              <a:rPr lang="ru-RU" sz="2800" u="sng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Подключение вольтметра в цепь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– 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</a:rPr>
              <a:t>параллельно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к участку цепи , в котором измеряется напряжение.</a:t>
            </a:r>
          </a:p>
        </p:txBody>
      </p:sp>
      <p:grpSp>
        <p:nvGrpSpPr>
          <p:cNvPr id="3" name="Group 15"/>
          <p:cNvGrpSpPr>
            <a:grpSpLocks noGrp="1"/>
          </p:cNvGrpSpPr>
          <p:nvPr/>
        </p:nvGrpSpPr>
        <p:grpSpPr bwMode="auto">
          <a:xfrm>
            <a:off x="250825" y="1500188"/>
            <a:ext cx="8713788" cy="3729037"/>
            <a:chOff x="1584" y="2448"/>
            <a:chExt cx="4014" cy="1606"/>
          </a:xfrm>
        </p:grpSpPr>
        <p:pic>
          <p:nvPicPr>
            <p:cNvPr id="102404" name="Picture 11" descr="Безымянный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06" b="3781"/>
            <a:stretch>
              <a:fillRect/>
            </a:stretch>
          </p:blipFill>
          <p:spPr bwMode="auto">
            <a:xfrm>
              <a:off x="1584" y="2592"/>
              <a:ext cx="2346" cy="1089"/>
            </a:xfrm>
            <a:prstGeom prst="rect">
              <a:avLst/>
            </a:prstGeom>
            <a:noFill/>
            <a:ln w="9525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2405" name="Group 14"/>
            <p:cNvGrpSpPr>
              <a:grpSpLocks/>
            </p:cNvGrpSpPr>
            <p:nvPr/>
          </p:nvGrpSpPr>
          <p:grpSpPr bwMode="auto">
            <a:xfrm>
              <a:off x="3092" y="2448"/>
              <a:ext cx="2506" cy="1606"/>
              <a:chOff x="3092" y="2448"/>
              <a:chExt cx="2506" cy="1606"/>
            </a:xfrm>
          </p:grpSpPr>
          <p:pic>
            <p:nvPicPr>
              <p:cNvPr id="102406" name="Picture 8" descr="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8" y="2448"/>
                <a:ext cx="1230" cy="1296"/>
              </a:xfrm>
              <a:prstGeom prst="rect">
                <a:avLst/>
              </a:prstGeom>
              <a:noFill/>
              <a:ln w="9525">
                <a:solidFill>
                  <a:srgbClr val="00B0F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407" name="Freeform 9"/>
              <p:cNvSpPr>
                <a:spLocks/>
              </p:cNvSpPr>
              <p:nvPr/>
            </p:nvSpPr>
            <p:spPr bwMode="auto">
              <a:xfrm>
                <a:off x="3898" y="3497"/>
                <a:ext cx="970" cy="324"/>
              </a:xfrm>
              <a:custGeom>
                <a:avLst/>
                <a:gdLst>
                  <a:gd name="T0" fmla="*/ 892 w 970"/>
                  <a:gd name="T1" fmla="*/ 26 h 324"/>
                  <a:gd name="T2" fmla="*/ 912 w 970"/>
                  <a:gd name="T3" fmla="*/ 7 h 324"/>
                  <a:gd name="T4" fmla="*/ 969 w 970"/>
                  <a:gd name="T5" fmla="*/ 74 h 324"/>
                  <a:gd name="T6" fmla="*/ 873 w 970"/>
                  <a:gd name="T7" fmla="*/ 218 h 324"/>
                  <a:gd name="T8" fmla="*/ 691 w 970"/>
                  <a:gd name="T9" fmla="*/ 228 h 324"/>
                  <a:gd name="T10" fmla="*/ 537 w 970"/>
                  <a:gd name="T11" fmla="*/ 276 h 324"/>
                  <a:gd name="T12" fmla="*/ 460 w 970"/>
                  <a:gd name="T13" fmla="*/ 324 h 324"/>
                  <a:gd name="T14" fmla="*/ 144 w 970"/>
                  <a:gd name="T15" fmla="*/ 314 h 324"/>
                  <a:gd name="T16" fmla="*/ 0 w 970"/>
                  <a:gd name="T17" fmla="*/ 285 h 3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0"/>
                  <a:gd name="T28" fmla="*/ 0 h 324"/>
                  <a:gd name="T29" fmla="*/ 970 w 970"/>
                  <a:gd name="T30" fmla="*/ 324 h 3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0" h="324">
                    <a:moveTo>
                      <a:pt x="892" y="26"/>
                    </a:moveTo>
                    <a:cubicBezTo>
                      <a:pt x="899" y="20"/>
                      <a:pt x="903" y="8"/>
                      <a:pt x="912" y="7"/>
                    </a:cubicBezTo>
                    <a:cubicBezTo>
                      <a:pt x="959" y="0"/>
                      <a:pt x="959" y="43"/>
                      <a:pt x="969" y="74"/>
                    </a:cubicBezTo>
                    <a:cubicBezTo>
                      <a:pt x="884" y="103"/>
                      <a:pt x="970" y="209"/>
                      <a:pt x="873" y="218"/>
                    </a:cubicBezTo>
                    <a:cubicBezTo>
                      <a:pt x="812" y="223"/>
                      <a:pt x="752" y="225"/>
                      <a:pt x="691" y="228"/>
                    </a:cubicBezTo>
                    <a:cubicBezTo>
                      <a:pt x="639" y="240"/>
                      <a:pt x="588" y="258"/>
                      <a:pt x="537" y="276"/>
                    </a:cubicBezTo>
                    <a:cubicBezTo>
                      <a:pt x="511" y="316"/>
                      <a:pt x="503" y="309"/>
                      <a:pt x="460" y="324"/>
                    </a:cubicBezTo>
                    <a:cubicBezTo>
                      <a:pt x="355" y="321"/>
                      <a:pt x="249" y="319"/>
                      <a:pt x="144" y="314"/>
                    </a:cubicBezTo>
                    <a:cubicBezTo>
                      <a:pt x="119" y="313"/>
                      <a:pt x="27" y="315"/>
                      <a:pt x="0" y="285"/>
                    </a:cubicBezTo>
                  </a:path>
                </a:pathLst>
              </a:custGeom>
              <a:noFill/>
              <a:ln w="3810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408" name="Freeform 10"/>
              <p:cNvSpPr>
                <a:spLocks/>
              </p:cNvSpPr>
              <p:nvPr/>
            </p:nvSpPr>
            <p:spPr bwMode="auto">
              <a:xfrm rot="-852406">
                <a:off x="4610" y="3549"/>
                <a:ext cx="506" cy="480"/>
              </a:xfrm>
              <a:custGeom>
                <a:avLst/>
                <a:gdLst>
                  <a:gd name="T0" fmla="*/ 1 w 970"/>
                  <a:gd name="T1" fmla="*/ 2147483647 h 324"/>
                  <a:gd name="T2" fmla="*/ 1 w 970"/>
                  <a:gd name="T3" fmla="*/ 2147483647 h 324"/>
                  <a:gd name="T4" fmla="*/ 1 w 970"/>
                  <a:gd name="T5" fmla="*/ 2147483647 h 324"/>
                  <a:gd name="T6" fmla="*/ 1 w 970"/>
                  <a:gd name="T7" fmla="*/ 2147483647 h 324"/>
                  <a:gd name="T8" fmla="*/ 1 w 970"/>
                  <a:gd name="T9" fmla="*/ 2147483647 h 324"/>
                  <a:gd name="T10" fmla="*/ 1 w 970"/>
                  <a:gd name="T11" fmla="*/ 2147483647 h 324"/>
                  <a:gd name="T12" fmla="*/ 1 w 970"/>
                  <a:gd name="T13" fmla="*/ 2147483647 h 324"/>
                  <a:gd name="T14" fmla="*/ 1 w 970"/>
                  <a:gd name="T15" fmla="*/ 2147483647 h 324"/>
                  <a:gd name="T16" fmla="*/ 0 w 970"/>
                  <a:gd name="T17" fmla="*/ 2147483647 h 3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0"/>
                  <a:gd name="T28" fmla="*/ 0 h 324"/>
                  <a:gd name="T29" fmla="*/ 970 w 970"/>
                  <a:gd name="T30" fmla="*/ 324 h 3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0" h="324">
                    <a:moveTo>
                      <a:pt x="892" y="26"/>
                    </a:moveTo>
                    <a:cubicBezTo>
                      <a:pt x="899" y="20"/>
                      <a:pt x="903" y="8"/>
                      <a:pt x="912" y="7"/>
                    </a:cubicBezTo>
                    <a:cubicBezTo>
                      <a:pt x="959" y="0"/>
                      <a:pt x="959" y="43"/>
                      <a:pt x="969" y="74"/>
                    </a:cubicBezTo>
                    <a:cubicBezTo>
                      <a:pt x="884" y="103"/>
                      <a:pt x="970" y="209"/>
                      <a:pt x="873" y="218"/>
                    </a:cubicBezTo>
                    <a:cubicBezTo>
                      <a:pt x="812" y="223"/>
                      <a:pt x="752" y="225"/>
                      <a:pt x="691" y="228"/>
                    </a:cubicBezTo>
                    <a:cubicBezTo>
                      <a:pt x="639" y="240"/>
                      <a:pt x="588" y="258"/>
                      <a:pt x="537" y="276"/>
                    </a:cubicBezTo>
                    <a:cubicBezTo>
                      <a:pt x="511" y="316"/>
                      <a:pt x="503" y="309"/>
                      <a:pt x="460" y="324"/>
                    </a:cubicBezTo>
                    <a:cubicBezTo>
                      <a:pt x="355" y="321"/>
                      <a:pt x="249" y="319"/>
                      <a:pt x="144" y="314"/>
                    </a:cubicBezTo>
                    <a:cubicBezTo>
                      <a:pt x="119" y="313"/>
                      <a:pt x="27" y="315"/>
                      <a:pt x="0" y="285"/>
                    </a:cubicBezTo>
                  </a:path>
                </a:pathLst>
              </a:custGeom>
              <a:noFill/>
              <a:ln w="3810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409" name="Freeform 12"/>
              <p:cNvSpPr>
                <a:spLocks/>
              </p:cNvSpPr>
              <p:nvPr/>
            </p:nvSpPr>
            <p:spPr bwMode="auto">
              <a:xfrm>
                <a:off x="3581" y="3550"/>
                <a:ext cx="365" cy="271"/>
              </a:xfrm>
              <a:custGeom>
                <a:avLst/>
                <a:gdLst>
                  <a:gd name="T0" fmla="*/ 365 w 365"/>
                  <a:gd name="T1" fmla="*/ 271 h 271"/>
                  <a:gd name="T2" fmla="*/ 278 w 365"/>
                  <a:gd name="T3" fmla="*/ 213 h 271"/>
                  <a:gd name="T4" fmla="*/ 163 w 365"/>
                  <a:gd name="T5" fmla="*/ 108 h 271"/>
                  <a:gd name="T6" fmla="*/ 105 w 365"/>
                  <a:gd name="T7" fmla="*/ 69 h 271"/>
                  <a:gd name="T8" fmla="*/ 86 w 365"/>
                  <a:gd name="T9" fmla="*/ 40 h 271"/>
                  <a:gd name="T10" fmla="*/ 67 w 365"/>
                  <a:gd name="T11" fmla="*/ 60 h 271"/>
                  <a:gd name="T12" fmla="*/ 38 w 365"/>
                  <a:gd name="T13" fmla="*/ 40 h 271"/>
                  <a:gd name="T14" fmla="*/ 77 w 365"/>
                  <a:gd name="T15" fmla="*/ 50 h 271"/>
                  <a:gd name="T16" fmla="*/ 48 w 365"/>
                  <a:gd name="T17" fmla="*/ 40 h 271"/>
                  <a:gd name="T18" fmla="*/ 57 w 365"/>
                  <a:gd name="T19" fmla="*/ 12 h 271"/>
                  <a:gd name="T20" fmla="*/ 0 w 365"/>
                  <a:gd name="T21" fmla="*/ 2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65"/>
                  <a:gd name="T34" fmla="*/ 0 h 271"/>
                  <a:gd name="T35" fmla="*/ 365 w 365"/>
                  <a:gd name="T36" fmla="*/ 271 h 2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65" h="271">
                    <a:moveTo>
                      <a:pt x="365" y="271"/>
                    </a:moveTo>
                    <a:cubicBezTo>
                      <a:pt x="333" y="250"/>
                      <a:pt x="313" y="230"/>
                      <a:pt x="278" y="213"/>
                    </a:cubicBezTo>
                    <a:cubicBezTo>
                      <a:pt x="241" y="176"/>
                      <a:pt x="204" y="140"/>
                      <a:pt x="163" y="108"/>
                    </a:cubicBezTo>
                    <a:cubicBezTo>
                      <a:pt x="145" y="94"/>
                      <a:pt x="105" y="69"/>
                      <a:pt x="105" y="69"/>
                    </a:cubicBezTo>
                    <a:cubicBezTo>
                      <a:pt x="99" y="59"/>
                      <a:pt x="97" y="43"/>
                      <a:pt x="86" y="40"/>
                    </a:cubicBezTo>
                    <a:cubicBezTo>
                      <a:pt x="77" y="38"/>
                      <a:pt x="76" y="60"/>
                      <a:pt x="67" y="60"/>
                    </a:cubicBezTo>
                    <a:cubicBezTo>
                      <a:pt x="55" y="60"/>
                      <a:pt x="30" y="48"/>
                      <a:pt x="38" y="40"/>
                    </a:cubicBezTo>
                    <a:cubicBezTo>
                      <a:pt x="47" y="31"/>
                      <a:pt x="64" y="50"/>
                      <a:pt x="77" y="50"/>
                    </a:cubicBezTo>
                    <a:cubicBezTo>
                      <a:pt x="87" y="50"/>
                      <a:pt x="58" y="43"/>
                      <a:pt x="48" y="40"/>
                    </a:cubicBezTo>
                    <a:cubicBezTo>
                      <a:pt x="51" y="31"/>
                      <a:pt x="63" y="20"/>
                      <a:pt x="57" y="12"/>
                    </a:cubicBezTo>
                    <a:cubicBezTo>
                      <a:pt x="48" y="0"/>
                      <a:pt x="15" y="2"/>
                      <a:pt x="0" y="2"/>
                    </a:cubicBezTo>
                  </a:path>
                </a:pathLst>
              </a:custGeom>
              <a:noFill/>
              <a:ln w="3810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410" name="Freeform 13"/>
              <p:cNvSpPr>
                <a:spLocks/>
              </p:cNvSpPr>
              <p:nvPr/>
            </p:nvSpPr>
            <p:spPr bwMode="auto">
              <a:xfrm>
                <a:off x="3092" y="3542"/>
                <a:ext cx="1593" cy="512"/>
              </a:xfrm>
              <a:custGeom>
                <a:avLst/>
                <a:gdLst>
                  <a:gd name="T0" fmla="*/ 18 w 1593"/>
                  <a:gd name="T1" fmla="*/ 0 h 512"/>
                  <a:gd name="T2" fmla="*/ 57 w 1593"/>
                  <a:gd name="T3" fmla="*/ 87 h 512"/>
                  <a:gd name="T4" fmla="*/ 114 w 1593"/>
                  <a:gd name="T5" fmla="*/ 144 h 512"/>
                  <a:gd name="T6" fmla="*/ 134 w 1593"/>
                  <a:gd name="T7" fmla="*/ 164 h 512"/>
                  <a:gd name="T8" fmla="*/ 153 w 1593"/>
                  <a:gd name="T9" fmla="*/ 221 h 512"/>
                  <a:gd name="T10" fmla="*/ 162 w 1593"/>
                  <a:gd name="T11" fmla="*/ 250 h 512"/>
                  <a:gd name="T12" fmla="*/ 220 w 1593"/>
                  <a:gd name="T13" fmla="*/ 269 h 512"/>
                  <a:gd name="T14" fmla="*/ 297 w 1593"/>
                  <a:gd name="T15" fmla="*/ 336 h 512"/>
                  <a:gd name="T16" fmla="*/ 383 w 1593"/>
                  <a:gd name="T17" fmla="*/ 375 h 512"/>
                  <a:gd name="T18" fmla="*/ 441 w 1593"/>
                  <a:gd name="T19" fmla="*/ 423 h 512"/>
                  <a:gd name="T20" fmla="*/ 594 w 1593"/>
                  <a:gd name="T21" fmla="*/ 471 h 512"/>
                  <a:gd name="T22" fmla="*/ 690 w 1593"/>
                  <a:gd name="T23" fmla="*/ 452 h 512"/>
                  <a:gd name="T24" fmla="*/ 671 w 1593"/>
                  <a:gd name="T25" fmla="*/ 432 h 512"/>
                  <a:gd name="T26" fmla="*/ 700 w 1593"/>
                  <a:gd name="T27" fmla="*/ 423 h 512"/>
                  <a:gd name="T28" fmla="*/ 882 w 1593"/>
                  <a:gd name="T29" fmla="*/ 432 h 512"/>
                  <a:gd name="T30" fmla="*/ 1007 w 1593"/>
                  <a:gd name="T31" fmla="*/ 471 h 512"/>
                  <a:gd name="T32" fmla="*/ 1247 w 1593"/>
                  <a:gd name="T33" fmla="*/ 480 h 512"/>
                  <a:gd name="T34" fmla="*/ 1334 w 1593"/>
                  <a:gd name="T35" fmla="*/ 480 h 512"/>
                  <a:gd name="T36" fmla="*/ 1593 w 1593"/>
                  <a:gd name="T37" fmla="*/ 490 h 5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93"/>
                  <a:gd name="T58" fmla="*/ 0 h 512"/>
                  <a:gd name="T59" fmla="*/ 1593 w 1593"/>
                  <a:gd name="T60" fmla="*/ 512 h 51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93" h="512">
                    <a:moveTo>
                      <a:pt x="18" y="0"/>
                    </a:moveTo>
                    <a:cubicBezTo>
                      <a:pt x="38" y="153"/>
                      <a:pt x="0" y="43"/>
                      <a:pt x="57" y="87"/>
                    </a:cubicBezTo>
                    <a:cubicBezTo>
                      <a:pt x="78" y="104"/>
                      <a:pt x="95" y="125"/>
                      <a:pt x="114" y="144"/>
                    </a:cubicBezTo>
                    <a:cubicBezTo>
                      <a:pt x="121" y="151"/>
                      <a:pt x="134" y="164"/>
                      <a:pt x="134" y="164"/>
                    </a:cubicBezTo>
                    <a:cubicBezTo>
                      <a:pt x="140" y="183"/>
                      <a:pt x="147" y="202"/>
                      <a:pt x="153" y="221"/>
                    </a:cubicBezTo>
                    <a:cubicBezTo>
                      <a:pt x="156" y="231"/>
                      <a:pt x="154" y="244"/>
                      <a:pt x="162" y="250"/>
                    </a:cubicBezTo>
                    <a:cubicBezTo>
                      <a:pt x="179" y="262"/>
                      <a:pt x="220" y="269"/>
                      <a:pt x="220" y="269"/>
                    </a:cubicBezTo>
                    <a:cubicBezTo>
                      <a:pt x="268" y="300"/>
                      <a:pt x="241" y="280"/>
                      <a:pt x="297" y="336"/>
                    </a:cubicBezTo>
                    <a:cubicBezTo>
                      <a:pt x="307" y="346"/>
                      <a:pt x="367" y="367"/>
                      <a:pt x="383" y="375"/>
                    </a:cubicBezTo>
                    <a:cubicBezTo>
                      <a:pt x="453" y="410"/>
                      <a:pt x="369" y="376"/>
                      <a:pt x="441" y="423"/>
                    </a:cubicBezTo>
                    <a:cubicBezTo>
                      <a:pt x="482" y="450"/>
                      <a:pt x="548" y="454"/>
                      <a:pt x="594" y="471"/>
                    </a:cubicBezTo>
                    <a:cubicBezTo>
                      <a:pt x="626" y="465"/>
                      <a:pt x="661" y="467"/>
                      <a:pt x="690" y="452"/>
                    </a:cubicBezTo>
                    <a:cubicBezTo>
                      <a:pt x="698" y="448"/>
                      <a:pt x="668" y="441"/>
                      <a:pt x="671" y="432"/>
                    </a:cubicBezTo>
                    <a:cubicBezTo>
                      <a:pt x="674" y="422"/>
                      <a:pt x="690" y="426"/>
                      <a:pt x="700" y="423"/>
                    </a:cubicBezTo>
                    <a:cubicBezTo>
                      <a:pt x="761" y="426"/>
                      <a:pt x="822" y="427"/>
                      <a:pt x="882" y="432"/>
                    </a:cubicBezTo>
                    <a:cubicBezTo>
                      <a:pt x="923" y="436"/>
                      <a:pt x="966" y="469"/>
                      <a:pt x="1007" y="471"/>
                    </a:cubicBezTo>
                    <a:cubicBezTo>
                      <a:pt x="1087" y="474"/>
                      <a:pt x="1167" y="477"/>
                      <a:pt x="1247" y="480"/>
                    </a:cubicBezTo>
                    <a:cubicBezTo>
                      <a:pt x="1316" y="504"/>
                      <a:pt x="1288" y="512"/>
                      <a:pt x="1334" y="480"/>
                    </a:cubicBezTo>
                    <a:cubicBezTo>
                      <a:pt x="1516" y="493"/>
                      <a:pt x="1430" y="490"/>
                      <a:pt x="1593" y="490"/>
                    </a:cubicBezTo>
                  </a:path>
                </a:pathLst>
              </a:custGeom>
              <a:noFill/>
              <a:ln w="28575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3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3428" name="Picture 2" descr="http://images.myshared.ru/378926/slide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9" name="TextBox 4"/>
          <p:cNvSpPr txBox="1">
            <a:spLocks noChangeArrowheads="1"/>
          </p:cNvSpPr>
          <p:nvPr/>
        </p:nvSpPr>
        <p:spPr bwMode="auto">
          <a:xfrm>
            <a:off x="395288" y="2492375"/>
            <a:ext cx="482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03430" name="TextBox 5"/>
          <p:cNvSpPr txBox="1">
            <a:spLocks noChangeArrowheads="1"/>
          </p:cNvSpPr>
          <p:nvPr/>
        </p:nvSpPr>
        <p:spPr bwMode="auto">
          <a:xfrm>
            <a:off x="1619250" y="2492375"/>
            <a:ext cx="3333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48264" y="6165304"/>
            <a:ext cx="194421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6915150" y="6124575"/>
            <a:ext cx="1545282" cy="180975"/>
          </a:xfrm>
          <a:custGeom>
            <a:avLst/>
            <a:gdLst>
              <a:gd name="connsiteX0" fmla="*/ 0 w 1578004"/>
              <a:gd name="connsiteY0" fmla="*/ 180975 h 180975"/>
              <a:gd name="connsiteX1" fmla="*/ 1371600 w 1578004"/>
              <a:gd name="connsiteY1" fmla="*/ 142875 h 180975"/>
              <a:gd name="connsiteX2" fmla="*/ 1571625 w 1578004"/>
              <a:gd name="connsiteY2" fmla="*/ 0 h 180975"/>
              <a:gd name="connsiteX3" fmla="*/ 1571625 w 1578004"/>
              <a:gd name="connsiteY3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8004" h="180975">
                <a:moveTo>
                  <a:pt x="0" y="180975"/>
                </a:moveTo>
                <a:cubicBezTo>
                  <a:pt x="554831" y="177006"/>
                  <a:pt x="1109663" y="173037"/>
                  <a:pt x="1371600" y="142875"/>
                </a:cubicBezTo>
                <a:cubicBezTo>
                  <a:pt x="1633538" y="112712"/>
                  <a:pt x="1571625" y="0"/>
                  <a:pt x="1571625" y="0"/>
                </a:cubicBezTo>
                <a:lnTo>
                  <a:pt x="1571625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1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Рисунок 3" descr="http://opengia.ru/resources/7c1a1beac379e311b474001fc68344c9-G141628-7c1a1beac379e311b474001fc68344c9-2-1392275599/repr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8391525" cy="532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825" y="2708275"/>
            <a:ext cx="1728788" cy="180975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341313" y="2667000"/>
            <a:ext cx="1182687" cy="1851025"/>
          </a:xfrm>
          <a:custGeom>
            <a:avLst/>
            <a:gdLst>
              <a:gd name="connsiteX0" fmla="*/ 83457 w 1182914"/>
              <a:gd name="connsiteY0" fmla="*/ 0 h 1850571"/>
              <a:gd name="connsiteX1" fmla="*/ 83457 w 1182914"/>
              <a:gd name="connsiteY1" fmla="*/ 555171 h 1850571"/>
              <a:gd name="connsiteX2" fmla="*/ 584200 w 1182914"/>
              <a:gd name="connsiteY2" fmla="*/ 957943 h 1850571"/>
              <a:gd name="connsiteX3" fmla="*/ 1182914 w 1182914"/>
              <a:gd name="connsiteY3" fmla="*/ 1839686 h 1850571"/>
              <a:gd name="connsiteX4" fmla="*/ 1182914 w 1182914"/>
              <a:gd name="connsiteY4" fmla="*/ 1839686 h 1850571"/>
              <a:gd name="connsiteX5" fmla="*/ 1182914 w 1182914"/>
              <a:gd name="connsiteY5" fmla="*/ 1850571 h 185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914" h="1850571">
                <a:moveTo>
                  <a:pt x="83457" y="0"/>
                </a:moveTo>
                <a:cubicBezTo>
                  <a:pt x="41728" y="197757"/>
                  <a:pt x="0" y="395514"/>
                  <a:pt x="83457" y="555171"/>
                </a:cubicBezTo>
                <a:cubicBezTo>
                  <a:pt x="166914" y="714828"/>
                  <a:pt x="400957" y="743857"/>
                  <a:pt x="584200" y="957943"/>
                </a:cubicBezTo>
                <a:cubicBezTo>
                  <a:pt x="767443" y="1172029"/>
                  <a:pt x="1182914" y="1839686"/>
                  <a:pt x="1182914" y="1839686"/>
                </a:cubicBezTo>
                <a:lnTo>
                  <a:pt x="1182914" y="1839686"/>
                </a:lnTo>
                <a:lnTo>
                  <a:pt x="1182914" y="1850571"/>
                </a:lnTo>
              </a:path>
            </a:pathLst>
          </a:cu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4437112"/>
            <a:ext cx="324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Начертите схему электрической цепи</a:t>
            </a:r>
            <a:endParaRPr lang="ru-RU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4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2" descr="http://festival.1september.ru/articles/589201/Image9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3" y="1005681"/>
            <a:ext cx="82248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7" name="TextBox 4"/>
          <p:cNvSpPr txBox="1">
            <a:spLocks noChangeArrowheads="1"/>
          </p:cNvSpPr>
          <p:nvPr/>
        </p:nvSpPr>
        <p:spPr bwMode="auto">
          <a:xfrm>
            <a:off x="971600" y="3945756"/>
            <a:ext cx="4841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05478" name="TextBox 5"/>
          <p:cNvSpPr txBox="1">
            <a:spLocks noChangeArrowheads="1"/>
          </p:cNvSpPr>
          <p:nvPr/>
        </p:nvSpPr>
        <p:spPr bwMode="auto">
          <a:xfrm>
            <a:off x="2195736" y="3933056"/>
            <a:ext cx="333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8583" y="307091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Начертите схему электрической цепи</a:t>
            </a:r>
            <a:endParaRPr lang="ru-RU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0"/>
            <a:ext cx="8540750" cy="700088"/>
          </a:xfrm>
        </p:spPr>
        <p:txBody>
          <a:bodyPr/>
          <a:lstStyle/>
          <a:p>
            <a:pPr>
              <a:defRPr/>
            </a:pPr>
            <a:r>
              <a:rPr lang="ru-RU" sz="3600" b="1" i="1" dirty="0" smtClean="0">
                <a:effectLst/>
                <a:latin typeface="Calibri" pitchFamily="34" charset="0"/>
              </a:rPr>
              <a:t>Задачи</a:t>
            </a:r>
            <a:endParaRPr lang="ru-RU" sz="3600" b="1" i="1" dirty="0">
              <a:effectLst/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42938"/>
            <a:ext cx="4321051" cy="5143500"/>
          </a:xfrm>
          <a:ln>
            <a:solidFill>
              <a:schemeClr val="accent1">
                <a:lumMod val="25000"/>
              </a:schemeClr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1. Чему равно напряжение в электрической цепи, если электрический ток совершает работу           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1,2 Дж 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по перемещению заряда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5 мКл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?</a:t>
            </a:r>
            <a:endParaRPr lang="ru-RU" dirty="0"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642938"/>
            <a:ext cx="4392488" cy="5143500"/>
          </a:xfrm>
          <a:ln>
            <a:solidFill>
              <a:schemeClr val="accent1">
                <a:lumMod val="25000"/>
              </a:schemeClr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2. Какой заряд пройдет через сечение проводника, если электрическое поле совершит работу               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20 мДж 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при напряжении в проводнике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3,5 В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?</a:t>
            </a:r>
            <a:endParaRPr lang="ru-RU" dirty="0">
              <a:effectLst/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285750"/>
            <a:ext cx="4502150" cy="5591175"/>
          </a:xfrm>
          <a:ln>
            <a:solidFill>
              <a:schemeClr val="accent1">
                <a:lumMod val="25000"/>
              </a:schemeClr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3. Чему равна работа тока при перемещении заряда в проводнике за 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5 мин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, если сила тока в цепи равна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50 мА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, а напряжение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220 В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?</a:t>
            </a:r>
            <a:endParaRPr lang="ru-RU" dirty="0"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260648"/>
            <a:ext cx="4248472" cy="5616624"/>
          </a:xfrm>
          <a:ln>
            <a:solidFill>
              <a:schemeClr val="accent1">
                <a:lumMod val="25000"/>
              </a:schemeClr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4. Напряжение и сила тока на лампе соответственно равны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1</a:t>
            </a:r>
            <a:r>
              <a:rPr lang="en-US" b="1" dirty="0" smtClean="0">
                <a:effectLst/>
                <a:latin typeface="Calibri" pitchFamily="34" charset="0"/>
                <a:cs typeface="Arial" pitchFamily="34" charset="0"/>
              </a:rPr>
              <a:t>0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0 В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 и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0,5 А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. За какое время электрическое поле источника совершит работу            </a:t>
            </a:r>
            <a:r>
              <a:rPr lang="ru-RU" b="1" dirty="0" smtClean="0">
                <a:effectLst/>
                <a:latin typeface="Calibri" pitchFamily="34" charset="0"/>
                <a:cs typeface="Arial" pitchFamily="34" charset="0"/>
              </a:rPr>
              <a:t>2 кДж</a:t>
            </a:r>
            <a:r>
              <a:rPr lang="ru-RU" dirty="0" smtClean="0">
                <a:effectLst/>
                <a:latin typeface="Calibri" pitchFamily="34" charset="0"/>
                <a:cs typeface="Arial" pitchFamily="34" charset="0"/>
              </a:rPr>
              <a:t>?</a:t>
            </a:r>
            <a:endParaRPr lang="ru-RU" dirty="0">
              <a:effectLst/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74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Картинки по запросу спасибо за урок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08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95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Картинки по запросу спасибо за урок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6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3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507</Words>
  <Application>Microsoft Office PowerPoint</Application>
  <PresentationFormat>Экран (4:3)</PresentationFormat>
  <Paragraphs>101</Paragraphs>
  <Slides>23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20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44" baseType="lpstr">
      <vt:lpstr>Тема Office</vt:lpstr>
      <vt:lpstr>Граница</vt:lpstr>
      <vt:lpstr>1_Граница</vt:lpstr>
      <vt:lpstr>2_Граница</vt:lpstr>
      <vt:lpstr>3_Граница</vt:lpstr>
      <vt:lpstr>4_Граница</vt:lpstr>
      <vt:lpstr>5_Граница</vt:lpstr>
      <vt:lpstr>6_Граница</vt:lpstr>
      <vt:lpstr>7_Граница</vt:lpstr>
      <vt:lpstr>8_Граница</vt:lpstr>
      <vt:lpstr>9_Граница</vt:lpstr>
      <vt:lpstr>10_Граница</vt:lpstr>
      <vt:lpstr>11_Граница</vt:lpstr>
      <vt:lpstr>12_Граница</vt:lpstr>
      <vt:lpstr>13_Граница</vt:lpstr>
      <vt:lpstr>14_Граница</vt:lpstr>
      <vt:lpstr>15_Граница</vt:lpstr>
      <vt:lpstr>16_Граница</vt:lpstr>
      <vt:lpstr>17_Граница</vt:lpstr>
      <vt:lpstr>18_Граница</vt:lpstr>
      <vt:lpstr>Формула</vt:lpstr>
      <vt:lpstr>Электрическое напряжение. </vt:lpstr>
      <vt:lpstr>1. По какой формуле вычисляют силу тока?</vt:lpstr>
      <vt:lpstr>2. Как названа единица силы тока?</vt:lpstr>
      <vt:lpstr>3. Выразите силы тока, равные                        3 мА и 0,03 кА, в Амперах?</vt:lpstr>
      <vt:lpstr>4. Какова сила тока в проводнике, если в течение 240 с через его поперечное сечение прошёл заряд 120 Кл?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Проверьте друг друга</vt:lpstr>
      <vt:lpstr>Электрическое напряжение</vt:lpstr>
      <vt:lpstr>Презентация PowerPoint</vt:lpstr>
      <vt:lpstr>Единицы напряжения</vt:lpstr>
      <vt:lpstr>Примеры типичных напряжений</vt:lpstr>
      <vt:lpstr>Прибор для измерения напряжения – вольтметр.</vt:lpstr>
      <vt:lpstr>Подключение вольтметра в цепь – параллельно к участку цепи , в котором измеряется напряжение.</vt:lpstr>
      <vt:lpstr>Презентация PowerPoint</vt:lpstr>
      <vt:lpstr>Презентация PowerPoint</vt:lpstr>
      <vt:lpstr>Презентация PowerPoint</vt:lpstr>
      <vt:lpstr>Задачи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По какой формуле вычисляют силу тока?</dc:title>
  <dc:creator>uuuг</dc:creator>
  <cp:lastModifiedBy>uuuг</cp:lastModifiedBy>
  <cp:revision>5</cp:revision>
  <dcterms:created xsi:type="dcterms:W3CDTF">2017-01-30T02:08:12Z</dcterms:created>
  <dcterms:modified xsi:type="dcterms:W3CDTF">2017-12-19T16:29:34Z</dcterms:modified>
</cp:coreProperties>
</file>