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3" r:id="rId3"/>
    <p:sldId id="260" r:id="rId4"/>
    <p:sldId id="274" r:id="rId5"/>
    <p:sldId id="275" r:id="rId6"/>
    <p:sldId id="266" r:id="rId7"/>
    <p:sldId id="258" r:id="rId8"/>
    <p:sldId id="259" r:id="rId9"/>
    <p:sldId id="310" r:id="rId10"/>
    <p:sldId id="267" r:id="rId11"/>
    <p:sldId id="276" r:id="rId12"/>
    <p:sldId id="303" r:id="rId13"/>
    <p:sldId id="305" r:id="rId14"/>
    <p:sldId id="304" r:id="rId15"/>
    <p:sldId id="270" r:id="rId16"/>
    <p:sldId id="268" r:id="rId17"/>
    <p:sldId id="271" r:id="rId18"/>
    <p:sldId id="261" r:id="rId19"/>
    <p:sldId id="311" r:id="rId20"/>
    <p:sldId id="312" r:id="rId21"/>
    <p:sldId id="313" r:id="rId22"/>
    <p:sldId id="314" r:id="rId23"/>
    <p:sldId id="319" r:id="rId24"/>
    <p:sldId id="320" r:id="rId25"/>
    <p:sldId id="318" r:id="rId26"/>
    <p:sldId id="317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316" r:id="rId43"/>
    <p:sldId id="315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FF0066"/>
    <a:srgbClr val="FFFF00"/>
    <a:srgbClr val="0000FF"/>
    <a:srgbClr val="FF00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4" autoAdjust="0"/>
    <p:restoredTop sz="96441" autoAdjust="0"/>
  </p:normalViewPr>
  <p:slideViewPr>
    <p:cSldViewPr snapToGrid="0">
      <p:cViewPr>
        <p:scale>
          <a:sx n="71" d="100"/>
          <a:sy n="71" d="100"/>
        </p:scale>
        <p:origin x="-1248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38835" y="2167102"/>
            <a:ext cx="67612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i="1" dirty="0" smtClean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6000" b="1" i="1" dirty="0" err="1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Жас</a:t>
            </a:r>
            <a:r>
              <a:rPr lang="ru-RU" sz="6000" b="1" i="1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6000" b="1" i="1" dirty="0" err="1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мамандарды</a:t>
            </a:r>
            <a:r>
              <a:rPr lang="ru-RU" sz="6000" b="1" i="1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6000" b="1" i="1" dirty="0" err="1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оқытудың</a:t>
            </a:r>
            <a:r>
              <a:rPr lang="ru-RU" sz="6000" b="1" i="1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6000" b="1" i="1" dirty="0" err="1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интербелсенді</a:t>
            </a:r>
            <a:r>
              <a:rPr lang="ru-RU" sz="6000" b="1" i="1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6000" b="1" i="1" dirty="0" err="1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әдістері</a:t>
            </a:r>
            <a:r>
              <a:rPr lang="ru-RU" sz="6000" b="1" i="1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46317" y="0"/>
            <a:ext cx="59139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Дене</a:t>
            </a:r>
            <a:r>
              <a:rPr lang="ru-RU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32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шынықтыру</a:t>
            </a:r>
            <a:r>
              <a:rPr lang="ru-RU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32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пәні</a:t>
            </a:r>
            <a:r>
              <a:rPr lang="ru-RU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32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бойынша</a:t>
            </a:r>
            <a:r>
              <a:rPr lang="ru-RU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32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жас</a:t>
            </a:r>
            <a:r>
              <a:rPr lang="ru-RU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32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маман</a:t>
            </a:r>
            <a:r>
              <a:rPr lang="ru-RU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32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мектебінің</a:t>
            </a:r>
            <a:r>
              <a:rPr lang="ru-RU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32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қалалық</a:t>
            </a:r>
            <a:r>
              <a:rPr lang="ru-RU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семинары </a:t>
            </a: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580528" y="5565867"/>
            <a:ext cx="34424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К.Д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. Ушинский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178" y="870042"/>
            <a:ext cx="3657600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Вертикальный свиток 4"/>
          <p:cNvSpPr/>
          <p:nvPr/>
        </p:nvSpPr>
        <p:spPr>
          <a:xfrm>
            <a:off x="107577" y="95003"/>
            <a:ext cx="6091342" cy="6578929"/>
          </a:xfrm>
          <a:prstGeom prst="verticalScroll">
            <a:avLst/>
          </a:prstGeom>
          <a:solidFill>
            <a:srgbClr val="0070C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«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Мұғалім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өзінің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білімін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  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үздіксіз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көтеріп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отырғанда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 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ғана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мұғалім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оқуды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ізденуді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тоқтатысымен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 оны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мұғалімдігі</a:t>
            </a:r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 де </a:t>
            </a:r>
            <a:r>
              <a:rPr lang="ru-RU" sz="4400" dirty="0" err="1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жойылады</a:t>
            </a:r>
            <a:r>
              <a:rPr lang="ru-RU" sz="4400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latin typeface="Monotype Corsiva" pitchFamily="66" charset="0"/>
              </a:rPr>
              <a:t>.»</a:t>
            </a:r>
            <a:endParaRPr lang="ru-RU" sz="4400" dirty="0">
              <a:ln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76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1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63" fill="hold">
                                          <p:stCondLst>
                                            <p:cond delay="63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63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63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00"/>
                            </p:stCondLst>
                            <p:childTnLst>
                              <p:par>
                                <p:cTn id="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671" y="0"/>
            <a:ext cx="3980329" cy="4719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Вертикальный свиток 4"/>
          <p:cNvSpPr/>
          <p:nvPr/>
        </p:nvSpPr>
        <p:spPr>
          <a:xfrm>
            <a:off x="0" y="643381"/>
            <a:ext cx="5771641" cy="5151611"/>
          </a:xfrm>
          <a:prstGeom prst="verticalScroll">
            <a:avLst/>
          </a:prstGeom>
          <a:solidFill>
            <a:srgbClr val="0070C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otype Corsiva" pitchFamily="66" charset="0"/>
              </a:rPr>
              <a:t>«… Школу можно совершенствовать, только совершенствуя квалификацию учителя»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472953" y="4857981"/>
            <a:ext cx="344244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Ян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Амос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</a:t>
            </a:r>
          </a:p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         Коменский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11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1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63" fill="hold">
                                          <p:stCondLst>
                                            <p:cond delay="63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63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63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75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285008" y="3665485"/>
            <a:ext cx="4613564" cy="712521"/>
          </a:xfrm>
        </p:spPr>
        <p:txBody>
          <a:bodyPr/>
          <a:lstStyle/>
          <a:p>
            <a:r>
              <a:rPr lang="ru-RU" altLang="ru-RU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Цель семинара: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03761" y="4328578"/>
            <a:ext cx="8229600" cy="1917844"/>
          </a:xfrm>
        </p:spPr>
        <p:txBody>
          <a:bodyPr>
            <a:noAutofit/>
          </a:bodyPr>
          <a:lstStyle/>
          <a:p>
            <a:r>
              <a:rPr lang="ru-RU" altLang="ru-RU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Взаимодействие педагогов в процессе передачи опыта</a:t>
            </a:r>
          </a:p>
          <a:p>
            <a:r>
              <a:rPr lang="ru-RU" altLang="ru-RU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Формирование потребности в диалоге как  интерактивной форме обучения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5008" y="344383"/>
            <a:ext cx="846710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44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Педагогтардың өзара тәжірибе алмасуына </a:t>
            </a:r>
          </a:p>
          <a:p>
            <a:r>
              <a:rPr lang="kk-KZ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ықпал ету.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Диалог ретінде интербелсенді </a:t>
            </a:r>
          </a:p>
          <a:p>
            <a:r>
              <a:rPr lang="kk-KZ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әдістерді оқытудың қажеттілігін қалыптастыру. </a:t>
            </a:r>
          </a:p>
        </p:txBody>
      </p:sp>
    </p:spTree>
    <p:extLst>
      <p:ext uri="{BB962C8B-B14F-4D97-AF65-F5344CB8AC3E}">
        <p14:creationId xmlns:p14="http://schemas.microsoft.com/office/powerpoint/2010/main" val="141013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1260" y="3744871"/>
            <a:ext cx="7886700" cy="31131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altLang="ru-RU" sz="43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altLang="ru-RU" sz="43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alt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Знакомство с интерактивными формами и методами работы</a:t>
            </a:r>
          </a:p>
          <a:p>
            <a:r>
              <a:rPr lang="ru-RU" alt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Изучение нормативно-правового сопровождения учебного процесса</a:t>
            </a:r>
          </a:p>
          <a:p>
            <a:r>
              <a:rPr lang="ru-RU" alt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Составление анализа урока</a:t>
            </a:r>
          </a:p>
          <a:p>
            <a:r>
              <a:rPr lang="ru-RU" alt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Практикум по разделу учебной программы «Легкая атлетика»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4382" y="11875"/>
            <a:ext cx="846710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Міндеттері: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Интербелсенді оқытудың  әдіс – тәсілдерімен таныстыру.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Оқу үрдісінде сүйенетін нормативтік-құқықтық  құжаттарды зерттеу.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Сабаққа талдау жасау.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«Жеңіл атлетика» бөлімін оқыту бойынша практикалық сабақ.</a:t>
            </a:r>
          </a:p>
        </p:txBody>
      </p:sp>
    </p:spTree>
    <p:extLst>
      <p:ext uri="{BB962C8B-B14F-4D97-AF65-F5344CB8AC3E}">
        <p14:creationId xmlns:p14="http://schemas.microsoft.com/office/powerpoint/2010/main" val="259984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Картинки по запросу менеджер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482" y="426231"/>
            <a:ext cx="5162924" cy="645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трелка влево 2"/>
          <p:cNvSpPr/>
          <p:nvPr/>
        </p:nvSpPr>
        <p:spPr>
          <a:xfrm rot="1223023">
            <a:off x="5955760" y="4433844"/>
            <a:ext cx="2962402" cy="2457885"/>
          </a:xfrm>
          <a:prstGeom prst="left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Опытный проводник знаний</a:t>
            </a:r>
            <a:endParaRPr lang="ru-RU" sz="2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7" name="Стрелка влево 6"/>
          <p:cNvSpPr/>
          <p:nvPr/>
        </p:nvSpPr>
        <p:spPr>
          <a:xfrm rot="20343518">
            <a:off x="5669848" y="825684"/>
            <a:ext cx="3339967" cy="2286000"/>
          </a:xfrm>
          <a:prstGeom prst="left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Monotype Corsiva" pitchFamily="66" charset="0"/>
              </a:rPr>
              <a:t>Заинтересованный собеседник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" y="10733"/>
            <a:ext cx="9143999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ru-RU" sz="4800" b="1" i="1" dirty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effectLst>
                  <a:innerShdw blurRad="114300">
                    <a:prstClr val="black"/>
                  </a:innerShdw>
                </a:effectLst>
                <a:latin typeface="Monotype Corsiva" pitchFamily="66" charset="0"/>
              </a:rPr>
              <a:t>Интерактивное обучение педагогов</a:t>
            </a:r>
            <a:r>
              <a:rPr lang="ru-RU" sz="4800" dirty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effectLst>
                  <a:innerShdw blurRad="114300">
                    <a:prstClr val="black"/>
                  </a:innerShdw>
                </a:effectLst>
                <a:latin typeface="Monotype Corsiva" pitchFamily="66" charset="0"/>
              </a:rPr>
              <a:t> </a:t>
            </a:r>
          </a:p>
        </p:txBody>
      </p:sp>
      <p:sp>
        <p:nvSpPr>
          <p:cNvPr id="6" name="Пятно 2 5"/>
          <p:cNvSpPr/>
          <p:nvPr/>
        </p:nvSpPr>
        <p:spPr>
          <a:xfrm>
            <a:off x="23750" y="3360717"/>
            <a:ext cx="4096988" cy="3497282"/>
          </a:xfrm>
          <a:prstGeom prst="irregularSeal2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Ученик – центр процесса обучения</a:t>
            </a:r>
            <a:endParaRPr lang="ru-RU" sz="2800" b="1" dirty="0">
              <a:ln>
                <a:solidFill>
                  <a:srgbClr val="FF0000"/>
                </a:solidFill>
              </a:ln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5642" y="841730"/>
            <a:ext cx="2885703" cy="1960847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latin typeface="Monotype Corsiva" pitchFamily="66" charset="0"/>
              </a:rPr>
              <a:t>Обучение с реальной жизнью</a:t>
            </a:r>
            <a:endParaRPr lang="ru-RU" sz="4400" dirty="0">
              <a:ln>
                <a:solidFill>
                  <a:srgbClr val="0070C0"/>
                </a:solidFill>
              </a:ln>
              <a:solidFill>
                <a:srgbClr val="00B0F0"/>
              </a:solidFill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48064" y="3299107"/>
            <a:ext cx="2050561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4000" dirty="0" smtClean="0">
                <a:ln>
                  <a:solidFill>
                    <a:srgbClr val="0070C0"/>
                  </a:solidFill>
                </a:ln>
                <a:solidFill>
                  <a:srgbClr val="FF0000"/>
                </a:solidFill>
                <a:effectLst>
                  <a:glow rad="101600">
                    <a:srgbClr val="FF0000">
                      <a:alpha val="60000"/>
                    </a:srgb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Учитель:</a:t>
            </a:r>
            <a:endParaRPr lang="ru-RU" sz="4000" dirty="0">
              <a:solidFill>
                <a:srgbClr val="FF0000"/>
              </a:solidFill>
              <a:effectLst>
                <a:glow rad="101600">
                  <a:srgbClr val="FF0000">
                    <a:alpha val="60000"/>
                  </a:srgbClr>
                </a:glow>
                <a:reflection blurRad="6350" stA="50000" endA="300" endPos="50000" dist="2999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76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" grpId="0"/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49896" y="296960"/>
            <a:ext cx="58360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24500" cmpd="dbl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Интерактивные формы</a:t>
            </a:r>
            <a:br>
              <a:rPr lang="ru-RU" sz="3200" b="1" dirty="0">
                <a:ln w="24500" cmpd="dbl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b="1" dirty="0">
                <a:ln w="24500" cmpd="dbl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организации </a:t>
            </a:r>
            <a:endParaRPr lang="ru-RU" sz="3200" b="1" dirty="0" smtClean="0">
              <a:ln w="24500" cmpd="dbl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Monotype Corsiva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3200" b="1" dirty="0" smtClean="0">
                <a:ln w="24500" cmpd="dbl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методической </a:t>
            </a:r>
            <a:r>
              <a:rPr lang="ru-RU" sz="3200" b="1" dirty="0">
                <a:ln w="24500" cmpd="dbl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работы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49896" y="2434066"/>
            <a:ext cx="5419163" cy="38595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marL="571500" lvl="0" indent="-5715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</a:pPr>
            <a:r>
              <a:rPr lang="ru-RU" sz="3600" dirty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Нестандартные педагогические советы</a:t>
            </a:r>
          </a:p>
          <a:p>
            <a:pPr marL="571500" lvl="0" indent="-5715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</a:pPr>
            <a:r>
              <a:rPr lang="ru-RU" sz="3600" dirty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Тренинги</a:t>
            </a:r>
          </a:p>
          <a:p>
            <a:pPr marL="571500" lvl="0" indent="-5715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</a:pPr>
            <a:r>
              <a:rPr lang="ru-RU" sz="3600" dirty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Мозговые штурмы</a:t>
            </a:r>
          </a:p>
          <a:p>
            <a:pPr marL="571500" lvl="0" indent="-5715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</a:pPr>
            <a:r>
              <a:rPr lang="ru-RU" sz="3600" dirty="0" err="1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Коучинги</a:t>
            </a:r>
            <a:endParaRPr lang="ru-RU" sz="3600" dirty="0"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  <a:p>
            <a:pPr marL="571500" lvl="0" indent="-5715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</a:pPr>
            <a:r>
              <a:rPr lang="ru-RU" sz="3600" dirty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Мастер-классы</a:t>
            </a:r>
          </a:p>
        </p:txBody>
      </p:sp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четверенная стрелка 1"/>
          <p:cNvSpPr/>
          <p:nvPr/>
        </p:nvSpPr>
        <p:spPr>
          <a:xfrm rot="18937738">
            <a:off x="2133666" y="1201820"/>
            <a:ext cx="4965799" cy="4761896"/>
          </a:xfrm>
          <a:prstGeom prst="quadArrow">
            <a:avLst>
              <a:gd name="adj1" fmla="val 2985"/>
              <a:gd name="adj2" fmla="val 7948"/>
              <a:gd name="adj3" fmla="val 6455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98910" y="178130"/>
            <a:ext cx="2638302" cy="2707573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2400" b="1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Monotype Corsiva" pitchFamily="66" charset="0"/>
              </a:rPr>
              <a:t>Высокий </a:t>
            </a:r>
            <a:r>
              <a:rPr lang="ru-RU" sz="2400" b="1" i="1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Monotype Corsiva" pitchFamily="66" charset="0"/>
              </a:rPr>
              <a:t>уровень включенности педагогов</a:t>
            </a:r>
            <a:r>
              <a:rPr lang="ru-RU" sz="2400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Monotype Corsiva" pitchFamily="66" charset="0"/>
              </a:rPr>
              <a:t> </a:t>
            </a:r>
          </a:p>
        </p:txBody>
      </p:sp>
      <p:sp>
        <p:nvSpPr>
          <p:cNvPr id="11" name="Овал 10"/>
          <p:cNvSpPr/>
          <p:nvPr/>
        </p:nvSpPr>
        <p:spPr>
          <a:xfrm>
            <a:off x="6420591" y="178129"/>
            <a:ext cx="2638302" cy="2707573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2400" b="1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Monotype Corsiva" pitchFamily="66" charset="0"/>
              </a:rPr>
              <a:t>Навыки работы в группе</a:t>
            </a:r>
            <a:endParaRPr lang="ru-RU" sz="2400" dirty="0">
              <a:ln>
                <a:solidFill>
                  <a:srgbClr val="002060"/>
                </a:solidFill>
              </a:ln>
              <a:solidFill>
                <a:srgbClr val="00B0F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innerShdw blurRad="63500" dist="50800" dir="5400000">
                  <a:prstClr val="black">
                    <a:alpha val="50000"/>
                  </a:prstClr>
                </a:innerShdw>
                <a:reflection blurRad="6350" stA="60000" endA="900" endPos="580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90053" y="4085114"/>
            <a:ext cx="2638302" cy="2707573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2000" b="1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Monotype Corsiva" pitchFamily="66" charset="0"/>
              </a:rPr>
              <a:t>Аналитические </a:t>
            </a:r>
            <a:r>
              <a:rPr lang="ru-RU" sz="2000" b="1" i="1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Monotype Corsiva" pitchFamily="66" charset="0"/>
              </a:rPr>
              <a:t>навыки и конструктивное мышление, навыки критического </a:t>
            </a:r>
            <a:r>
              <a:rPr lang="ru-RU" sz="2000" b="1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Monotype Corsiva" pitchFamily="66" charset="0"/>
              </a:rPr>
              <a:t>мышления</a:t>
            </a:r>
            <a:endParaRPr lang="ru-RU" sz="2000" dirty="0">
              <a:ln>
                <a:solidFill>
                  <a:srgbClr val="002060"/>
                </a:solidFill>
              </a:ln>
              <a:solidFill>
                <a:srgbClr val="00B0F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innerShdw blurRad="63500" dist="50800" dir="5400000">
                  <a:prstClr val="black">
                    <a:alpha val="50000"/>
                  </a:prstClr>
                </a:innerShdw>
                <a:reflection blurRad="6350" stA="60000" endA="900" endPos="580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420591" y="4085114"/>
            <a:ext cx="2638302" cy="2707573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2000" b="1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Monotype Corsiva" pitchFamily="66" charset="0"/>
              </a:rPr>
              <a:t>Положительные эмоции</a:t>
            </a:r>
            <a:endParaRPr lang="ru-RU" sz="2000" dirty="0">
              <a:ln>
                <a:solidFill>
                  <a:srgbClr val="002060"/>
                </a:solidFill>
              </a:ln>
              <a:solidFill>
                <a:srgbClr val="00B0F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innerShdw blurRad="63500" dist="50800" dir="5400000">
                  <a:prstClr val="black">
                    <a:alpha val="50000"/>
                  </a:prstClr>
                </a:innerShdw>
                <a:reflection blurRad="6350" stA="60000" endA="900" endPos="580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297414" y="2111831"/>
            <a:ext cx="2638302" cy="2707573"/>
          </a:xfrm>
          <a:prstGeom prst="ellipse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2000" b="1" i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Достоинства интерактивных форм методической работы </a:t>
            </a:r>
          </a:p>
        </p:txBody>
      </p:sp>
    </p:spTree>
    <p:extLst>
      <p:ext uri="{BB962C8B-B14F-4D97-AF65-F5344CB8AC3E}">
        <p14:creationId xmlns:p14="http://schemas.microsoft.com/office/powerpoint/2010/main" val="327978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93129" y="116632"/>
            <a:ext cx="2869696" cy="644791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13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5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17099" y="635818"/>
            <a:ext cx="1737976" cy="377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9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1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056341" y="2555351"/>
            <a:ext cx="147829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9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0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194685" y="3034731"/>
            <a:ext cx="1737976" cy="37702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9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6</a:t>
            </a:r>
          </a:p>
        </p:txBody>
      </p:sp>
      <p:sp>
        <p:nvSpPr>
          <p:cNvPr id="8" name="Прямоугольник 7"/>
          <p:cNvSpPr/>
          <p:nvPr/>
        </p:nvSpPr>
        <p:spPr>
          <a:xfrm rot="1400270">
            <a:off x="3301795" y="3258979"/>
            <a:ext cx="1737975" cy="377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9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2</a:t>
            </a:r>
          </a:p>
        </p:txBody>
      </p:sp>
      <p:pic>
        <p:nvPicPr>
          <p:cNvPr id="7175" name="Picture 7" descr="C:\Documents and Settings\Ученик\Рабочий стол\9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0"/>
            <a:ext cx="17272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02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2483 -0.04352 C 0.24028 -0.04861 0.25105 -0.05903 0.26511 -0.06713 C 0.28716 -0.07963 0.30903 -0.09213 0.33125 -0.1037 C 0.34341 -0.10995 0.35435 -0.11944 0.36667 -0.12523 C 0.40504 -0.14306 0.44914 -0.1463 0.48907 -0.14884 C 0.55209 -0.14769 0.59532 -0.14861 0.65209 -0.1338 C 0.66806 -0.12523 0.68195 -0.1213 0.69896 -0.11875 C 0.7125 -0.11296 0.69185 -0.12222 0.71181 -0.11019 C 0.71841 -0.10625 0.72587 -0.10579 0.73282 -0.1037 C 0.7441 -0.09583 0.75886 -0.09607 0.77153 -0.09282 C 0.79271 -0.0875 0.81441 -0.08287 0.83612 -0.08009 C 0.84844 -0.07407 0.86216 -0.07361 0.87466 -0.06921 C 0.87865 -0.06782 0.88612 -0.06505 0.88612 -0.06482 C 0.89688 -0.05486 0.88334 -0.0662 0.89896 -0.05857 C 0.90087 -0.05764 0.90209 -0.05532 0.90382 -0.05417 C 0.91268 -0.04815 0.91389 -0.04745 0.92153 -0.03912 C 0.92483 -0.03565 0.92796 -0.03194 0.93125 -0.02847 C 0.93421 -0.02523 0.9408 -0.01991 0.9408 -0.01968 C 0.94601 0.00671 0.93629 0.01042 0.9231 0.02315 C 0.90278 0.04259 0.91632 0.03518 0.8974 0.04259 C 0.88369 0.05347 0.86632 0.05301 0.85053 0.05556 C 0.82865 0.06505 0.80382 0.0669 0.78125 0.0706 C 0.76632 0.07292 0.75122 0.07847 0.73594 0.07917 C 0.70539 0.08032 0.67483 0.08056 0.6441 0.08125 C 0.64028 0.08194 0.63646 0.08264 0.63282 0.08333 C 0.62535 0.08472 0.61007 0.08773 0.61007 0.08796 C 0.59011 0.09676 0.56685 0.09931 0.54566 0.10278 C 0.52709 0.11134 0.51216 0.12176 0.49566 0.13495 C 0.48594 0.14259 0.48178 0.15301 0.47153 0.1588 C 0.4606 0.17315 0.45105 0.18449 0.44254 0.20162 C 0.44063 0.20556 0.43785 0.20856 0.43612 0.2125 C 0.43351 0.21806 0.42952 0.22963 0.42952 0.22986 C 0.43056 0.24398 0.42935 0.25903 0.43282 0.27268 C 0.43507 0.28148 0.44132 0.28704 0.44549 0.29421 C 0.46685 0.32986 0.50296 0.34977 0.53612 0.3544 C 0.58195 0.36829 0.62327 0.35972 0.6731 0.3588 C 0.71372 0.34907 0.75469 0.33843 0.79566 0.33079 C 0.80921 0.32361 0.82066 0.32106 0.83438 0.31574 C 0.85955 0.30625 0.89028 0.28958 0.91025 0.2662 C 0.91737 0.25764 0.92101 0.24676 0.92622 0.23611 C 0.92587 0.22106 0.92674 0.20579 0.92483 0.19097 C 0.92448 0.18796 0.92153 0.18681 0.91997 0.18449 C 0.90573 0.1625 0.88056 0.1625 0.86007 0.16088 C 0.84601 0.16181 0.83125 0.15787 0.81823 0.16505 C 0.81424 0.16736 0.81094 0.17153 0.80678 0.17384 C 0.80139 0.17708 0.79497 0.17708 0.78924 0.18009 C 0.76042 0.19583 0.73369 0.21991 0.71181 0.24907 C 0.70886 0.26134 0.7007 0.27222 0.69566 0.28333 C 0.69254 0.30532 0.69306 0.3287 0.68768 0.35 C 0.68664 0.35903 0.6856 0.37384 0.68264 0.38241 C 0.679 0.39352 0.67188 0.40324 0.66806 0.41458 C 0.66615 0.42083 0.66546 0.42778 0.66337 0.43403 C 0.65573 0.45648 0.64237 0.47523 0.63125 0.49421 C 0.62987 0.49676 0.62952 0.50046 0.62796 0.50278 C 0.6066 0.53518 0.57987 0.56481 0.55209 0.58657 C 0.53212 0.60208 0.50869 0.61296 0.48768 0.62546 C 0.48264 0.62847 0.47691 0.62662 0.47153 0.62755 C 0.45695 0.62986 0.44254 0.63403 0.42796 0.63611 C 0.4033 0.63472 0.37848 0.6338 0.35365 0.63171 C 0.34462 0.63102 0.33542 0.63032 0.32639 0.62755 C 0.32101 0.62593 0.31685 0.62153 0.31181 0.61898 C 0.28629 0.60579 0.26928 0.58981 0.25695 0.55648 C 0.25087 0.54005 0.24862 0.5213 0.24254 0.50486 C 0.24046 0.4875 0.24254 0.47292 0.24393 0.45556 C 0.24532 0.44074 0.24671 0.41713 0.25365 0.40393 C 0.26789 0.37778 0.28264 0.35255 0.29896 0.32847 C 0.3165 0.30231 0.33178 0.27407 0.35053 0.24907 C 0.35348 0.24514 0.35556 0.24028 0.35869 0.23611 C 0.36476 0.22731 0.37327 0.22083 0.37778 0.21042 C 0.38403 0.19699 0.38889 0.18495 0.3974 0.17384 C 0.40122 0.15162 0.39462 0.18264 0.41007 0.15 C 0.42119 0.12685 0.43056 0.1037 0.43612 0.07708 C 0.43542 0.0669 0.43698 0.05532 0.43282 0.04676 C 0.40313 -0.01204 0.35591 0.00648 0.30539 0.00393 C 0.30313 0.00324 0.30122 0.00208 0.29896 0.00162 C 0.2941 0.00069 0.28924 0.00093 0.28438 -0.00046 C 0.275 -0.00324 0.26667 -0.00903 0.25695 -0.01111 C 0.24393 -0.01713 0.25 -0.01319 0.23768 -0.02407 C 0.23247 -0.0287 0.23282 -0.02593 0.23282 -0.03056 " pathEditMode="relative" rAng="0" ptsTypes="ffffffffffffffffffffffffffffffffffffffffffffffffffffffffffffffffffffffffffffff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5900" y="28704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0052 -0.10116 C -1.08437 -0.10648 -1.02674 -0.11157 -1.00677 -0.11157 C -0.87951 -0.11157 -0.74896 -0.02778 -0.74896 0.05648 C -0.74896 0.01366 -0.68333 -0.02778 -0.6217 -0.02778 C -0.55608 -0.02778 -0.49427 0.01435 -0.49427 0.05648 C -0.49427 0.03519 -0.46146 0.01366 -0.42899 0.01366 C -0.39601 0.01366 -0.36337 0.03449 -0.36337 0.05648 C -0.36337 0.04514 -0.34687 0.03519 -0.33038 0.03519 C -0.31406 0.03519 -0.29792 0.04606 -0.29792 0.05648 C -0.29792 0.05046 -0.28941 0.04514 -0.2816 0.04514 C -0.27743 0.04514 -0.2651 0.05069 -0.2651 0.05648 C -0.2651 0.05347 -0.26094 0.05046 -0.2566 0.05046 C -0.2566 0.05116 -0.24809 0.05301 -0.24809 0.05648 C -0.24809 0.0544 -0.24809 0.05347 -0.24392 0.05347 C -0.24392 0.05394 -0.23958 0.05486 -0.23958 0.05648 C -0.23958 0.05532 -0.23958 0.0544 -0.23958 0.05394 C -0.23524 0.05394 -0.23524 0.0544 -0.23524 0.05532 C -0.2309 0.05532 -0.2309 0.05486 -0.2309 0.05394 C -0.22639 0.05394 -0.22639 0.0544 -0.22639 0.05532 " pathEditMode="relative" rAng="0" ptsTypes="fffffffffffffffffff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9800" y="7361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052 -0.61875 C -0.11719 -0.64421 -0.17396 -0.66875 -0.19392 -0.66875 C -0.31996 -0.66875 -0.44965 -0.275 -0.44965 0.11875 C -0.44965 -0.07986 -0.51441 -0.275 -0.57604 -0.275 C -0.6408 -0.275 -0.70208 -0.07685 -0.70208 0.11875 C -0.70208 0.02083 -0.7342 -0.07986 -0.76684 -0.07986 C -0.79913 -0.07986 -0.83177 0.01806 -0.83177 0.11875 C -0.83177 0.06829 -0.84774 0.02083 -0.86424 0.02083 C -0.88038 0.02083 -0.89653 0.07107 -0.89653 0.11875 C -0.89653 0.09306 -0.90503 0.06829 -0.9125 0.06829 C -0.91701 0.06829 -0.92917 0.09375 -0.92917 0.11875 C -0.92917 0.10625 -0.93316 0.09306 -0.93767 0.09306 C -0.93767 0.09005 -0.94566 0.10533 -0.94566 0.11875 C -0.94566 0.11204 -0.94566 0.10625 -0.95017 0.10625 C -0.95017 0.10903 -0.95417 0.11273 -0.95417 0.11875 C -0.95417 0.11551 -0.95417 0.11204 -0.95417 0.10903 C -0.95868 0.10903 -0.95868 0.11204 -0.95868 0.11551 C -0.96267 0.11551 -0.96267 0.11273 -0.96267 0.10903 C -0.96667 0.10903 -0.96667 0.11204 -0.96667 0.11551 " pathEditMode="relative" rAng="0" ptsTypes="fffffffffffffffffff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31600" y="34375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9983 0.13634 L -0.22257 0.03472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400" y="-50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08666" y="1485391"/>
            <a:ext cx="4653839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2012-2016</a:t>
            </a:r>
            <a:endParaRPr lang="ru-RU" sz="8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4707" y="375708"/>
            <a:ext cx="4653839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2016-2019</a:t>
            </a:r>
            <a:endParaRPr lang="ru-RU" sz="8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16840" y="2642576"/>
            <a:ext cx="1223412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20</a:t>
            </a:r>
            <a:endParaRPr lang="ru-RU" sz="8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31807" y="3603198"/>
            <a:ext cx="174278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</a:rPr>
              <a:t>100</a:t>
            </a:r>
            <a:endParaRPr lang="ru-RU" sz="8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92D05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77300" y="4706106"/>
            <a:ext cx="2262159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2050</a:t>
            </a:r>
            <a:endParaRPr lang="ru-RU" sz="8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0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2483 -0.04352 C 0.24028 -0.04861 0.25105 -0.05903 0.26511 -0.06713 C 0.28716 -0.07963 0.30903 -0.09213 0.33125 -0.1037 C 0.34341 -0.10995 0.35435 -0.11944 0.36667 -0.12523 C 0.40504 -0.14306 0.44914 -0.1463 0.48907 -0.14884 C 0.55209 -0.14769 0.59532 -0.14861 0.65209 -0.1338 C 0.66806 -0.12523 0.68195 -0.1213 0.69896 -0.11875 C 0.7125 -0.11296 0.69185 -0.12222 0.71181 -0.11019 C 0.71841 -0.10625 0.72587 -0.10579 0.73282 -0.1037 C 0.7441 -0.09583 0.75886 -0.09607 0.77153 -0.09282 C 0.79271 -0.0875 0.81441 -0.08287 0.83612 -0.08009 C 0.84844 -0.07407 0.86216 -0.07361 0.87466 -0.06921 C 0.87865 -0.06782 0.88612 -0.06505 0.88612 -0.06482 C 0.89688 -0.05486 0.88334 -0.0662 0.89896 -0.05857 C 0.90087 -0.05764 0.90209 -0.05532 0.90382 -0.05417 C 0.91268 -0.04815 0.91389 -0.04745 0.92153 -0.03912 C 0.92483 -0.03565 0.92796 -0.03194 0.93125 -0.02847 C 0.93421 -0.02523 0.9408 -0.01991 0.9408 -0.01968 C 0.94601 0.00671 0.93629 0.01042 0.9231 0.02315 C 0.90278 0.04259 0.91632 0.03518 0.8974 0.04259 C 0.88369 0.05347 0.86632 0.05301 0.85053 0.05556 C 0.82865 0.06505 0.80382 0.0669 0.78125 0.0706 C 0.76632 0.07292 0.75122 0.07847 0.73594 0.07917 C 0.70539 0.08032 0.67483 0.08056 0.6441 0.08125 C 0.64028 0.08194 0.63646 0.08264 0.63282 0.08333 C 0.62535 0.08472 0.61007 0.08773 0.61007 0.08796 C 0.59011 0.09676 0.56685 0.09931 0.54566 0.10278 C 0.52709 0.11134 0.51216 0.12176 0.49566 0.13495 C 0.48594 0.14259 0.48178 0.15301 0.47153 0.1588 C 0.4606 0.17315 0.45105 0.18449 0.44254 0.20162 C 0.44063 0.20556 0.43785 0.20856 0.43612 0.2125 C 0.43351 0.21806 0.42952 0.22963 0.42952 0.22986 C 0.43056 0.24398 0.42935 0.25903 0.43282 0.27268 C 0.43507 0.28148 0.44132 0.28704 0.44549 0.29421 C 0.46685 0.32986 0.50296 0.34977 0.53612 0.3544 C 0.58195 0.36829 0.62327 0.35972 0.6731 0.3588 C 0.71372 0.34907 0.75469 0.33843 0.79566 0.33079 C 0.80921 0.32361 0.82066 0.32106 0.83438 0.31574 C 0.85955 0.30625 0.89028 0.28958 0.91025 0.2662 C 0.91737 0.25764 0.92101 0.24676 0.92622 0.23611 C 0.92587 0.22106 0.92674 0.20579 0.92483 0.19097 C 0.92448 0.18796 0.92153 0.18681 0.91997 0.18449 C 0.90573 0.1625 0.88056 0.1625 0.86007 0.16088 C 0.84601 0.16181 0.83125 0.15787 0.81823 0.16505 C 0.81424 0.16736 0.81094 0.17153 0.80678 0.17384 C 0.80139 0.17708 0.79497 0.17708 0.78924 0.18009 C 0.76042 0.19583 0.73369 0.21991 0.71181 0.24907 C 0.70886 0.26134 0.7007 0.27222 0.69566 0.28333 C 0.69254 0.30532 0.69306 0.3287 0.68768 0.35 C 0.68664 0.35903 0.6856 0.37384 0.68264 0.38241 C 0.679 0.39352 0.67188 0.40324 0.66806 0.41458 C 0.66615 0.42083 0.66546 0.42778 0.66337 0.43403 C 0.65573 0.45648 0.64237 0.47523 0.63125 0.49421 C 0.62987 0.49676 0.62952 0.50046 0.62796 0.50278 C 0.6066 0.53518 0.57987 0.56481 0.55209 0.58657 C 0.53212 0.60208 0.50869 0.61296 0.48768 0.62546 C 0.48264 0.62847 0.47691 0.62662 0.47153 0.62755 C 0.45695 0.62986 0.44254 0.63403 0.42796 0.63611 C 0.4033 0.63472 0.37848 0.6338 0.35365 0.63171 C 0.34462 0.63102 0.33542 0.63032 0.32639 0.62755 C 0.32101 0.62593 0.31685 0.62153 0.31181 0.61898 C 0.28629 0.60579 0.26928 0.58981 0.25695 0.55648 C 0.25087 0.54005 0.24862 0.5213 0.24254 0.50486 C 0.24046 0.4875 0.24254 0.47292 0.24393 0.45556 C 0.24532 0.44074 0.24671 0.41713 0.25365 0.40393 C 0.26789 0.37778 0.28264 0.35255 0.29896 0.32847 C 0.3165 0.30231 0.33178 0.27407 0.35053 0.24907 C 0.35348 0.24514 0.35556 0.24028 0.35869 0.23611 C 0.36476 0.22731 0.37327 0.22083 0.37778 0.21042 C 0.38403 0.19699 0.38889 0.18495 0.3974 0.17384 C 0.40122 0.15162 0.39462 0.18264 0.41007 0.15 C 0.42119 0.12685 0.43056 0.1037 0.43612 0.07708 C 0.43542 0.0669 0.43698 0.05532 0.43282 0.04676 C 0.40313 -0.01204 0.35591 0.00648 0.30539 0.00393 C 0.30313 0.00324 0.30122 0.00208 0.29896 0.00162 C 0.2941 0.00069 0.28924 0.00093 0.28438 -0.00046 C 0.275 -0.00324 0.26667 -0.00903 0.25695 -0.01111 C 0.24393 -0.01713 0.25 -0.01319 0.23768 -0.02407 C 0.23247 -0.0287 0.23282 -0.02593 0.23282 -0.03056 " pathEditMode="relative" rAng="0" ptsTypes="fffffffffffffffffffff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5900" y="2870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i="1" smtClean="0">
                <a:solidFill>
                  <a:schemeClr val="folHlink"/>
                </a:solidFill>
                <a:latin typeface="Arial" charset="0"/>
              </a:rPr>
              <a:t>Нормативно-правовые документы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>
          <a:xfrm>
            <a:off x="468313" y="1341438"/>
            <a:ext cx="8435975" cy="50974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dirty="0" smtClean="0">
                <a:latin typeface="Arial" charset="0"/>
              </a:rPr>
              <a:t>Государственная программа развития образования Республики Казахстан на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altLang="ru-RU" b="1" dirty="0" smtClean="0">
                <a:latin typeface="Arial" charset="0"/>
              </a:rPr>
              <a:t>    </a:t>
            </a:r>
            <a:r>
              <a:rPr lang="ru-RU" altLang="ru-RU" b="1" i="1" dirty="0" smtClean="0">
                <a:solidFill>
                  <a:schemeClr val="hlink"/>
                </a:solidFill>
                <a:latin typeface="Arial" charset="0"/>
              </a:rPr>
              <a:t>2016-2019</a:t>
            </a:r>
            <a:r>
              <a:rPr lang="ru-RU" altLang="ru-RU" dirty="0" smtClean="0">
                <a:latin typeface="Arial" charset="0"/>
              </a:rPr>
              <a:t> годы</a:t>
            </a:r>
            <a:endParaRPr lang="kk-KZ" altLang="ru-RU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kk-KZ" altLang="ru-RU" dirty="0" smtClean="0">
                <a:latin typeface="Arial" charset="0"/>
              </a:rPr>
              <a:t>Национальный план действий по развитию функциональной грамотности на </a:t>
            </a:r>
            <a:r>
              <a:rPr lang="kk-KZ" altLang="ru-RU" b="1" i="1" dirty="0" smtClean="0">
                <a:solidFill>
                  <a:schemeClr val="hlink"/>
                </a:solidFill>
                <a:latin typeface="Arial" charset="0"/>
              </a:rPr>
              <a:t>2012-2016</a:t>
            </a:r>
            <a:r>
              <a:rPr lang="kk-KZ" altLang="ru-RU" dirty="0" smtClean="0">
                <a:latin typeface="Arial" charset="0"/>
              </a:rPr>
              <a:t> годы</a:t>
            </a:r>
            <a:endParaRPr lang="ru-RU" altLang="ru-RU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dirty="0" smtClean="0">
                <a:latin typeface="Arial" charset="0"/>
              </a:rPr>
              <a:t>Статья Н.А. Назарбаева «Социальная модернизация Казахстана: </a:t>
            </a:r>
            <a:r>
              <a:rPr lang="ru-RU" altLang="ru-RU" b="1" i="1" dirty="0" smtClean="0">
                <a:solidFill>
                  <a:schemeClr val="hlink"/>
                </a:solidFill>
                <a:latin typeface="Arial" charset="0"/>
              </a:rPr>
              <a:t>двадцать шагов</a:t>
            </a:r>
            <a:r>
              <a:rPr lang="ru-RU" altLang="ru-RU" dirty="0" smtClean="0">
                <a:latin typeface="Arial" charset="0"/>
              </a:rPr>
              <a:t> к Обществу Всеобщего Труда»</a:t>
            </a:r>
          </a:p>
          <a:p>
            <a:pPr eaLnBrk="1" hangingPunct="1">
              <a:lnSpc>
                <a:spcPct val="80000"/>
              </a:lnSpc>
            </a:pPr>
            <a:r>
              <a:rPr lang="kk-KZ" altLang="ru-RU" dirty="0" smtClean="0">
                <a:latin typeface="Arial" charset="0"/>
              </a:rPr>
              <a:t>План нации «</a:t>
            </a:r>
            <a:r>
              <a:rPr lang="kk-KZ" altLang="ru-RU" b="1" i="1" dirty="0" smtClean="0">
                <a:solidFill>
                  <a:schemeClr val="hlink"/>
                </a:solidFill>
                <a:latin typeface="Arial" charset="0"/>
              </a:rPr>
              <a:t>100</a:t>
            </a:r>
            <a:r>
              <a:rPr lang="kk-KZ" altLang="ru-RU" i="1" dirty="0" smtClean="0">
                <a:solidFill>
                  <a:schemeClr val="hlink"/>
                </a:solidFill>
                <a:latin typeface="Arial" charset="0"/>
              </a:rPr>
              <a:t> </a:t>
            </a:r>
            <a:r>
              <a:rPr lang="kk-KZ" altLang="ru-RU" dirty="0" smtClean="0">
                <a:latin typeface="Arial" charset="0"/>
              </a:rPr>
              <a:t>конкретных шагов».</a:t>
            </a:r>
          </a:p>
          <a:p>
            <a:pPr eaLnBrk="1" hangingPunct="1">
              <a:lnSpc>
                <a:spcPct val="80000"/>
              </a:lnSpc>
            </a:pPr>
            <a:r>
              <a:rPr lang="kk-KZ" altLang="ru-RU" b="1" dirty="0" smtClean="0"/>
              <a:t>2050 </a:t>
            </a:r>
            <a:r>
              <a:rPr lang="ru-RU" altLang="ru-RU" b="1" dirty="0" smtClean="0"/>
              <a:t>П</a:t>
            </a:r>
            <a:r>
              <a:rPr lang="kk-KZ" altLang="ru-RU" b="1" dirty="0" smtClean="0"/>
              <a:t>ослание Президента РК Н.Назарбаева народу Казахстана «Стратегия </a:t>
            </a:r>
            <a:r>
              <a:rPr lang="ru-RU" altLang="ru-RU" b="1" dirty="0" smtClean="0"/>
              <a:t>“Казахстан-2050”»</a:t>
            </a:r>
            <a:endParaRPr lang="ru-RU" altLang="ru-RU" dirty="0" smtClean="0"/>
          </a:p>
          <a:p>
            <a:pPr eaLnBrk="1" hangingPunct="1">
              <a:lnSpc>
                <a:spcPct val="80000"/>
              </a:lnSpc>
            </a:pPr>
            <a:endParaRPr lang="kk-KZ" altLang="ru-RU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96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00FF"/>
                </a:solidFill>
              </a:rPr>
              <a:t>Государственная программа развития образования РК на 2016-2019 </a:t>
            </a:r>
            <a:endParaRPr lang="ru-RU" sz="3600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3755" y="1757548"/>
            <a:ext cx="8740239" cy="491638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    Формирование у школьников  духовно-нравственных ценностей Общенациональной патриотической идеи «</a:t>
            </a:r>
            <a:r>
              <a:rPr lang="kk-KZ" dirty="0" smtClean="0"/>
              <a:t>Мәңгілік Ел</a:t>
            </a:r>
            <a:r>
              <a:rPr lang="ru-RU" dirty="0" smtClean="0"/>
              <a:t>» и культуры здорового образа жизни. С целью формирования здорового образа жизни будет</a:t>
            </a:r>
            <a:r>
              <a:rPr lang="en-US" dirty="0" smtClean="0"/>
              <a:t>:</a:t>
            </a:r>
          </a:p>
          <a:p>
            <a:r>
              <a:rPr lang="ru-RU" dirty="0" smtClean="0"/>
              <a:t> расширена сеть школьных спортивных секций через создание школьной спортивной лиги в каждой организации среднего образования. В целях обеспечения</a:t>
            </a:r>
          </a:p>
          <a:p>
            <a:r>
              <a:rPr lang="ru-RU" dirty="0" smtClean="0"/>
              <a:t>реализовано проведение регулярных спортивных соревнований между школами .</a:t>
            </a:r>
          </a:p>
          <a:p>
            <a:r>
              <a:rPr lang="ru-RU" dirty="0" smtClean="0"/>
              <a:t>усиленна работа по оснащению современным оборудованием спортивных залов школ.</a:t>
            </a:r>
          </a:p>
          <a:p>
            <a:r>
              <a:rPr lang="ru-RU" dirty="0" smtClean="0"/>
              <a:t>активизирована работа по организации массовых акций, экскурсий, походов.. </a:t>
            </a:r>
          </a:p>
          <a:p>
            <a:r>
              <a:rPr lang="ru-RU" dirty="0" smtClean="0"/>
              <a:t>станут доступными спортивные объекты для занятий массовыми видами спорта для детей из малообеспеченных и многодетных семей, детям- сиротам, детям с </a:t>
            </a:r>
            <a:r>
              <a:rPr lang="ru-RU" dirty="0" err="1" smtClean="0"/>
              <a:t>девиантным</a:t>
            </a:r>
            <a:r>
              <a:rPr lang="ru-RU" dirty="0" smtClean="0"/>
              <a:t> поведением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546264"/>
            <a:ext cx="7886700" cy="1520041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0000FF"/>
                </a:solidFill>
              </a:rPr>
              <a:t>Национальный план действия по развитию функциональной грамотности на 2012-2016 г.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2446317"/>
            <a:ext cx="7886700" cy="3730646"/>
          </a:xfrm>
        </p:spPr>
        <p:txBody>
          <a:bodyPr/>
          <a:lstStyle/>
          <a:p>
            <a:pPr>
              <a:buNone/>
            </a:pPr>
            <a:r>
              <a:rPr lang="kk-KZ" dirty="0" smtClean="0"/>
              <a:t>       Наша задача как учителей физкультуры научить детей самостоятельно применять физические упражнения для укрепления и оздоровления своего организма.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«Двадцать шагов</a:t>
            </a:r>
            <a:r>
              <a:rPr lang="ru-RU" dirty="0" smtClean="0">
                <a:solidFill>
                  <a:srgbClr val="0000FF"/>
                </a:solidFill>
              </a:rPr>
              <a:t> к Обществу Всеобщего Труда»</a:t>
            </a:r>
            <a:r>
              <a:rPr lang="kk-KZ" b="1" dirty="0" smtClean="0">
                <a:solidFill>
                  <a:srgbClr val="0000FF"/>
                </a:solidFill>
              </a:rPr>
              <a:t> 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b="1" dirty="0" smtClean="0"/>
              <a:t>   Г</a:t>
            </a:r>
            <a:r>
              <a:rPr lang="ru-RU" b="1" dirty="0" smtClean="0"/>
              <a:t>лавное для человека-это здоровье!  Свое личное здоровье надо формировать прежде всего самому человеку</a:t>
            </a:r>
            <a:r>
              <a:rPr lang="ru-RU" dirty="0" smtClean="0"/>
              <a:t>. И принимаемые государством меры будут иметь в тысячу раз больший эффект, если заботы о здоровье стан</a:t>
            </a:r>
            <a:r>
              <a:rPr lang="en-US" dirty="0" smtClean="0"/>
              <a:t>e</a:t>
            </a:r>
            <a:r>
              <a:rPr lang="ru-RU" dirty="0" smtClean="0"/>
              <a:t>т </a:t>
            </a:r>
            <a:r>
              <a:rPr lang="ru-RU" b="1" dirty="0" smtClean="0"/>
              <a:t>делом каждой семьи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Картинки по запросу флаг герб гимн р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103"/>
            <a:ext cx="9144000" cy="701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25736" y="210909"/>
            <a:ext cx="498763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sz="3200" b="1" u="sng" dirty="0" smtClean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  <a:latin typeface="Monotype Corsiva" pitchFamily="66" charset="0"/>
            </a:endParaRPr>
          </a:p>
          <a:p>
            <a:pPr algn="ctr"/>
            <a:r>
              <a:rPr lang="ru-RU" sz="40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“</a:t>
            </a:r>
            <a:r>
              <a:rPr lang="ru-RU" sz="4000" b="1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Войти в число 50 наиболее конкурентоспособных стран мира” </a:t>
            </a:r>
            <a:endParaRPr lang="ru-RU" sz="4000" b="1" dirty="0" smtClean="0">
              <a:ln w="17780" cmpd="sng">
                <a:solidFill>
                  <a:srgbClr val="FF0000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Monotype Corsiva" pitchFamily="66" charset="0"/>
            </a:endParaRPr>
          </a:p>
          <a:p>
            <a:pPr algn="ctr"/>
            <a:r>
              <a:rPr lang="ru-RU" sz="4000" b="1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«Чтобы стать развитым государством, мы должны стать высокообразованной нацией». </a:t>
            </a:r>
            <a:r>
              <a:rPr lang="ru-RU" sz="48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                                      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-1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u="sng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Основная цель Республики Казахстан: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20718" y="6417367"/>
            <a:ext cx="51363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«Стратегия “Казахстан-2050”»</a:t>
            </a:r>
          </a:p>
        </p:txBody>
      </p:sp>
    </p:spTree>
    <p:extLst>
      <p:ext uri="{BB962C8B-B14F-4D97-AF65-F5344CB8AC3E}">
        <p14:creationId xmlns:p14="http://schemas.microsoft.com/office/powerpoint/2010/main" val="345968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3810000" y="213756"/>
            <a:ext cx="5142016" cy="6448301"/>
          </a:xfrm>
          <a:prstGeom prst="horizontalScroll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FF00"/>
                </a:solidFill>
                <a:latin typeface="Monotype Corsiva" pitchFamily="66" charset="0"/>
              </a:rPr>
              <a:t>«Казахстанский путь – 2050: </a:t>
            </a:r>
            <a:r>
              <a:rPr lang="ru-RU" sz="2800" b="1" dirty="0" smtClean="0">
                <a:solidFill>
                  <a:srgbClr val="FFFF00"/>
                </a:solidFill>
                <a:latin typeface="Monotype Corsiva" pitchFamily="66" charset="0"/>
              </a:rPr>
              <a:t>Единая </a:t>
            </a:r>
            <a:r>
              <a:rPr lang="ru-RU" sz="2800" b="1" dirty="0">
                <a:solidFill>
                  <a:srgbClr val="FFFF00"/>
                </a:solidFill>
                <a:latin typeface="Monotype Corsiva" pitchFamily="66" charset="0"/>
              </a:rPr>
              <a:t>цель, единые интересы, единое будущее» </a:t>
            </a:r>
          </a:p>
          <a:p>
            <a:pPr algn="ctr"/>
            <a:r>
              <a:rPr lang="ru-RU" sz="2800" b="1" dirty="0">
                <a:solidFill>
                  <a:srgbClr val="FFFF00"/>
                </a:solidFill>
                <a:latin typeface="Monotype Corsiva" pitchFamily="66" charset="0"/>
              </a:rPr>
              <a:t>…Наш путь в будущее связан с созданием новых возможностей для раскрытия потенциала </a:t>
            </a:r>
            <a:r>
              <a:rPr lang="ru-RU" sz="2800" b="1" dirty="0" err="1">
                <a:solidFill>
                  <a:srgbClr val="FFFF00"/>
                </a:solidFill>
                <a:latin typeface="Monotype Corsiva" pitchFamily="66" charset="0"/>
              </a:rPr>
              <a:t>казахстанцев</a:t>
            </a:r>
            <a:r>
              <a:rPr lang="ru-RU" sz="2800" b="1" dirty="0">
                <a:solidFill>
                  <a:srgbClr val="FFFF00"/>
                </a:solidFill>
                <a:latin typeface="Monotype Corsiva" pitchFamily="66" charset="0"/>
              </a:rPr>
              <a:t>. Развитая страна 21 века – это активные, образованные и здоровые граждане. </a:t>
            </a:r>
          </a:p>
        </p:txBody>
      </p:sp>
      <p:pic>
        <p:nvPicPr>
          <p:cNvPr id="4098" name="Picture 2" descr="Картинки по запросу президен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15" y="486888"/>
            <a:ext cx="3431969" cy="30820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4225" y="3568972"/>
            <a:ext cx="322415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hlink"/>
                </a:solidFill>
                <a:latin typeface="Monotype Corsiva" pitchFamily="66" charset="0"/>
                <a:cs typeface="Times New Roman" pitchFamily="18" charset="0"/>
              </a:rPr>
              <a:t>Послание главы государства </a:t>
            </a:r>
            <a:br>
              <a:rPr lang="ru-RU" sz="3600" b="1" dirty="0">
                <a:solidFill>
                  <a:schemeClr val="hlink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hlink"/>
                </a:solidFill>
                <a:latin typeface="Monotype Corsiva" pitchFamily="66" charset="0"/>
                <a:cs typeface="Times New Roman" pitchFamily="18" charset="0"/>
              </a:rPr>
              <a:t>Н</a:t>
            </a:r>
            <a:r>
              <a:rPr lang="ru-RU" sz="3600" b="1" dirty="0" smtClean="0">
                <a:solidFill>
                  <a:schemeClr val="hlink"/>
                </a:solidFill>
                <a:latin typeface="Monotype Corsiva" pitchFamily="66" charset="0"/>
                <a:cs typeface="Times New Roman" pitchFamily="18" charset="0"/>
              </a:rPr>
              <a:t>. А. Назарбаева </a:t>
            </a:r>
            <a:r>
              <a:rPr lang="ru-RU" sz="3600" b="1" dirty="0">
                <a:solidFill>
                  <a:schemeClr val="hlink"/>
                </a:solidFill>
                <a:latin typeface="Monotype Corsiva" pitchFamily="66" charset="0"/>
                <a:cs typeface="Times New Roman" pitchFamily="18" charset="0"/>
              </a:rPr>
              <a:t>народу Казахстана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9938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375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41024" y="-1737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7200" dirty="0" smtClean="0">
                <a:ln>
                  <a:solidFill>
                    <a:srgbClr val="66FF33"/>
                  </a:solidFill>
                </a:ln>
                <a:solidFill>
                  <a:srgbClr val="FFFF00"/>
                </a:solidFill>
                <a:latin typeface="Monotype Corsiva" pitchFamily="66" charset="0"/>
              </a:rPr>
              <a:t>Тренинг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80472" y="2049523"/>
            <a:ext cx="49325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Monotype Corsiva" pitchFamily="66" charset="0"/>
              </a:rPr>
              <a:t>«Анализ </a:t>
            </a:r>
            <a:r>
              <a:rPr lang="ru-RU" sz="6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Monotype Corsiva" pitchFamily="66" charset="0"/>
              </a:rPr>
              <a:t>урока физической </a:t>
            </a:r>
            <a:r>
              <a:rPr lang="ru-RU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Monotype Corsiva" pitchFamily="66" charset="0"/>
              </a:rPr>
              <a:t>культуры»</a:t>
            </a:r>
            <a:endParaRPr lang="ru-RU" sz="6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  <a:reflection blurRad="6350" stA="60000" endA="900" endPos="580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04070" y="1182954"/>
            <a:ext cx="16193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Тема: </a:t>
            </a:r>
          </a:p>
        </p:txBody>
      </p:sp>
    </p:spTree>
    <p:extLst>
      <p:ext uri="{BB962C8B-B14F-4D97-AF65-F5344CB8AC3E}">
        <p14:creationId xmlns:p14="http://schemas.microsoft.com/office/powerpoint/2010/main" val="333065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73730" y="259683"/>
            <a:ext cx="409439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Анализ урока</a:t>
            </a:r>
            <a:endParaRPr lang="ru-RU" sz="6000" dirty="0">
              <a:ln>
                <a:solidFill>
                  <a:srgbClr val="00B050"/>
                </a:solidFill>
              </a:ln>
              <a:solidFill>
                <a:srgbClr val="FFFF00"/>
              </a:solidFill>
              <a:latin typeface="Monotype Corsiva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1143" y="1172696"/>
            <a:ext cx="735082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3600" dirty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Анализ  урока  физической  культуры  заключается  в  детальном  рассмотрении  и  оценке  всех  составных  частей  и  компонентов  урока,  включая  методику  обучения  и  воспитания,  объем  нагрузки,  методику  воспитания  физических  качеств,  содержание изучаемого  материала,  деятельность  педагога  и  учащихся  на  уроке.</a:t>
            </a:r>
          </a:p>
        </p:txBody>
      </p:sp>
    </p:spTree>
    <p:extLst>
      <p:ext uri="{BB962C8B-B14F-4D97-AF65-F5344CB8AC3E}">
        <p14:creationId xmlns:p14="http://schemas.microsoft.com/office/powerpoint/2010/main" val="400375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308759" y="225631"/>
            <a:ext cx="8633361" cy="1971305"/>
          </a:xfrm>
          <a:prstGeom prst="snip2DiagRect">
            <a:avLst/>
          </a:prstGeom>
          <a:solidFill>
            <a:srgbClr val="FFFF00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600" dirty="0" smtClean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latin typeface="Monotype Corsiva" pitchFamily="66" charset="0"/>
              </a:rPr>
              <a:t>Постановка цели и триединой задачи</a:t>
            </a:r>
            <a:endParaRPr lang="ru-RU" sz="6600" dirty="0">
              <a:ln>
                <a:solidFill>
                  <a:schemeClr val="tx1"/>
                </a:solidFill>
              </a:ln>
              <a:solidFill>
                <a:srgbClr val="66FF33"/>
              </a:solidFill>
              <a:latin typeface="Monotype Corsiva" pitchFamily="66" charset="0"/>
            </a:endParaRPr>
          </a:p>
        </p:txBody>
      </p:sp>
      <p:sp>
        <p:nvSpPr>
          <p:cNvPr id="5" name="Тройная стрелка влево/вправо/вверх 4"/>
          <p:cNvSpPr/>
          <p:nvPr/>
        </p:nvSpPr>
        <p:spPr>
          <a:xfrm rot="5400000">
            <a:off x="2819695" y="3563407"/>
            <a:ext cx="2442946" cy="1750581"/>
          </a:xfrm>
          <a:prstGeom prst="leftRightUpArrow">
            <a:avLst>
              <a:gd name="adj1" fmla="val 6635"/>
              <a:gd name="adj2" fmla="val 16980"/>
              <a:gd name="adj3" fmla="val 9049"/>
            </a:avLst>
          </a:prstGeom>
          <a:solidFill>
            <a:srgbClr val="66FF3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487881" y="4017123"/>
            <a:ext cx="2078181" cy="843148"/>
          </a:xfrm>
          <a:prstGeom prst="ellipse">
            <a:avLst/>
          </a:prstGeom>
          <a:solidFill>
            <a:srgbClr val="66FF3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FF00"/>
                </a:solidFill>
                <a:latin typeface="Monotype Corsiva" pitchFamily="66" charset="0"/>
              </a:rPr>
              <a:t>Задачи</a:t>
            </a:r>
            <a:endParaRPr lang="ru-RU" sz="36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961906" y="3871941"/>
            <a:ext cx="4182094" cy="999508"/>
          </a:xfrm>
          <a:prstGeom prst="ellipse">
            <a:avLst/>
          </a:prstGeom>
          <a:solidFill>
            <a:srgbClr val="66FF3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Monotype Corsiva" pitchFamily="66" charset="0"/>
              </a:rPr>
              <a:t>Оздоровительные</a:t>
            </a:r>
            <a:endParaRPr lang="ru-RU" sz="32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078181" y="5670747"/>
            <a:ext cx="4182093" cy="999508"/>
          </a:xfrm>
          <a:prstGeom prst="ellipse">
            <a:avLst/>
          </a:prstGeom>
          <a:solidFill>
            <a:srgbClr val="66FF3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Monotype Corsiva" pitchFamily="66" charset="0"/>
              </a:rPr>
              <a:t>Воспитательные</a:t>
            </a:r>
            <a:endParaRPr lang="ru-RU" sz="32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0" y="3355860"/>
            <a:ext cx="2078181" cy="2031670"/>
          </a:xfrm>
          <a:prstGeom prst="ellipse">
            <a:avLst/>
          </a:prstGeom>
          <a:solidFill>
            <a:srgbClr val="66FF3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FF00"/>
                </a:solidFill>
                <a:latin typeface="Monotype Corsiva" pitchFamily="66" charset="0"/>
              </a:rPr>
              <a:t>Цель</a:t>
            </a:r>
            <a:endParaRPr lang="ru-RU" sz="36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078181" y="2223450"/>
            <a:ext cx="4182093" cy="999508"/>
          </a:xfrm>
          <a:prstGeom prst="ellipse">
            <a:avLst/>
          </a:prstGeom>
          <a:solidFill>
            <a:srgbClr val="66FF3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Monotype Corsiva" pitchFamily="66" charset="0"/>
              </a:rPr>
              <a:t>Образовательные</a:t>
            </a:r>
            <a:endParaRPr lang="ru-RU" sz="32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49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73132" y="0"/>
            <a:ext cx="85264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66FF33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  <a:latin typeface="Monotype Corsiva" pitchFamily="66" charset="0"/>
              </a:rPr>
              <a:t>Критериальное</a:t>
            </a:r>
            <a:r>
              <a:rPr lang="ru-RU" sz="60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66FF33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  <a:latin typeface="Monotype Corsiva" pitchFamily="66" charset="0"/>
              </a:rPr>
              <a:t> оценивание</a:t>
            </a:r>
          </a:p>
          <a:p>
            <a:pPr algn="ctr"/>
            <a:r>
              <a:rPr lang="ru-RU" sz="36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  <a:latin typeface="Monotype Corsiva" pitchFamily="66" charset="0"/>
              </a:rPr>
              <a:t>(обеспечение техники безопасности)</a:t>
            </a:r>
            <a:endParaRPr lang="ru-RU" sz="3600" b="1" dirty="0">
              <a:ln w="18000">
                <a:solidFill>
                  <a:srgbClr val="FF0000"/>
                </a:solidFill>
                <a:prstDash val="solid"/>
                <a:miter lim="800000"/>
              </a:ln>
              <a:effectLst>
                <a:glow rad="63500">
                  <a:schemeClr val="accent5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  <a:latin typeface="Monotype Corsiva" pitchFamily="66" charset="0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71103" y="4539546"/>
            <a:ext cx="1324100" cy="1603167"/>
          </a:xfrm>
          <a:prstGeom prst="round2Diag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Monotype Corsiva" pitchFamily="66" charset="0"/>
              </a:rPr>
              <a:t>1 балл – Оказание помощи и страховки</a:t>
            </a:r>
            <a:endParaRPr lang="ru-RU" sz="2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442845" y="2479178"/>
            <a:ext cx="1579419" cy="1782357"/>
          </a:xfrm>
          <a:prstGeom prst="round2Diag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FF0000"/>
                </a:solidFill>
                <a:latin typeface="Monotype Corsiva" pitchFamily="66" charset="0"/>
              </a:rPr>
              <a:t>2 балла – </a:t>
            </a:r>
            <a:r>
              <a:rPr lang="ru-RU" sz="2000" dirty="0" smtClean="0">
                <a:solidFill>
                  <a:srgbClr val="FF0000"/>
                </a:solidFill>
                <a:latin typeface="Monotype Corsiva" pitchFamily="66" charset="0"/>
              </a:rPr>
              <a:t>Помощь </a:t>
            </a:r>
            <a:r>
              <a:rPr lang="ru-RU" sz="2000" dirty="0">
                <a:solidFill>
                  <a:srgbClr val="FF0000"/>
                </a:solidFill>
                <a:latin typeface="Monotype Corsiva" pitchFamily="66" charset="0"/>
              </a:rPr>
              <a:t>и страховка почти не </a:t>
            </a:r>
            <a:r>
              <a:rPr lang="ru-RU" sz="2000" dirty="0" smtClean="0">
                <a:solidFill>
                  <a:srgbClr val="FF0000"/>
                </a:solidFill>
                <a:latin typeface="Monotype Corsiva" pitchFamily="66" charset="0"/>
              </a:rPr>
              <a:t>оказывается</a:t>
            </a:r>
            <a:endParaRPr lang="ru-RU" sz="2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3307275" y="1706752"/>
            <a:ext cx="2125683" cy="3942608"/>
          </a:xfrm>
          <a:prstGeom prst="round2Diag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FF0000"/>
                </a:solidFill>
                <a:latin typeface="Monotype Corsiva" pitchFamily="66" charset="0"/>
              </a:rPr>
              <a:t>3 балла – </a:t>
            </a:r>
            <a:r>
              <a:rPr lang="ru-RU" sz="2000" dirty="0" smtClean="0">
                <a:solidFill>
                  <a:srgbClr val="FF0000"/>
                </a:solidFill>
                <a:latin typeface="Monotype Corsiva" pitchFamily="66" charset="0"/>
              </a:rPr>
              <a:t>Страховка </a:t>
            </a:r>
            <a:r>
              <a:rPr lang="ru-RU" sz="2000" dirty="0">
                <a:solidFill>
                  <a:srgbClr val="FF0000"/>
                </a:solidFill>
                <a:latin typeface="Monotype Corsiva" pitchFamily="66" charset="0"/>
              </a:rPr>
              <a:t>осуществляется неправильно и </a:t>
            </a:r>
            <a:r>
              <a:rPr lang="ru-RU" sz="2000" dirty="0" smtClean="0">
                <a:solidFill>
                  <a:srgbClr val="FF0000"/>
                </a:solidFill>
                <a:latin typeface="Monotype Corsiva" pitchFamily="66" charset="0"/>
              </a:rPr>
              <a:t>неэффективно, </a:t>
            </a:r>
            <a:r>
              <a:rPr lang="ru-RU" sz="2000" dirty="0">
                <a:solidFill>
                  <a:srgbClr val="FF0000"/>
                </a:solidFill>
                <a:latin typeface="Monotype Corsiva" pitchFamily="66" charset="0"/>
              </a:rPr>
              <a:t>страховка превращается в постоянную опеку, и затрудняет самостоятельное выполнение </a:t>
            </a:r>
            <a:r>
              <a:rPr lang="ru-RU" sz="2000" dirty="0" smtClean="0">
                <a:solidFill>
                  <a:srgbClr val="FF0000"/>
                </a:solidFill>
                <a:latin typeface="Monotype Corsiva" pitchFamily="66" charset="0"/>
              </a:rPr>
              <a:t>упражнения</a:t>
            </a:r>
            <a:endParaRPr lang="ru-RU" sz="2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5676407" y="2366362"/>
            <a:ext cx="1995054" cy="2173184"/>
          </a:xfrm>
          <a:prstGeom prst="round2Diag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FF0000"/>
                </a:solidFill>
                <a:latin typeface="Monotype Corsiva" pitchFamily="66" charset="0"/>
              </a:rPr>
              <a:t>4 балла – </a:t>
            </a:r>
            <a:r>
              <a:rPr lang="ru-RU" sz="2000" dirty="0" smtClean="0">
                <a:solidFill>
                  <a:srgbClr val="FF0000"/>
                </a:solidFill>
                <a:latin typeface="Monotype Corsiva" pitchFamily="66" charset="0"/>
              </a:rPr>
              <a:t>При </a:t>
            </a:r>
            <a:r>
              <a:rPr lang="ru-RU" sz="2000" dirty="0">
                <a:solidFill>
                  <a:srgbClr val="FF0000"/>
                </a:solidFill>
                <a:latin typeface="Monotype Corsiva" pitchFamily="66" charset="0"/>
              </a:rPr>
              <a:t>оказании помощи при страховке допускаются незначительные </a:t>
            </a:r>
            <a:r>
              <a:rPr lang="ru-RU" sz="2000" dirty="0" smtClean="0">
                <a:solidFill>
                  <a:srgbClr val="FF0000"/>
                </a:solidFill>
                <a:latin typeface="Monotype Corsiva" pitchFamily="66" charset="0"/>
              </a:rPr>
              <a:t>ошибки</a:t>
            </a:r>
            <a:endParaRPr lang="ru-RU" sz="2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160822" y="4672171"/>
            <a:ext cx="1638794" cy="1494174"/>
          </a:xfrm>
          <a:prstGeom prst="round2Diag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FF0000"/>
                </a:solidFill>
                <a:latin typeface="Monotype Corsiva" pitchFamily="66" charset="0"/>
              </a:rPr>
              <a:t>5 баллов – помощь оказывается правильно и </a:t>
            </a:r>
            <a:r>
              <a:rPr lang="ru-RU" sz="2000" dirty="0" smtClean="0">
                <a:solidFill>
                  <a:srgbClr val="FF0000"/>
                </a:solidFill>
                <a:latin typeface="Monotype Corsiva" pitchFamily="66" charset="0"/>
              </a:rPr>
              <a:t>своевременно</a:t>
            </a:r>
            <a:endParaRPr lang="ru-RU" sz="2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44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008" y="166255"/>
            <a:ext cx="8455231" cy="1365662"/>
          </a:xfrm>
        </p:spPr>
        <p:txBody>
          <a:bodyPr>
            <a:prstTxWarp prst="textChevronInverted">
              <a:avLst/>
            </a:prstTxWarp>
            <a:norm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kk-KZ" sz="7200" dirty="0"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Плотность урока</a:t>
            </a:r>
            <a:endParaRPr lang="ru-RU" sz="7200" dirty="0">
              <a:solidFill>
                <a:srgbClr val="FF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4" name="Загнутый угол 3"/>
          <p:cNvSpPr/>
          <p:nvPr/>
        </p:nvSpPr>
        <p:spPr>
          <a:xfrm>
            <a:off x="3930732" y="1971304"/>
            <a:ext cx="5118267" cy="4619502"/>
          </a:xfrm>
          <a:prstGeom prst="foldedCorner">
            <a:avLst/>
          </a:prstGeom>
          <a:solidFill>
            <a:srgbClr val="FF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 </a:t>
            </a:r>
          </a:p>
          <a:p>
            <a:pPr algn="ctr"/>
            <a:endParaRPr lang="ru-RU" sz="2800" b="1" dirty="0" smtClean="0">
              <a:solidFill>
                <a:schemeClr val="tx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Педагогически </a:t>
            </a:r>
            <a:r>
              <a:rPr lang="ru-RU" sz="2800" b="1" dirty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оправданные затраты урочного времени: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Восприятие и осмысление;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Объяснения и показ упражнения;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Методические указания учителя;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Выполнение упражнения, отдых, перестроения, установка снарядов и их </a:t>
            </a:r>
            <a:r>
              <a:rPr lang="ru-RU" sz="2800" dirty="0" smtClean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уборка.</a:t>
            </a:r>
            <a:endParaRPr lang="ru-RU" sz="2800" dirty="0">
              <a:solidFill>
                <a:schemeClr val="tx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95004" y="1971304"/>
            <a:ext cx="3669474" cy="4714504"/>
          </a:xfrm>
          <a:prstGeom prst="foldedCorner">
            <a:avLst/>
          </a:prstGeom>
          <a:solidFill>
            <a:srgbClr val="FF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 </a:t>
            </a:r>
            <a:endParaRPr lang="ru-RU" sz="2800" b="1" dirty="0" smtClean="0">
              <a:solidFill>
                <a:schemeClr val="tx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Педагогически </a:t>
            </a:r>
            <a:r>
              <a:rPr lang="ru-RU" sz="2800" b="1" dirty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неоправданные затраты урочного времени: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Несвоевременное начало урока;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Организационные и другие неполадки;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Простои между подходами к снарядам.</a:t>
            </a:r>
          </a:p>
        </p:txBody>
      </p:sp>
    </p:spTree>
    <p:extLst>
      <p:ext uri="{BB962C8B-B14F-4D97-AF65-F5344CB8AC3E}">
        <p14:creationId xmlns:p14="http://schemas.microsoft.com/office/powerpoint/2010/main" val="360534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  <p:bldP spid="5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-конечная звезда 1"/>
          <p:cNvSpPr/>
          <p:nvPr/>
        </p:nvSpPr>
        <p:spPr>
          <a:xfrm>
            <a:off x="107575" y="1815352"/>
            <a:ext cx="3913096" cy="2931459"/>
          </a:xfrm>
          <a:prstGeom prst="star7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Monotype Corsiva" pitchFamily="66" charset="0"/>
              </a:rPr>
              <a:t>Методический аспект</a:t>
            </a:r>
            <a:endParaRPr lang="ru-RU" sz="28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3" name="Выноска со стрелкой влево 2"/>
          <p:cNvSpPr/>
          <p:nvPr/>
        </p:nvSpPr>
        <p:spPr>
          <a:xfrm>
            <a:off x="4114801" y="1680882"/>
            <a:ext cx="4343400" cy="3899647"/>
          </a:xfrm>
          <a:prstGeom prst="leftArrowCallout">
            <a:avLst>
              <a:gd name="adj1" fmla="val 6249"/>
              <a:gd name="adj2" fmla="val 11607"/>
              <a:gd name="adj3" fmla="val 16964"/>
              <a:gd name="adj4" fmla="val 64977"/>
            </a:avLst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Monotype Corsiva" pitchFamily="66" charset="0"/>
              </a:rPr>
              <a:t>Свободно и правильно использовать многообразие методов и методических приемов</a:t>
            </a:r>
          </a:p>
        </p:txBody>
      </p:sp>
    </p:spTree>
    <p:extLst>
      <p:ext uri="{BB962C8B-B14F-4D97-AF65-F5344CB8AC3E}">
        <p14:creationId xmlns:p14="http://schemas.microsoft.com/office/powerpoint/2010/main" val="183633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четверенная стрелка 4"/>
          <p:cNvSpPr/>
          <p:nvPr/>
        </p:nvSpPr>
        <p:spPr>
          <a:xfrm rot="18937738">
            <a:off x="2133666" y="1201820"/>
            <a:ext cx="4965799" cy="4761896"/>
          </a:xfrm>
          <a:prstGeom prst="quadArrow">
            <a:avLst>
              <a:gd name="adj1" fmla="val 2985"/>
              <a:gd name="adj2" fmla="val 7948"/>
              <a:gd name="adj3" fmla="val 6455"/>
            </a:avLst>
          </a:prstGeom>
          <a:solidFill>
            <a:srgbClr val="FF006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FF00"/>
                </a:solidFill>
              </a:ln>
            </a:endParaRPr>
          </a:p>
        </p:txBody>
      </p:sp>
      <p:pic>
        <p:nvPicPr>
          <p:cNvPr id="2050" name="Picture 2" descr="Картинки по запросу ученик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483" y="1653988"/>
            <a:ext cx="2241387" cy="355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198910" y="178130"/>
            <a:ext cx="2638302" cy="2707573"/>
          </a:xfrm>
          <a:prstGeom prst="ellipse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ru-RU" sz="2400" b="1" dirty="0" smtClean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effectLst/>
                <a:latin typeface="Monotype Corsiva" pitchFamily="66" charset="0"/>
              </a:rPr>
              <a:t>Пассивность на активность</a:t>
            </a:r>
            <a:endParaRPr lang="ru-RU" sz="2400" dirty="0">
              <a:ln>
                <a:solidFill>
                  <a:srgbClr val="FF0066"/>
                </a:solidFill>
              </a:ln>
              <a:solidFill>
                <a:srgbClr val="FF0066"/>
              </a:solidFill>
              <a:effectLst/>
              <a:latin typeface="Monotype Corsiva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0" y="4028471"/>
            <a:ext cx="2638302" cy="2707573"/>
          </a:xfrm>
          <a:prstGeom prst="ellipse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ru-RU" sz="2400" b="1" dirty="0" smtClean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effectLst/>
                <a:latin typeface="Monotype Corsiva" pitchFamily="66" charset="0"/>
              </a:rPr>
              <a:t>Мотивацию </a:t>
            </a:r>
            <a:r>
              <a:rPr lang="ru-RU" sz="2400" b="1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effectLst/>
                <a:latin typeface="Monotype Corsiva" pitchFamily="66" charset="0"/>
              </a:rPr>
              <a:t>к самосовершенствованию</a:t>
            </a:r>
            <a:endParaRPr lang="ru-RU" sz="2400" dirty="0">
              <a:ln>
                <a:solidFill>
                  <a:srgbClr val="FF0066"/>
                </a:solidFill>
              </a:ln>
              <a:solidFill>
                <a:srgbClr val="FF0066"/>
              </a:solidFill>
              <a:effectLst/>
              <a:latin typeface="Monotype Corsiva" pitchFamily="66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389040" y="118695"/>
            <a:ext cx="2638302" cy="2707573"/>
          </a:xfrm>
          <a:prstGeom prst="ellipse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ru-RU" sz="2400" b="1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effectLst/>
                <a:latin typeface="Monotype Corsiva" pitchFamily="66" charset="0"/>
              </a:rPr>
              <a:t>Р</a:t>
            </a:r>
            <a:r>
              <a:rPr lang="ru-RU" sz="2400" b="1" dirty="0" smtClean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effectLst/>
                <a:latin typeface="Monotype Corsiva" pitchFamily="66" charset="0"/>
              </a:rPr>
              <a:t>азвивать </a:t>
            </a:r>
            <a:r>
              <a:rPr lang="ru-RU" sz="2400" b="1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effectLst/>
                <a:latin typeface="Monotype Corsiva" pitchFamily="66" charset="0"/>
              </a:rPr>
              <a:t>интерес к учебно-спортивной  деятельности</a:t>
            </a:r>
            <a:endParaRPr lang="ru-RU" sz="2400" dirty="0">
              <a:ln>
                <a:solidFill>
                  <a:srgbClr val="FF0066"/>
                </a:solidFill>
              </a:ln>
              <a:solidFill>
                <a:srgbClr val="FF0066"/>
              </a:solidFill>
              <a:effectLst/>
              <a:latin typeface="Monotype Corsiva" pitchFamily="66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389040" y="4028470"/>
            <a:ext cx="2638302" cy="2707573"/>
          </a:xfrm>
          <a:prstGeom prst="ellipse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ru-RU" sz="2400" b="1" dirty="0" smtClean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effectLst/>
                <a:latin typeface="Monotype Corsiva" pitchFamily="66" charset="0"/>
              </a:rPr>
              <a:t>Сохранению </a:t>
            </a:r>
            <a:r>
              <a:rPr lang="ru-RU" sz="2400" b="1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effectLst/>
                <a:latin typeface="Monotype Corsiva" pitchFamily="66" charset="0"/>
              </a:rPr>
              <a:t>своего здоровья и красоты</a:t>
            </a:r>
            <a:endParaRPr lang="ru-RU" sz="2400" dirty="0">
              <a:ln>
                <a:solidFill>
                  <a:srgbClr val="FF0066"/>
                </a:solidFill>
              </a:ln>
              <a:solidFill>
                <a:srgbClr val="FF0066"/>
              </a:solidFill>
              <a:effectLst/>
              <a:latin typeface="Monotype Corsiva" pitchFamily="66" charset="0"/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3002917" y="458305"/>
            <a:ext cx="2662517" cy="1118434"/>
          </a:xfrm>
          <a:prstGeom prst="wedgeRoundRectCallout">
            <a:avLst>
              <a:gd name="adj1" fmla="val -23358"/>
              <a:gd name="adj2" fmla="val 85345"/>
              <a:gd name="adj3" fmla="val 16667"/>
            </a:avLst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Monotype Corsiva" pitchFamily="66" charset="0"/>
              </a:rPr>
              <a:t>Необходимо менять</a:t>
            </a:r>
            <a:endParaRPr lang="ru-RU" sz="3600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56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у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786" y="1"/>
            <a:ext cx="4994649" cy="69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ая выноска 3"/>
          <p:cNvSpPr/>
          <p:nvPr/>
        </p:nvSpPr>
        <p:spPr>
          <a:xfrm>
            <a:off x="5795682" y="2124635"/>
            <a:ext cx="3173506" cy="1976718"/>
          </a:xfrm>
          <a:prstGeom prst="wedgeRectCallout">
            <a:avLst>
              <a:gd name="adj1" fmla="val -71680"/>
              <a:gd name="adj2" fmla="val 1655"/>
            </a:avLst>
          </a:prstGeom>
          <a:solidFill>
            <a:srgbClr val="7030A0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0066"/>
                </a:solidFill>
                <a:latin typeface="Monotype Corsiva" pitchFamily="66" charset="0"/>
              </a:rPr>
              <a:t>Организатор сотрудничества, консультант</a:t>
            </a:r>
            <a:endParaRPr lang="ru-RU" sz="3600" dirty="0">
              <a:solidFill>
                <a:srgbClr val="FF0066"/>
              </a:solidFill>
              <a:latin typeface="Monotype Corsiva" pitchFamily="66" charset="0"/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94128" y="3314700"/>
            <a:ext cx="2447365" cy="988359"/>
          </a:xfrm>
          <a:prstGeom prst="wedgeEllipseCallout">
            <a:avLst>
              <a:gd name="adj1" fmla="val 84285"/>
              <a:gd name="adj2" fmla="val -53265"/>
            </a:avLst>
          </a:prstGeom>
          <a:solidFill>
            <a:srgbClr val="7030A0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66"/>
                </a:solidFill>
                <a:latin typeface="Monotype Corsiva" pitchFamily="66" charset="0"/>
              </a:rPr>
              <a:t>Носитель информации</a:t>
            </a:r>
            <a:endParaRPr lang="ru-RU" sz="2400" dirty="0">
              <a:solidFill>
                <a:srgbClr val="FF0066"/>
              </a:solidFill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8320719">
            <a:off x="1152941" y="2728283"/>
            <a:ext cx="329740" cy="2375553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3272310">
            <a:off x="1275667" y="2724671"/>
            <a:ext cx="329740" cy="2375553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32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право 3"/>
          <p:cNvSpPr/>
          <p:nvPr/>
        </p:nvSpPr>
        <p:spPr>
          <a:xfrm>
            <a:off x="403761" y="2070848"/>
            <a:ext cx="4833257" cy="2312894"/>
          </a:xfrm>
          <a:prstGeom prst="rightArrowCallout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Monotype Corsiva" pitchFamily="66" charset="0"/>
              </a:rPr>
              <a:t>Главная задача в области образовательной </a:t>
            </a:r>
            <a:r>
              <a:rPr lang="ru-RU" sz="3600" dirty="0" smtClean="0">
                <a:latin typeface="Monotype Corsiva" pitchFamily="66" charset="0"/>
              </a:rPr>
              <a:t>политики</a:t>
            </a:r>
            <a:endParaRPr lang="ru-RU" sz="3600" dirty="0">
              <a:latin typeface="Monotype Corsiva" pitchFamily="66" charset="0"/>
            </a:endParaRPr>
          </a:p>
        </p:txBody>
      </p:sp>
      <p:sp>
        <p:nvSpPr>
          <p:cNvPr id="5" name="Облако 4"/>
          <p:cNvSpPr/>
          <p:nvPr/>
        </p:nvSpPr>
        <p:spPr>
          <a:xfrm>
            <a:off x="5344594" y="416859"/>
            <a:ext cx="3705276" cy="6212541"/>
          </a:xfrm>
          <a:prstGeom prst="cloud">
            <a:avLst/>
          </a:prstGeom>
          <a:solidFill>
            <a:srgbClr val="FF0066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400" dirty="0">
                <a:solidFill>
                  <a:schemeClr val="tx1"/>
                </a:solidFill>
                <a:latin typeface="Monotype Corsiva" pitchFamily="66" charset="0"/>
              </a:rPr>
              <a:t>Создание системы </a:t>
            </a:r>
            <a:r>
              <a:rPr lang="kk-KZ" sz="3400" b="1" i="1" dirty="0">
                <a:solidFill>
                  <a:schemeClr val="tx1"/>
                </a:solidFill>
                <a:latin typeface="Monotype Corsiva" pitchFamily="66" charset="0"/>
              </a:rPr>
              <a:t>непрерывного образования педагогов</a:t>
            </a:r>
            <a:endParaRPr lang="ru-RU" sz="34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13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50"/>
                            </p:stCondLst>
                            <p:childTnLst>
                              <p:par>
                                <p:cTn id="1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лесгаф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766" y="166255"/>
            <a:ext cx="3978234" cy="509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Вертикальный свиток 4"/>
          <p:cNvSpPr/>
          <p:nvPr/>
        </p:nvSpPr>
        <p:spPr>
          <a:xfrm>
            <a:off x="0" y="166255"/>
            <a:ext cx="6044540" cy="6460176"/>
          </a:xfrm>
          <a:prstGeom prst="verticalScroll">
            <a:avLst/>
          </a:prstGeom>
          <a:solidFill>
            <a:srgbClr val="0070C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otype Corsiva" pitchFamily="66" charset="0"/>
              </a:rPr>
              <a:t>“</a:t>
            </a:r>
            <a:r>
              <a:rPr lang="ru-RU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otype Corsiva" pitchFamily="66" charset="0"/>
              </a:rPr>
              <a:t>Как сделать, чтоб ученье в пользу шло?”</a:t>
            </a:r>
          </a:p>
          <a:p>
            <a:pPr algn="ctr"/>
            <a:r>
              <a:rPr lang="ru-RU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otype Corsiva" pitchFamily="66" charset="0"/>
              </a:rPr>
              <a:t>Гармония </a:t>
            </a:r>
            <a:r>
              <a:rPr lang="ru-RU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otype Corsiva" pitchFamily="66" charset="0"/>
              </a:rPr>
              <a:t>нужна – здесь нет сомнений</a:t>
            </a:r>
            <a:r>
              <a:rPr lang="ru-RU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otype Corsiva" pitchFamily="66" charset="0"/>
              </a:rPr>
              <a:t>!</a:t>
            </a:r>
          </a:p>
          <a:p>
            <a:pPr algn="ctr"/>
            <a:r>
              <a:rPr lang="ru-RU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otype Corsiva" pitchFamily="66" charset="0"/>
              </a:rPr>
              <a:t> От умственной </a:t>
            </a:r>
            <a:r>
              <a:rPr lang="ru-RU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otype Corsiva" pitchFamily="66" charset="0"/>
              </a:rPr>
              <a:t>нагрузки – под  </a:t>
            </a:r>
            <a:r>
              <a:rPr lang="ru-RU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otype Corsiva" pitchFamily="66" charset="0"/>
              </a:rPr>
              <a:t>крыло</a:t>
            </a:r>
          </a:p>
          <a:p>
            <a:pPr algn="ctr"/>
            <a:r>
              <a:rPr lang="ru-RU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otype Corsiva" pitchFamily="66" charset="0"/>
              </a:rPr>
              <a:t> Физических активных упражнений”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472952" y="5438528"/>
            <a:ext cx="34424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П.Ф.Лесгафт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93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1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63" fill="hold">
                                          <p:stCondLst>
                                            <p:cond delay="63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63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63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29"/>
                            </p:stCondLst>
                            <p:childTnLst>
                              <p:par>
                                <p:cTn id="17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1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63" fill="hold">
                                          <p:stCondLst>
                                            <p:cond delay="63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63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63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33"/>
                            </p:stCondLst>
                            <p:childTnLst>
                              <p:par>
                                <p:cTn id="24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5" dur="1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6" dur="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63" fill="hold">
                                          <p:stCondLst>
                                            <p:cond delay="63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63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9" dur="63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87"/>
                            </p:stCondLst>
                            <p:childTnLst>
                              <p:par>
                                <p:cTn id="31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2" dur="1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3" dur="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63" fill="hold">
                                          <p:stCondLst>
                                            <p:cond delay="63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63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63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41"/>
                            </p:stCondLst>
                            <p:childTnLst>
                              <p:par>
                                <p:cTn id="3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ru-RU" smtClean="0"/>
              <a:t>видеоролик</a:t>
            </a:r>
          </a:p>
        </p:txBody>
      </p:sp>
    </p:spTree>
    <p:extLst>
      <p:ext uri="{BB962C8B-B14F-4D97-AF65-F5344CB8AC3E}">
        <p14:creationId xmlns:p14="http://schemas.microsoft.com/office/powerpoint/2010/main" val="255255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357188"/>
            <a:ext cx="72390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Тестовые задания по легкой атлетики</a:t>
            </a:r>
            <a:endParaRPr lang="ru-RU" dirty="0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ru-RU" altLang="ru-RU" sz="28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Почему королевой спорта называют легкую атлетику?</a:t>
            </a:r>
            <a:endParaRPr lang="ru-RU" altLang="ru-RU" sz="2800" smtClean="0">
              <a:ea typeface="Calibri" pitchFamily="34" charset="0"/>
              <a:cs typeface="Times New Roman" pitchFamily="18" charset="0"/>
            </a:endParaRPr>
          </a:p>
          <a:p>
            <a:pPr>
              <a:buFont typeface="Calibri" pitchFamily="34" charset="0"/>
              <a:buAutoNum type="arabicPeriod"/>
            </a:pPr>
            <a:r>
              <a:rPr lang="ru-RU" altLang="ru-RU" smtClean="0">
                <a:ea typeface="Calibri" pitchFamily="34" charset="0"/>
                <a:cs typeface="Times New Roman" pitchFamily="18" charset="0"/>
              </a:rPr>
              <a:t>бег по искусственной дорожке стадиона</a:t>
            </a:r>
          </a:p>
          <a:p>
            <a:pPr>
              <a:buFont typeface="Calibri" pitchFamily="34" charset="0"/>
              <a:buAutoNum type="arabicPeriod"/>
            </a:pPr>
            <a:r>
              <a:rPr lang="ru-RU" altLang="ru-RU" smtClean="0">
                <a:ea typeface="Calibri" pitchFamily="34" charset="0"/>
                <a:cs typeface="Times New Roman" pitchFamily="18" charset="0"/>
              </a:rPr>
              <a:t>бег с ускорением</a:t>
            </a:r>
          </a:p>
          <a:p>
            <a:pPr>
              <a:buFont typeface="Calibri" pitchFamily="34" charset="0"/>
              <a:buAutoNum type="arabicPeriod"/>
            </a:pPr>
            <a:r>
              <a:rPr lang="ru-RU" altLang="ru-RU" smtClean="0">
                <a:ea typeface="Calibri" pitchFamily="34" charset="0"/>
                <a:cs typeface="Times New Roman" pitchFamily="18" charset="0"/>
              </a:rPr>
              <a:t>включает в программу более 40 видов соревновательных упражнений</a:t>
            </a:r>
          </a:p>
          <a:p>
            <a:pPr>
              <a:buFont typeface="Calibri" pitchFamily="34" charset="0"/>
              <a:buAutoNum type="arabicPeriod"/>
            </a:pPr>
            <a:r>
              <a:rPr lang="ru-RU" altLang="ru-RU" smtClean="0">
                <a:ea typeface="Calibri" pitchFamily="34" charset="0"/>
                <a:cs typeface="Times New Roman" pitchFamily="18" charset="0"/>
              </a:rPr>
              <a:t>бег с барьерами</a:t>
            </a:r>
          </a:p>
          <a:p>
            <a:pPr>
              <a:buFont typeface="Arial" charset="0"/>
              <a:buNone/>
            </a:pPr>
            <a:endParaRPr lang="ru-RU" altLang="ru-RU" smtClean="0"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48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643063"/>
            <a:ext cx="7239000" cy="4846637"/>
          </a:xfrm>
        </p:spPr>
        <p:txBody>
          <a:bodyPr/>
          <a:lstStyle/>
          <a:p>
            <a:pPr algn="ctr">
              <a:buFont typeface="Arial" pitchFamily="34" charset="0"/>
              <a:buNone/>
              <a:defRPr/>
            </a:pPr>
            <a:r>
              <a:rPr lang="ru-RU" sz="2800" dirty="0" smtClean="0"/>
              <a:t>В каком виде спорта Д.Карпов, В.Муравьев </a:t>
            </a:r>
            <a:r>
              <a:rPr lang="ru-RU" sz="2800" dirty="0" err="1" smtClean="0"/>
              <a:t>И.Ульева</a:t>
            </a:r>
            <a:r>
              <a:rPr lang="ru-RU" sz="2800" dirty="0" smtClean="0"/>
              <a:t>, </a:t>
            </a:r>
            <a:r>
              <a:rPr lang="ru-RU" sz="2800" dirty="0" err="1" smtClean="0"/>
              <a:t>С.Засимович</a:t>
            </a:r>
            <a:r>
              <a:rPr lang="ru-RU" sz="2800" dirty="0" smtClean="0"/>
              <a:t> являются участниками олимпийских игр? </a:t>
            </a:r>
          </a:p>
          <a:p>
            <a:pPr marL="609600" indent="-609600">
              <a:buFont typeface="+mj-lt"/>
              <a:buAutoNum type="arabicPeriod"/>
              <a:defRPr/>
            </a:pPr>
            <a:r>
              <a:rPr lang="ru-RU" sz="2800" dirty="0" smtClean="0"/>
              <a:t>Легкая атлетика</a:t>
            </a:r>
          </a:p>
          <a:p>
            <a:pPr marL="609600" indent="-609600">
              <a:buFont typeface="+mj-lt"/>
              <a:buAutoNum type="arabicPeriod"/>
              <a:defRPr/>
            </a:pPr>
            <a:r>
              <a:rPr lang="ru-RU" sz="2800" dirty="0" smtClean="0"/>
              <a:t>Конный спорт</a:t>
            </a:r>
          </a:p>
          <a:p>
            <a:pPr marL="609600" indent="-609600">
              <a:buFont typeface="+mj-lt"/>
              <a:buAutoNum type="arabicPeriod"/>
              <a:defRPr/>
            </a:pPr>
            <a:r>
              <a:rPr lang="ru-RU" sz="2800" dirty="0" smtClean="0"/>
              <a:t>Фехтование</a:t>
            </a:r>
          </a:p>
          <a:p>
            <a:pPr marL="609600" indent="-609600">
              <a:buFontTx/>
              <a:buAutoNum type="arabicPeriod"/>
              <a:defRPr/>
            </a:pPr>
            <a:r>
              <a:rPr lang="ru-RU" sz="2800" dirty="0" smtClean="0"/>
              <a:t>Лыжный спорт</a:t>
            </a:r>
          </a:p>
          <a:p>
            <a:pPr>
              <a:buFont typeface="Arial" pitchFamily="34" charset="0"/>
              <a:buChar char="•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449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75"/>
            <a:ext cx="7239000" cy="5741988"/>
          </a:xfrm>
        </p:spPr>
        <p:txBody>
          <a:bodyPr/>
          <a:lstStyle/>
          <a:p>
            <a:pPr algn="ctr">
              <a:buFont typeface="Arial" pitchFamily="34" charset="0"/>
              <a:buNone/>
              <a:defRPr/>
            </a:pPr>
            <a:r>
              <a:rPr lang="ru-RU" dirty="0" smtClean="0"/>
              <a:t>В беге на длинные дистанции основным физическим качеством, определяющим успех, является: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Быстрота, прыгучесть, меткость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Сила, гибкость, ловкость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Выносливость, жизненный объем легких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7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7239000" cy="6027738"/>
          </a:xfrm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r>
              <a:rPr lang="ru-RU" dirty="0" smtClean="0"/>
              <a:t>Грамотный прыгун в длину хорошо знает длину своего разбега. Чем измеряется длина разбега: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Рулеткой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«На глазок»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Беговым шагом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Ступнями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620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7239000" cy="6027738"/>
          </a:xfrm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r>
              <a:rPr lang="ru-RU" dirty="0" smtClean="0"/>
              <a:t>К видам легкой атлетики не относятся: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Прыжки в длину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Спортивная ходьба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Прыжки с шестом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Прыжки через гимнастического коня</a:t>
            </a:r>
          </a:p>
          <a:p>
            <a:pPr marL="514350" indent="-514350">
              <a:buFont typeface="Arial" pitchFamily="34" charset="0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72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7239000" cy="6027738"/>
          </a:xfrm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r>
              <a:rPr lang="ru-RU" dirty="0" smtClean="0"/>
              <a:t>В легкой атлетики гранату: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Толкают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Метают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Бросают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Все ответы верны</a:t>
            </a:r>
          </a:p>
          <a:p>
            <a:pPr marL="514350" indent="-514350">
              <a:buFont typeface="Arial" pitchFamily="34" charset="0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90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3"/>
            <a:ext cx="7239000" cy="6242050"/>
          </a:xfrm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r>
              <a:rPr lang="ru-RU" dirty="0" smtClean="0"/>
              <a:t>Что такое фальстарт: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Засиделся на старте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Начал бег раньше сигнала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Все ответы верны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Ушел со старта</a:t>
            </a:r>
          </a:p>
          <a:p>
            <a:pPr marL="514350" indent="-514350">
              <a:buFont typeface="Arial" pitchFamily="34" charset="0"/>
              <a:buNone/>
              <a:defRPr/>
            </a:pPr>
            <a:endParaRPr lang="ru-RU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ru-RU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ru-RU" dirty="0" smtClean="0"/>
          </a:p>
          <a:p>
            <a:pPr>
              <a:buFont typeface="Arial" pitchFamily="34" charset="0"/>
              <a:buNone/>
              <a:defRPr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063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63"/>
            <a:ext cx="7239000" cy="5956300"/>
          </a:xfrm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r>
              <a:rPr lang="ru-RU" dirty="0" smtClean="0"/>
              <a:t>Чему равна марафонская дистанция?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50 км.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42км 192 м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3000 м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192км 42м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452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7239000" cy="6099175"/>
          </a:xfrm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r>
              <a:rPr lang="ru-RU" dirty="0" smtClean="0"/>
              <a:t>Что из перечисленного не относится к упражнениям легкой атлетики:</a:t>
            </a:r>
          </a:p>
          <a:p>
            <a:pPr>
              <a:buFont typeface="Arial" pitchFamily="34" charset="0"/>
              <a:buNone/>
              <a:defRPr/>
            </a:pPr>
            <a:endParaRPr lang="ru-RU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Бег, прыжки, метание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Бросок, ведение, передачи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Толкание, метание, прыжок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Подача, передача, атакующий удар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950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7239000" cy="6099175"/>
          </a:xfrm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r>
              <a:rPr lang="ru-RU" dirty="0" smtClean="0"/>
              <a:t> К спринтерскому бегу в легкой атлетике               относится:</a:t>
            </a:r>
          </a:p>
          <a:p>
            <a:pPr>
              <a:buFont typeface="Arial" pitchFamily="34" charset="0"/>
              <a:buNone/>
              <a:defRPr/>
            </a:pPr>
            <a:endParaRPr lang="ru-RU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Бег на 1500 м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Бег на 800 м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Бег на 200 м</a:t>
            </a:r>
          </a:p>
        </p:txBody>
      </p:sp>
    </p:spTree>
    <p:extLst>
      <p:ext uri="{BB962C8B-B14F-4D97-AF65-F5344CB8AC3E}">
        <p14:creationId xmlns:p14="http://schemas.microsoft.com/office/powerpoint/2010/main" val="5662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7239000" cy="6099175"/>
          </a:xfrm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r>
              <a:rPr lang="ru-RU" dirty="0" smtClean="0"/>
              <a:t> В легкой атлетике существуют различные виды прыжков. Какой из прыжков соответствует прыжку в длину?</a:t>
            </a:r>
          </a:p>
          <a:p>
            <a:pPr>
              <a:buFont typeface="Arial" pitchFamily="34" charset="0"/>
              <a:buNone/>
              <a:defRPr/>
            </a:pPr>
            <a:endParaRPr lang="ru-RU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«согнув ноги»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«ножницами»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«ноги врозь»</a:t>
            </a:r>
          </a:p>
        </p:txBody>
      </p:sp>
    </p:spTree>
    <p:extLst>
      <p:ext uri="{BB962C8B-B14F-4D97-AF65-F5344CB8AC3E}">
        <p14:creationId xmlns:p14="http://schemas.microsoft.com/office/powerpoint/2010/main" val="207966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7239000" cy="6099175"/>
          </a:xfrm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r>
              <a:rPr lang="ru-RU" dirty="0" smtClean="0"/>
              <a:t> Отсутствие разминки приводит к:</a:t>
            </a:r>
          </a:p>
          <a:p>
            <a:pPr>
              <a:buFont typeface="Arial" pitchFamily="34" charset="0"/>
              <a:buNone/>
              <a:defRPr/>
            </a:pPr>
            <a:endParaRPr lang="ru-RU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Экономии сил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Улучшению спортивных результатов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dirty="0" smtClean="0"/>
              <a:t>Травмам </a:t>
            </a:r>
          </a:p>
        </p:txBody>
      </p:sp>
    </p:spTree>
    <p:extLst>
      <p:ext uri="{BB962C8B-B14F-4D97-AF65-F5344CB8AC3E}">
        <p14:creationId xmlns:p14="http://schemas.microsoft.com/office/powerpoint/2010/main" val="86333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G:\фото ЕА\5jrpP4DNZy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34" y="177222"/>
            <a:ext cx="2591667" cy="4715411"/>
          </a:xfrm>
          <a:prstGeom prst="rect">
            <a:avLst/>
          </a:prstGeom>
          <a:ln w="190500" cap="sq">
            <a:solidFill>
              <a:srgbClr val="FF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3" descr="G:\фото ЕА\OAPLtQq2qX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210" y="1091171"/>
            <a:ext cx="2743202" cy="4880454"/>
          </a:xfrm>
          <a:prstGeom prst="rect">
            <a:avLst/>
          </a:prstGeom>
          <a:ln w="190500" cap="sq">
            <a:solidFill>
              <a:srgbClr val="00B0F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8676" name="Picture 4" descr="G:\фото ЕА\Wp3DJrInex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794" y="1876301"/>
            <a:ext cx="2693017" cy="47883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7903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G:\фото ЕА\67uCT6GQXD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15" y="333375"/>
            <a:ext cx="2377910" cy="4230413"/>
          </a:xfrm>
          <a:prstGeom prst="rect">
            <a:avLst/>
          </a:prstGeom>
          <a:ln w="2286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 descr="G:\фото ЕА\Hsc0uvWQaU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466" y="1003133"/>
            <a:ext cx="2386940" cy="4459515"/>
          </a:xfrm>
          <a:prstGeom prst="rect">
            <a:avLst/>
          </a:prstGeom>
          <a:ln w="2286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G:\фото ЕА\-bIC-jVtsB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545" y="1948421"/>
            <a:ext cx="2562823" cy="4559382"/>
          </a:xfrm>
          <a:prstGeom prst="rect">
            <a:avLst/>
          </a:prstGeom>
          <a:ln w="2286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35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411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-99392"/>
            <a:ext cx="7409401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i="1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  <a:latin typeface="CentSchbkCyrill BT" pitchFamily="18" charset="-52"/>
                <a:cs typeface="+mn-cs"/>
              </a:rPr>
              <a:t>Галерея успеха</a:t>
            </a:r>
          </a:p>
        </p:txBody>
      </p:sp>
      <p:pic>
        <p:nvPicPr>
          <p:cNvPr id="20483" name="Picture 2" descr="http://mylene-avon.ucoz.ru/_ph/13/57131364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831" y="1484313"/>
            <a:ext cx="2025650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2" descr="http://mylene-avon.ucoz.ru/_ph/13/57131364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0" y="1484313"/>
            <a:ext cx="2024063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2" descr="http://mylene-avon.ucoz.ru/_ph/13/57131364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8525" y="1484313"/>
            <a:ext cx="2024063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2" descr="http://mylene-avon.ucoz.ru/_ph/13/57131364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0550" y="1484313"/>
            <a:ext cx="2024063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2" descr="http://mylene-avon.ucoz.ru/_ph/13/57131364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8275" y="4115162"/>
            <a:ext cx="202565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2" descr="http://mylene-avon.ucoz.ru/_ph/13/57131364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0" y="4143375"/>
            <a:ext cx="2024063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2" descr="http://mylene-avon.ucoz.ru/_ph/13/57131364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8525" y="4143375"/>
            <a:ext cx="2024063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2" descr="http://mylene-avon.ucoz.ru/_ph/13/57131364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0549" y="4250253"/>
            <a:ext cx="2024063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00805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772</TotalTime>
  <Words>1049</Words>
  <Application>Microsoft Office PowerPoint</Application>
  <PresentationFormat>Экран (4:3)</PresentationFormat>
  <Paragraphs>194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Тема Office</vt:lpstr>
      <vt:lpstr>Презентация PowerPoint</vt:lpstr>
      <vt:lpstr>Презентация PowerPoint</vt:lpstr>
      <vt:lpstr>Презентация PowerPoint</vt:lpstr>
      <vt:lpstr>Цель семинара: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Нормативно-правовые документы</vt:lpstr>
      <vt:lpstr>Государственная программа развития образования РК на 2016-2019 </vt:lpstr>
      <vt:lpstr>Национальный план действия по развитию функциональной грамотности на 2012-2016 г.</vt:lpstr>
      <vt:lpstr>«Двадцать шагов к Обществу Всеобщего Труда»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Плотность урока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Тестовые задания по легкой атлетики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видео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НОУТ--БУК</cp:lastModifiedBy>
  <cp:revision>80</cp:revision>
  <dcterms:created xsi:type="dcterms:W3CDTF">2013-11-19T05:52:05Z</dcterms:created>
  <dcterms:modified xsi:type="dcterms:W3CDTF">2016-09-13T17:02:47Z</dcterms:modified>
</cp:coreProperties>
</file>