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2" r:id="rId4"/>
    <p:sldId id="271" r:id="rId5"/>
    <p:sldId id="275" r:id="rId6"/>
    <p:sldId id="281" r:id="rId7"/>
    <p:sldId id="259" r:id="rId8"/>
    <p:sldId id="260" r:id="rId9"/>
    <p:sldId id="279" r:id="rId10"/>
    <p:sldId id="261" r:id="rId11"/>
    <p:sldId id="277" r:id="rId12"/>
    <p:sldId id="263" r:id="rId13"/>
    <p:sldId id="264" r:id="rId14"/>
    <p:sldId id="274" r:id="rId15"/>
    <p:sldId id="278" r:id="rId16"/>
    <p:sldId id="265" r:id="rId17"/>
    <p:sldId id="266" r:id="rId18"/>
    <p:sldId id="267" r:id="rId19"/>
    <p:sldId id="28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1A4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>
      <p:cViewPr varScale="1">
        <p:scale>
          <a:sx n="78" d="100"/>
          <a:sy n="78" d="100"/>
        </p:scale>
        <p:origin x="-1752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2D5487-DE21-491E-BE93-370D13B5A7A7}" type="datetimeFigureOut">
              <a:rPr lang="ru-RU" smtClean="0"/>
              <a:pPr/>
              <a:t>27.04.2018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5036A-51E3-41D6-A088-3AC0D02E0E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2107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A5036A-51E3-41D6-A088-3AC0D02E0EB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20350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8ADD-4CF7-4583-9525-0286A7FB823A}" type="datetimeFigureOut">
              <a:rPr lang="ru-RU" smtClean="0"/>
              <a:pPr/>
              <a:t>27.04.2018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5587A-AF4E-4183-8AD2-8C7E6829BAE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8ADD-4CF7-4583-9525-0286A7FB823A}" type="datetimeFigureOut">
              <a:rPr lang="ru-RU" smtClean="0"/>
              <a:pPr/>
              <a:t>27.04.2018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5587A-AF4E-4183-8AD2-8C7E6829BAE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8ADD-4CF7-4583-9525-0286A7FB823A}" type="datetimeFigureOut">
              <a:rPr lang="ru-RU" smtClean="0"/>
              <a:pPr/>
              <a:t>27.04.2018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5587A-AF4E-4183-8AD2-8C7E6829BAE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8ADD-4CF7-4583-9525-0286A7FB823A}" type="datetimeFigureOut">
              <a:rPr lang="ru-RU" smtClean="0"/>
              <a:pPr/>
              <a:t>27.04.2018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5587A-AF4E-4183-8AD2-8C7E6829BAE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8ADD-4CF7-4583-9525-0286A7FB823A}" type="datetimeFigureOut">
              <a:rPr lang="ru-RU" smtClean="0"/>
              <a:pPr/>
              <a:t>27.04.2018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5587A-AF4E-4183-8AD2-8C7E6829BAE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8ADD-4CF7-4583-9525-0286A7FB823A}" type="datetimeFigureOut">
              <a:rPr lang="ru-RU" smtClean="0"/>
              <a:pPr/>
              <a:t>27.04.2018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5587A-AF4E-4183-8AD2-8C7E6829BAE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8ADD-4CF7-4583-9525-0286A7FB823A}" type="datetimeFigureOut">
              <a:rPr lang="ru-RU" smtClean="0"/>
              <a:pPr/>
              <a:t>27.04.2018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5587A-AF4E-4183-8AD2-8C7E6829BAE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8ADD-4CF7-4583-9525-0286A7FB823A}" type="datetimeFigureOut">
              <a:rPr lang="ru-RU" smtClean="0"/>
              <a:pPr/>
              <a:t>27.04.2018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5587A-AF4E-4183-8AD2-8C7E6829BAE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8ADD-4CF7-4583-9525-0286A7FB823A}" type="datetimeFigureOut">
              <a:rPr lang="ru-RU" smtClean="0"/>
              <a:pPr/>
              <a:t>27.04.2018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5587A-AF4E-4183-8AD2-8C7E6829BAE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8ADD-4CF7-4583-9525-0286A7FB823A}" type="datetimeFigureOut">
              <a:rPr lang="ru-RU" smtClean="0"/>
              <a:pPr/>
              <a:t>27.04.2018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5587A-AF4E-4183-8AD2-8C7E6829BAE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8ADD-4CF7-4583-9525-0286A7FB823A}" type="datetimeFigureOut">
              <a:rPr lang="ru-RU" smtClean="0"/>
              <a:pPr/>
              <a:t>27.04.2018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5587A-AF4E-4183-8AD2-8C7E6829BAE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78ADD-4CF7-4583-9525-0286A7FB823A}" type="datetimeFigureOut">
              <a:rPr lang="ru-RU" smtClean="0"/>
              <a:pPr/>
              <a:t>27.04.2018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5587A-AF4E-4183-8AD2-8C7E6829BAE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584" y="260648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Муниципальная казенная дошкольная образовательная организация детский сад «Теремок»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Антроповского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Костромской области.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60" y="1412776"/>
            <a:ext cx="8064896" cy="50167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Презентация по ФЭМП</a:t>
            </a:r>
          </a:p>
          <a:p>
            <a:pPr algn="ctr"/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в старшей группе</a:t>
            </a:r>
          </a:p>
          <a:p>
            <a:pPr algn="ctr"/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«Белоснежка и семь гномов»</a:t>
            </a:r>
          </a:p>
          <a:p>
            <a:pPr algn="ctr"/>
            <a:endParaRPr lang="ru-RU" sz="3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Воспитатель: Е. Н. </a:t>
            </a:r>
            <a:r>
              <a:rPr lang="ru-RU" sz="2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Белиуца</a:t>
            </a:r>
            <a:endParaRPr lang="ru-RU" sz="2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Антропово 2018 год </a:t>
            </a:r>
            <a:endParaRPr lang="ru-RU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5233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1720" y="1628800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03848" y="263691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4" name="Рисунок 13" descr="mailman5-dXmQQJ-clipar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348880"/>
            <a:ext cx="4248472" cy="46839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91880" y="206084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779912" y="278092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9" name="Рисунок 8" descr="paper-png-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0"/>
            <a:ext cx="6283467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9792" y="54868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620688"/>
            <a:ext cx="381642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Здравствуйте дорогие ребята!!! Пишет вам Белоснежка из волшебного леса. Слышала, что вы очень умные, добрые и смелые. Мне  нужна ваша помощь. Мои друзья , лесные гномики,  любят цифру семь, но  мало  о ней знают. Пожалуйста, если у вас есть время, помогите гномикам  больше узнать о цифре и числе семь. С вашей помощью гномики, быстро научатся так же как и вы, хорошо считать.</a:t>
            </a:r>
          </a:p>
          <a:p>
            <a:pPr algn="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Белоснежка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99592" y="1340768"/>
            <a:ext cx="59584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 такую кочергу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Сунуть в печку не смогу.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 нее известно всем,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она зовется ……….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188640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Отгадайте загадку</a:t>
            </a:r>
            <a:endParaRPr lang="ru-R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08104" y="314096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 descr="sem-png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1988840"/>
            <a:ext cx="1761660" cy="2348880"/>
          </a:xfrm>
          <a:prstGeom prst="rect">
            <a:avLst/>
          </a:prstGeom>
        </p:spPr>
      </p:pic>
      <p:pic>
        <p:nvPicPr>
          <p:cNvPr id="9" name="Рисунок 8" descr="fc5bed0ae3c6189747efe93ef6fcbd4dca480d6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4581128"/>
            <a:ext cx="1832992" cy="188798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63888" y="5661248"/>
            <a:ext cx="496855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 !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7544" y="908721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1.В каких сказках мы встречаем число семь?</a:t>
            </a:r>
          </a:p>
          <a:p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2.Назовите  пословицы и поговорки с числом  семь!</a:t>
            </a:r>
            <a:endParaRPr lang="ru-RU" sz="3600" dirty="0"/>
          </a:p>
        </p:txBody>
      </p:sp>
      <p:pic>
        <p:nvPicPr>
          <p:cNvPr id="4" name="Рисунок 3" descr="0_fbdfe_14320e13_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80" y="2924944"/>
            <a:ext cx="1688889" cy="1904762"/>
          </a:xfrm>
          <a:prstGeom prst="rect">
            <a:avLst/>
          </a:prstGeom>
        </p:spPr>
      </p:pic>
      <p:pic>
        <p:nvPicPr>
          <p:cNvPr id="5" name="Рисунок 4" descr="fc5bed0ae3c6189747efe93ef6fcbd4dca480d6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5085184"/>
            <a:ext cx="1301716" cy="1340767"/>
          </a:xfrm>
          <a:prstGeom prst="rect">
            <a:avLst/>
          </a:prstGeom>
        </p:spPr>
      </p:pic>
      <p:pic>
        <p:nvPicPr>
          <p:cNvPr id="7" name="Рисунок 6" descr="570015_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8" y="4221088"/>
            <a:ext cx="1124846" cy="1404567"/>
          </a:xfrm>
          <a:prstGeom prst="rect">
            <a:avLst/>
          </a:prstGeom>
        </p:spPr>
      </p:pic>
      <p:pic>
        <p:nvPicPr>
          <p:cNvPr id="8" name="Рисунок 7" descr="gnom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8064" y="4941168"/>
            <a:ext cx="1728192" cy="1527357"/>
          </a:xfrm>
          <a:prstGeom prst="rect">
            <a:avLst/>
          </a:prstGeom>
        </p:spPr>
      </p:pic>
      <p:pic>
        <p:nvPicPr>
          <p:cNvPr id="9" name="Рисунок 8" descr="gnom_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36296" y="4869160"/>
            <a:ext cx="1116710" cy="1511621"/>
          </a:xfrm>
          <a:prstGeom prst="rect">
            <a:avLst/>
          </a:prstGeom>
        </p:spPr>
      </p:pic>
      <p:pic>
        <p:nvPicPr>
          <p:cNvPr id="12" name="Рисунок 11" descr="trpaslik2a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92080" y="3212976"/>
            <a:ext cx="1440160" cy="1573670"/>
          </a:xfrm>
          <a:prstGeom prst="rect">
            <a:avLst/>
          </a:prstGeom>
        </p:spPr>
      </p:pic>
      <p:pic>
        <p:nvPicPr>
          <p:cNvPr id="13" name="Рисунок 12" descr="gn8823440 (1)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15616" y="3429000"/>
            <a:ext cx="1584176" cy="15841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63688" y="5805264"/>
            <a:ext cx="4248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 !</a:t>
            </a:r>
            <a:endParaRPr lang="ru-RU" sz="6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3024" y="0"/>
            <a:ext cx="9217024" cy="6857999"/>
          </a:xfrm>
          <a:prstGeom prst="rect">
            <a:avLst/>
          </a:prstGeom>
        </p:spPr>
      </p:pic>
      <p:pic>
        <p:nvPicPr>
          <p:cNvPr id="3" name="Рисунок 2" descr="hello_html_m3b099bf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757129"/>
            <a:ext cx="8964488" cy="13437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1600" y="404664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Какое число пропущено?</a:t>
            </a:r>
            <a:endParaRPr lang="ru-R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2780928"/>
            <a:ext cx="9361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2708920"/>
            <a:ext cx="792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0232" y="2708920"/>
            <a:ext cx="8640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7784" y="5805264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Молодцы !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Рисунок 8" descr="gnom_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4437112"/>
            <a:ext cx="1584176" cy="223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747464"/>
            <a:ext cx="9144000" cy="76054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1600" y="548680"/>
            <a:ext cx="6768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Назовите  соседей цифры 6,7.</a:t>
            </a:r>
            <a:endParaRPr lang="ru-R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ДОМ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700808"/>
            <a:ext cx="8723147" cy="37444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608" y="3212977"/>
            <a:ext cx="576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8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9872" y="3140969"/>
            <a:ext cx="6480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8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0072" y="3212977"/>
            <a:ext cx="5040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8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96336" y="3212977"/>
            <a:ext cx="5040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8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1357ff940deb6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3928" y="5085184"/>
            <a:ext cx="1290960" cy="14697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9512" y="5733256"/>
            <a:ext cx="396044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262663"/>
          </a:xfrm>
          <a:prstGeom prst="rect">
            <a:avLst/>
          </a:prstGeom>
        </p:spPr>
      </p:pic>
      <p:sp>
        <p:nvSpPr>
          <p:cNvPr id="3" name="Прямоугольный треугольник 2"/>
          <p:cNvSpPr/>
          <p:nvPr/>
        </p:nvSpPr>
        <p:spPr>
          <a:xfrm>
            <a:off x="755576" y="2780928"/>
            <a:ext cx="1728192" cy="1512168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авильный пятиугольник 3"/>
          <p:cNvSpPr/>
          <p:nvPr/>
        </p:nvSpPr>
        <p:spPr>
          <a:xfrm>
            <a:off x="7092280" y="908720"/>
            <a:ext cx="1800200" cy="1440160"/>
          </a:xfrm>
          <a:prstGeom prst="pentag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емиугольник 4"/>
          <p:cNvSpPr/>
          <p:nvPr/>
        </p:nvSpPr>
        <p:spPr>
          <a:xfrm>
            <a:off x="4211960" y="4293096"/>
            <a:ext cx="1584176" cy="1440160"/>
          </a:xfrm>
          <a:prstGeom prst="hep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 rot="756408">
            <a:off x="5501289" y="2512258"/>
            <a:ext cx="1656184" cy="1440160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rot="1035309">
            <a:off x="899592" y="5445224"/>
            <a:ext cx="2016224" cy="10801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араллелограмм 7"/>
          <p:cNvSpPr/>
          <p:nvPr/>
        </p:nvSpPr>
        <p:spPr>
          <a:xfrm>
            <a:off x="2843808" y="1412776"/>
            <a:ext cx="1296144" cy="1296144"/>
          </a:xfrm>
          <a:prstGeom prst="parallelogram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404664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Найдите  фигуру </a:t>
            </a:r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,у </a:t>
            </a:r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которой семь углов</a:t>
            </a:r>
            <a:endParaRPr lang="ru-R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570015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80" y="4517329"/>
            <a:ext cx="1874524" cy="234067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35896" y="5877272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6536" cy="7262663"/>
          </a:xfrm>
          <a:prstGeom prst="rect">
            <a:avLst/>
          </a:prstGeom>
        </p:spPr>
      </p:pic>
      <p:pic>
        <p:nvPicPr>
          <p:cNvPr id="6" name="Рисунок 5" descr="hello_html_2691e56.jpg"/>
          <p:cNvPicPr>
            <a:picLocks noChangeAspect="1"/>
          </p:cNvPicPr>
          <p:nvPr/>
        </p:nvPicPr>
        <p:blipFill>
          <a:blip r:embed="rId4" cstate="print"/>
          <a:srcRect t="14568"/>
          <a:stretch>
            <a:fillRect/>
          </a:stretch>
        </p:blipFill>
        <p:spPr>
          <a:xfrm>
            <a:off x="179512" y="2636912"/>
            <a:ext cx="8964488" cy="38004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755576" y="620688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Найдите ,где спряталась цифра 7</a:t>
            </a:r>
            <a:endParaRPr lang="ru-R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792" y="6093296"/>
            <a:ext cx="36004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71400"/>
            <a:ext cx="9144000" cy="74340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156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Физкультминутка</a:t>
            </a:r>
            <a:endParaRPr lang="ru-R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7624" y="1196752"/>
            <a:ext cx="56166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тропинке гномик шел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На полянке гриб нашел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 - грибок, Два - грибок,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Вот и полный кузовок.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Гномик охает - устал.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От того что приседал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Гномик сладко потянулся,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А потом вперед нагнулся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 потом назад прогнулся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И до пола дотянулся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на лево потянулся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на право потянулся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Гномик выполнил разминку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уселся на тропинку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1913508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4293096"/>
            <a:ext cx="1475809" cy="2037606"/>
          </a:xfrm>
          <a:prstGeom prst="rect">
            <a:avLst/>
          </a:prstGeom>
        </p:spPr>
      </p:pic>
      <p:pic>
        <p:nvPicPr>
          <p:cNvPr id="10" name="Рисунок 9" descr="artage-io-thumb-5ee3e2618defbdc60980627d3cfd2a6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4168" y="6057910"/>
            <a:ext cx="720080" cy="800089"/>
          </a:xfrm>
          <a:prstGeom prst="rect">
            <a:avLst/>
          </a:prstGeom>
        </p:spPr>
      </p:pic>
      <p:pic>
        <p:nvPicPr>
          <p:cNvPr id="11" name="Рисунок 10" descr="074545_138552754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9" y="6340272"/>
            <a:ext cx="720080" cy="774769"/>
          </a:xfrm>
          <a:prstGeom prst="rect">
            <a:avLst/>
          </a:prstGeom>
        </p:spPr>
      </p:pic>
      <p:pic>
        <p:nvPicPr>
          <p:cNvPr id="12" name="Рисунок 11" descr="artage-io-thumb-5ee3e2618defbdc60980627d3cfd2a6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4168" y="6057911"/>
            <a:ext cx="720080" cy="800089"/>
          </a:xfrm>
          <a:prstGeom prst="rect">
            <a:avLst/>
          </a:prstGeom>
        </p:spPr>
      </p:pic>
      <p:pic>
        <p:nvPicPr>
          <p:cNvPr id="13" name="Рисунок 12" descr="artage-io-thumb-5ee3e2618defbdc60980627d3cfd2a6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6309320"/>
            <a:ext cx="720080" cy="800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3346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616" y="764704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332656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Поставьте правильно знак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ru-R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27584" y="980728"/>
          <a:ext cx="7776864" cy="5760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56384"/>
                <a:gridCol w="1152128"/>
                <a:gridCol w="3168352"/>
              </a:tblGrid>
              <a:tr h="201160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89504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1" name="Рисунок 30" descr="clipart-babochka_0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3284984"/>
            <a:ext cx="648072" cy="584458"/>
          </a:xfrm>
          <a:prstGeom prst="rect">
            <a:avLst/>
          </a:prstGeom>
        </p:spPr>
      </p:pic>
      <p:pic>
        <p:nvPicPr>
          <p:cNvPr id="32" name="Рисунок 31" descr="clipart-babochka_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3212976"/>
            <a:ext cx="648072" cy="576064"/>
          </a:xfrm>
          <a:prstGeom prst="rect">
            <a:avLst/>
          </a:prstGeom>
        </p:spPr>
      </p:pic>
      <p:pic>
        <p:nvPicPr>
          <p:cNvPr id="33" name="Рисунок 32" descr="clipart-babochka_0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3212976"/>
            <a:ext cx="648072" cy="584458"/>
          </a:xfrm>
          <a:prstGeom prst="rect">
            <a:avLst/>
          </a:prstGeom>
        </p:spPr>
      </p:pic>
      <p:pic>
        <p:nvPicPr>
          <p:cNvPr id="34" name="Рисунок 33" descr="clipart-babochka_0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9710870" flipV="1">
            <a:off x="1840535" y="3949684"/>
            <a:ext cx="664793" cy="599537"/>
          </a:xfrm>
          <a:prstGeom prst="rect">
            <a:avLst/>
          </a:prstGeom>
        </p:spPr>
      </p:pic>
      <p:pic>
        <p:nvPicPr>
          <p:cNvPr id="35" name="Рисунок 34" descr="clipart-babochka_0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55776" y="3861048"/>
            <a:ext cx="720080" cy="649397"/>
          </a:xfrm>
          <a:prstGeom prst="rect">
            <a:avLst/>
          </a:prstGeom>
        </p:spPr>
      </p:pic>
      <p:pic>
        <p:nvPicPr>
          <p:cNvPr id="36" name="Рисунок 35" descr="clipart-babochka_0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47864" y="3861048"/>
            <a:ext cx="792088" cy="714337"/>
          </a:xfrm>
          <a:prstGeom prst="rect">
            <a:avLst/>
          </a:prstGeom>
        </p:spPr>
      </p:pic>
      <p:pic>
        <p:nvPicPr>
          <p:cNvPr id="37" name="Рисунок 36" descr="clipart-babochka_0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1600" y="4149080"/>
            <a:ext cx="576064" cy="519518"/>
          </a:xfrm>
          <a:prstGeom prst="rect">
            <a:avLst/>
          </a:prstGeom>
        </p:spPr>
      </p:pic>
      <p:pic>
        <p:nvPicPr>
          <p:cNvPr id="38" name="Рисунок 37" descr="0_17a542_2926dc7a_L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88224" y="3140968"/>
            <a:ext cx="831693" cy="894293"/>
          </a:xfrm>
          <a:prstGeom prst="rect">
            <a:avLst/>
          </a:prstGeom>
        </p:spPr>
      </p:pic>
      <p:pic>
        <p:nvPicPr>
          <p:cNvPr id="39" name="Рисунок 38" descr="0_17a542_2926dc7a_L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724128" y="3068960"/>
            <a:ext cx="831693" cy="894293"/>
          </a:xfrm>
          <a:prstGeom prst="rect">
            <a:avLst/>
          </a:prstGeom>
        </p:spPr>
      </p:pic>
      <p:pic>
        <p:nvPicPr>
          <p:cNvPr id="40" name="Рисунок 39" descr="0_17a542_2926dc7a_L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24328" y="3140968"/>
            <a:ext cx="831693" cy="894293"/>
          </a:xfrm>
          <a:prstGeom prst="rect">
            <a:avLst/>
          </a:prstGeom>
        </p:spPr>
      </p:pic>
      <p:pic>
        <p:nvPicPr>
          <p:cNvPr id="41" name="Рисунок 40" descr="0_17a542_2926dc7a_L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652120" y="3861048"/>
            <a:ext cx="831693" cy="894293"/>
          </a:xfrm>
          <a:prstGeom prst="rect">
            <a:avLst/>
          </a:prstGeom>
        </p:spPr>
      </p:pic>
      <p:pic>
        <p:nvPicPr>
          <p:cNvPr id="42" name="Рисунок 41" descr="0_17a542_2926dc7a_L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72200" y="3861048"/>
            <a:ext cx="831693" cy="894293"/>
          </a:xfrm>
          <a:prstGeom prst="rect">
            <a:avLst/>
          </a:prstGeom>
        </p:spPr>
      </p:pic>
      <p:pic>
        <p:nvPicPr>
          <p:cNvPr id="43" name="Рисунок 42" descr="0_17a542_2926dc7a_L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64288" y="3933056"/>
            <a:ext cx="831693" cy="894293"/>
          </a:xfrm>
          <a:prstGeom prst="rect">
            <a:avLst/>
          </a:prstGeom>
        </p:spPr>
      </p:pic>
      <p:pic>
        <p:nvPicPr>
          <p:cNvPr id="44" name="Рисунок 43" descr="1939664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1259632" y="5013176"/>
            <a:ext cx="652286" cy="780294"/>
          </a:xfrm>
          <a:prstGeom prst="rect">
            <a:avLst/>
          </a:prstGeom>
        </p:spPr>
      </p:pic>
      <p:pic>
        <p:nvPicPr>
          <p:cNvPr id="45" name="Рисунок 44" descr="1939664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2051720" y="5013176"/>
            <a:ext cx="652286" cy="780294"/>
          </a:xfrm>
          <a:prstGeom prst="rect">
            <a:avLst/>
          </a:prstGeom>
        </p:spPr>
      </p:pic>
      <p:pic>
        <p:nvPicPr>
          <p:cNvPr id="46" name="Рисунок 45" descr="1939664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2771800" y="5013176"/>
            <a:ext cx="652286" cy="780294"/>
          </a:xfrm>
          <a:prstGeom prst="rect">
            <a:avLst/>
          </a:prstGeom>
        </p:spPr>
      </p:pic>
      <p:pic>
        <p:nvPicPr>
          <p:cNvPr id="48" name="Рисунок 47" descr="1939664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0942951" flipH="1">
            <a:off x="1183792" y="5788107"/>
            <a:ext cx="652286" cy="780294"/>
          </a:xfrm>
          <a:prstGeom prst="rect">
            <a:avLst/>
          </a:prstGeom>
        </p:spPr>
      </p:pic>
      <p:pic>
        <p:nvPicPr>
          <p:cNvPr id="49" name="Рисунок 48" descr="1939664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665823" flipH="1">
            <a:off x="3344850" y="5788734"/>
            <a:ext cx="652286" cy="780294"/>
          </a:xfrm>
          <a:prstGeom prst="rect">
            <a:avLst/>
          </a:prstGeom>
        </p:spPr>
      </p:pic>
      <p:pic>
        <p:nvPicPr>
          <p:cNvPr id="50" name="Рисунок 49" descr="1939664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2267744" y="5877272"/>
            <a:ext cx="652286" cy="780294"/>
          </a:xfrm>
          <a:prstGeom prst="rect">
            <a:avLst/>
          </a:prstGeom>
        </p:spPr>
      </p:pic>
      <p:pic>
        <p:nvPicPr>
          <p:cNvPr id="51" name="Рисунок 50" descr="artage-io-thumb-5ee3e2618defbdc60980627d3cfd2a6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652120" y="5085184"/>
            <a:ext cx="627534" cy="697261"/>
          </a:xfrm>
          <a:prstGeom prst="rect">
            <a:avLst/>
          </a:prstGeom>
        </p:spPr>
      </p:pic>
      <p:pic>
        <p:nvPicPr>
          <p:cNvPr id="52" name="Рисунок 51" descr="artage-io-thumb-5ee3e2618defbdc60980627d3cfd2a6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72200" y="4941168"/>
            <a:ext cx="627534" cy="697261"/>
          </a:xfrm>
          <a:prstGeom prst="rect">
            <a:avLst/>
          </a:prstGeom>
        </p:spPr>
      </p:pic>
      <p:pic>
        <p:nvPicPr>
          <p:cNvPr id="53" name="Рисунок 52" descr="artage-io-thumb-5ee3e2618defbdc60980627d3cfd2a6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020272" y="4941168"/>
            <a:ext cx="627534" cy="697261"/>
          </a:xfrm>
          <a:prstGeom prst="rect">
            <a:avLst/>
          </a:prstGeom>
        </p:spPr>
      </p:pic>
      <p:pic>
        <p:nvPicPr>
          <p:cNvPr id="54" name="Рисунок 53" descr="artage-io-thumb-5ee3e2618defbdc60980627d3cfd2a6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40352" y="4941168"/>
            <a:ext cx="627534" cy="697261"/>
          </a:xfrm>
          <a:prstGeom prst="rect">
            <a:avLst/>
          </a:prstGeom>
        </p:spPr>
      </p:pic>
      <p:pic>
        <p:nvPicPr>
          <p:cNvPr id="55" name="Рисунок 54" descr="artage-io-thumb-5ee3e2618defbdc60980627d3cfd2a6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868144" y="5877272"/>
            <a:ext cx="627534" cy="697261"/>
          </a:xfrm>
          <a:prstGeom prst="rect">
            <a:avLst/>
          </a:prstGeom>
        </p:spPr>
      </p:pic>
      <p:pic>
        <p:nvPicPr>
          <p:cNvPr id="56" name="Рисунок 55" descr="artage-io-thumb-5ee3e2618defbdc60980627d3cfd2a6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588224" y="5877272"/>
            <a:ext cx="627534" cy="697261"/>
          </a:xfrm>
          <a:prstGeom prst="rect">
            <a:avLst/>
          </a:prstGeom>
        </p:spPr>
      </p:pic>
      <p:pic>
        <p:nvPicPr>
          <p:cNvPr id="57" name="Рисунок 56" descr="artage-io-thumb-5ee3e2618defbdc60980627d3cfd2a6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380312" y="5877272"/>
            <a:ext cx="627534" cy="697261"/>
          </a:xfrm>
          <a:prstGeom prst="rect">
            <a:avLst/>
          </a:prstGeom>
        </p:spPr>
      </p:pic>
      <p:pic>
        <p:nvPicPr>
          <p:cNvPr id="58" name="Рисунок 57" descr="1939664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3563888" y="5013176"/>
            <a:ext cx="652286" cy="780294"/>
          </a:xfrm>
          <a:prstGeom prst="rect">
            <a:avLst/>
          </a:prstGeom>
        </p:spPr>
      </p:pic>
      <p:pic>
        <p:nvPicPr>
          <p:cNvPr id="59" name="Рисунок 58" descr="0_96b05_e402583f_XL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15616" y="1628800"/>
            <a:ext cx="592683" cy="505349"/>
          </a:xfrm>
          <a:prstGeom prst="rect">
            <a:avLst/>
          </a:prstGeom>
        </p:spPr>
      </p:pic>
      <p:pic>
        <p:nvPicPr>
          <p:cNvPr id="60" name="Рисунок 59" descr="0_96b05_e402583f_XL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835696" y="1556792"/>
            <a:ext cx="592683" cy="505349"/>
          </a:xfrm>
          <a:prstGeom prst="rect">
            <a:avLst/>
          </a:prstGeom>
        </p:spPr>
      </p:pic>
      <p:pic>
        <p:nvPicPr>
          <p:cNvPr id="61" name="Рисунок 60" descr="0_96b05_e402583f_XL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987824" y="1628800"/>
            <a:ext cx="592683" cy="505349"/>
          </a:xfrm>
          <a:prstGeom prst="rect">
            <a:avLst/>
          </a:prstGeom>
        </p:spPr>
      </p:pic>
      <p:pic>
        <p:nvPicPr>
          <p:cNvPr id="62" name="Рисунок 61" descr="0_96b05_e402583f_XL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259632" y="2276872"/>
            <a:ext cx="592683" cy="505349"/>
          </a:xfrm>
          <a:prstGeom prst="rect">
            <a:avLst/>
          </a:prstGeom>
        </p:spPr>
      </p:pic>
      <p:pic>
        <p:nvPicPr>
          <p:cNvPr id="63" name="Рисунок 62" descr="0_96b05_e402583f_XL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411760" y="2204864"/>
            <a:ext cx="592683" cy="505349"/>
          </a:xfrm>
          <a:prstGeom prst="rect">
            <a:avLst/>
          </a:prstGeom>
        </p:spPr>
      </p:pic>
      <p:pic>
        <p:nvPicPr>
          <p:cNvPr id="64" name="Рисунок 63" descr="0_96b05_e402583f_XL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491880" y="2276872"/>
            <a:ext cx="592683" cy="505349"/>
          </a:xfrm>
          <a:prstGeom prst="rect">
            <a:avLst/>
          </a:prstGeom>
        </p:spPr>
      </p:pic>
      <p:pic>
        <p:nvPicPr>
          <p:cNvPr id="65" name="Рисунок 64" descr="130920749_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580112" y="1484784"/>
            <a:ext cx="597446" cy="597446"/>
          </a:xfrm>
          <a:prstGeom prst="rect">
            <a:avLst/>
          </a:prstGeom>
        </p:spPr>
      </p:pic>
      <p:pic>
        <p:nvPicPr>
          <p:cNvPr id="66" name="Рисунок 65" descr="130920749_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156176" y="1556792"/>
            <a:ext cx="597446" cy="597446"/>
          </a:xfrm>
          <a:prstGeom prst="rect">
            <a:avLst/>
          </a:prstGeom>
        </p:spPr>
      </p:pic>
      <p:pic>
        <p:nvPicPr>
          <p:cNvPr id="67" name="Рисунок 66" descr="130920749_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804248" y="1484784"/>
            <a:ext cx="597446" cy="597446"/>
          </a:xfrm>
          <a:prstGeom prst="rect">
            <a:avLst/>
          </a:prstGeom>
        </p:spPr>
      </p:pic>
      <p:pic>
        <p:nvPicPr>
          <p:cNvPr id="68" name="Рисунок 67" descr="130920749_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52320" y="1412776"/>
            <a:ext cx="597446" cy="597446"/>
          </a:xfrm>
          <a:prstGeom prst="rect">
            <a:avLst/>
          </a:prstGeom>
        </p:spPr>
      </p:pic>
      <p:pic>
        <p:nvPicPr>
          <p:cNvPr id="69" name="Рисунок 68" descr="130920749_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868144" y="2204864"/>
            <a:ext cx="597446" cy="597446"/>
          </a:xfrm>
          <a:prstGeom prst="rect">
            <a:avLst/>
          </a:prstGeom>
        </p:spPr>
      </p:pic>
      <p:pic>
        <p:nvPicPr>
          <p:cNvPr id="70" name="Рисунок 69" descr="130920749_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588224" y="2204864"/>
            <a:ext cx="597446" cy="597446"/>
          </a:xfrm>
          <a:prstGeom prst="rect">
            <a:avLst/>
          </a:prstGeom>
        </p:spPr>
      </p:pic>
      <p:pic>
        <p:nvPicPr>
          <p:cNvPr id="71" name="Рисунок 70" descr="130920749_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308304" y="2204864"/>
            <a:ext cx="597446" cy="597446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4499992" y="1484784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499992" y="3284984"/>
            <a:ext cx="648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499992" y="5013176"/>
            <a:ext cx="792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2" name="Рисунок 71" descr="570015_1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170969" y="6021288"/>
            <a:ext cx="973031" cy="1215000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2267744" y="6309320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334671"/>
          </a:xfrm>
          <a:prstGeom prst="rect">
            <a:avLst/>
          </a:prstGeom>
        </p:spPr>
      </p:pic>
      <p:pic>
        <p:nvPicPr>
          <p:cNvPr id="4" name="Рисунок 3" descr="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9792" y="1412776"/>
            <a:ext cx="3816424" cy="56166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332656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Составьте число семь из двух меньших чисел.</a:t>
            </a:r>
            <a:endParaRPr lang="ru-R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0032" y="2708920"/>
            <a:ext cx="648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8024" y="3356992"/>
            <a:ext cx="792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8024" y="4005064"/>
            <a:ext cx="648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8024" y="4725144"/>
            <a:ext cx="792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8024" y="5373216"/>
            <a:ext cx="792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60032" y="6021288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GNOMad90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4769769"/>
            <a:ext cx="2100942" cy="20882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868144" y="6093296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648071"/>
            <a:ext cx="9144000" cy="750607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260648"/>
            <a:ext cx="87129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1.Сколько всего животных?</a:t>
            </a:r>
          </a:p>
          <a:p>
            <a:r>
              <a:rPr lang="ru-RU" sz="2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2.Кто идет первым, четвертым, седьмым?</a:t>
            </a:r>
          </a:p>
          <a:p>
            <a:r>
              <a:rPr lang="ru-RU" sz="2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3.Который по счету волк, какая по счету белка?</a:t>
            </a:r>
            <a:endParaRPr lang="ru-RU" sz="2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292494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7" name="Рисунок 6" descr="0_4fa62_cf5973b4_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68560" y="2780928"/>
            <a:ext cx="1950467" cy="1950467"/>
          </a:xfrm>
          <a:prstGeom prst="rect">
            <a:avLst/>
          </a:prstGeom>
        </p:spPr>
      </p:pic>
      <p:pic>
        <p:nvPicPr>
          <p:cNvPr id="8" name="Рисунок 7" descr="hound-clipart-orange-fox-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2996952"/>
            <a:ext cx="1771533" cy="1892228"/>
          </a:xfrm>
          <a:prstGeom prst="rect">
            <a:avLst/>
          </a:prstGeom>
        </p:spPr>
      </p:pic>
      <p:pic>
        <p:nvPicPr>
          <p:cNvPr id="9" name="Рисунок 8" descr="117121825_________________________13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47864" y="3212976"/>
            <a:ext cx="1440160" cy="1614886"/>
          </a:xfrm>
          <a:prstGeom prst="rect">
            <a:avLst/>
          </a:prstGeom>
        </p:spPr>
      </p:pic>
      <p:pic>
        <p:nvPicPr>
          <p:cNvPr id="10" name="Рисунок 9" descr="Volk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07704" y="3068960"/>
            <a:ext cx="1841594" cy="1841594"/>
          </a:xfrm>
          <a:prstGeom prst="rect">
            <a:avLst/>
          </a:prstGeom>
        </p:spPr>
      </p:pic>
      <p:pic>
        <p:nvPicPr>
          <p:cNvPr id="11" name="Рисунок 10" descr="102550869_large_1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07904" y="1988840"/>
            <a:ext cx="3284984" cy="3284984"/>
          </a:xfrm>
          <a:prstGeom prst="rect">
            <a:avLst/>
          </a:prstGeom>
        </p:spPr>
      </p:pic>
      <p:pic>
        <p:nvPicPr>
          <p:cNvPr id="12" name="Рисунок 11" descr="el-conejito-travies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68144" y="3140968"/>
            <a:ext cx="1584176" cy="1584176"/>
          </a:xfrm>
          <a:prstGeom prst="rect">
            <a:avLst/>
          </a:prstGeom>
        </p:spPr>
      </p:pic>
      <p:pic>
        <p:nvPicPr>
          <p:cNvPr id="14" name="Рисунок 13" descr="tiema-zvuki-l-l-poznachiennia-yikh-bukvami-l-l-iel_3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04248" y="2924944"/>
            <a:ext cx="2339752" cy="179117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23928" y="5589240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648071"/>
            <a:ext cx="9144000" cy="7506071"/>
          </a:xfrm>
          <a:prstGeom prst="rect">
            <a:avLst/>
          </a:prstGeom>
        </p:spPr>
      </p:pic>
      <p:pic>
        <p:nvPicPr>
          <p:cNvPr id="3" name="Рисунок 2" descr="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2060848"/>
            <a:ext cx="1666875" cy="16668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24328" y="-459432"/>
            <a:ext cx="136815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1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-459432"/>
            <a:ext cx="158417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16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4437112"/>
            <a:ext cx="165618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6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16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52320" y="4293096"/>
            <a:ext cx="151216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16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1331640" y="836712"/>
            <a:ext cx="648072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331640" y="836712"/>
            <a:ext cx="2952328" cy="2088232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1259632" y="2924944"/>
            <a:ext cx="3024336" cy="244827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1259632" y="5445224"/>
            <a:ext cx="6768752" cy="7200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 flipV="1">
            <a:off x="4932040" y="2852936"/>
            <a:ext cx="3096344" cy="2664296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4932040" y="1268760"/>
            <a:ext cx="3096344" cy="15121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763688" y="0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Гимнастика для глаз.</a:t>
            </a:r>
            <a:endParaRPr lang="ru-R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648071"/>
            <a:ext cx="9144000" cy="7506071"/>
          </a:xfrm>
          <a:prstGeom prst="rect">
            <a:avLst/>
          </a:prstGeom>
        </p:spPr>
      </p:pic>
      <p:pic>
        <p:nvPicPr>
          <p:cNvPr id="3" name="Рисунок 2" descr="scrn_big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987800"/>
            <a:ext cx="8064896" cy="55375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Овал 3"/>
          <p:cNvSpPr/>
          <p:nvPr/>
        </p:nvSpPr>
        <p:spPr>
          <a:xfrm>
            <a:off x="3707904" y="5157192"/>
            <a:ext cx="144016" cy="2880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6156176" y="4221088"/>
            <a:ext cx="432048" cy="288032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0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Найди между гномиками семь отличий</a:t>
            </a:r>
            <a:endParaRPr lang="ru-R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1760" y="5877272"/>
            <a:ext cx="43204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334671"/>
          </a:xfrm>
          <a:prstGeom prst="rect">
            <a:avLst/>
          </a:prstGeom>
        </p:spPr>
      </p:pic>
      <p:pic>
        <p:nvPicPr>
          <p:cNvPr id="4" name="Рисунок 3" descr="clipart-babochka_1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5085184"/>
            <a:ext cx="1260457" cy="1123041"/>
          </a:xfrm>
          <a:prstGeom prst="rect">
            <a:avLst/>
          </a:prstGeom>
        </p:spPr>
      </p:pic>
      <p:pic>
        <p:nvPicPr>
          <p:cNvPr id="5" name="Рисунок 4" descr="clipart-babochka_1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2" y="3501008"/>
            <a:ext cx="1188449" cy="1123041"/>
          </a:xfrm>
          <a:prstGeom prst="rect">
            <a:avLst/>
          </a:prstGeom>
        </p:spPr>
      </p:pic>
      <p:pic>
        <p:nvPicPr>
          <p:cNvPr id="6" name="Рисунок 5" descr="clipart-babochka_1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1628800"/>
            <a:ext cx="1260457" cy="1123041"/>
          </a:xfrm>
          <a:prstGeom prst="rect">
            <a:avLst/>
          </a:prstGeom>
        </p:spPr>
      </p:pic>
      <p:pic>
        <p:nvPicPr>
          <p:cNvPr id="8" name="Рисунок 7" descr="clipart-babochka_1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5229200"/>
            <a:ext cx="1260457" cy="1123041"/>
          </a:xfrm>
          <a:prstGeom prst="rect">
            <a:avLst/>
          </a:prstGeom>
        </p:spPr>
      </p:pic>
      <p:pic>
        <p:nvPicPr>
          <p:cNvPr id="9" name="Рисунок 8" descr="clipart-babochka_1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5085184"/>
            <a:ext cx="1260457" cy="1123041"/>
          </a:xfrm>
          <a:prstGeom prst="rect">
            <a:avLst/>
          </a:prstGeom>
        </p:spPr>
      </p:pic>
      <p:pic>
        <p:nvPicPr>
          <p:cNvPr id="10" name="Рисунок 9" descr="clipart-babochka_1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80" y="1988840"/>
            <a:ext cx="1260457" cy="1123041"/>
          </a:xfrm>
          <a:prstGeom prst="rect">
            <a:avLst/>
          </a:prstGeom>
        </p:spPr>
      </p:pic>
      <p:pic>
        <p:nvPicPr>
          <p:cNvPr id="13" name="Рисунок 12" descr="clipart-babochka_1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3140968"/>
            <a:ext cx="1728192" cy="155855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3568" y="332656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Решите задачу</a:t>
            </a:r>
            <a:endParaRPr lang="ru-R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1124744"/>
            <a:ext cx="4320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поляне было шесть бабочек.  К ним прилетела еще одна бабочка. Сколько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стало бабочек на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поляне?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39752" y="6027003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Молодцы!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76063"/>
            <a:ext cx="9323512" cy="7434063"/>
          </a:xfrm>
          <a:prstGeom prst="rect">
            <a:avLst/>
          </a:prstGeom>
        </p:spPr>
      </p:pic>
      <p:pic>
        <p:nvPicPr>
          <p:cNvPr id="4" name="Рисунок 3" descr="0_bdf28_7da97fa6_XXX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32656"/>
            <a:ext cx="3960440" cy="5694894"/>
          </a:xfrm>
          <a:prstGeom prst="rect">
            <a:avLst/>
          </a:prstGeom>
        </p:spPr>
      </p:pic>
      <p:pic>
        <p:nvPicPr>
          <p:cNvPr id="5" name="Рисунок 4" descr="artage-io-thumb-d152f0fe81012ae1e81fbfb42ab43f6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2483768" y="2420888"/>
            <a:ext cx="432407" cy="486762"/>
          </a:xfrm>
          <a:prstGeom prst="rect">
            <a:avLst/>
          </a:prstGeom>
        </p:spPr>
      </p:pic>
      <p:pic>
        <p:nvPicPr>
          <p:cNvPr id="6" name="Рисунок 5" descr="artage-io-thumb-d152f0fe81012ae1e81fbfb42ab43f6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827584" y="2060848"/>
            <a:ext cx="432407" cy="486762"/>
          </a:xfrm>
          <a:prstGeom prst="rect">
            <a:avLst/>
          </a:prstGeom>
        </p:spPr>
      </p:pic>
      <p:pic>
        <p:nvPicPr>
          <p:cNvPr id="7" name="Рисунок 6" descr="artage-io-thumb-d152f0fe81012ae1e81fbfb42ab43f6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2123728" y="1052736"/>
            <a:ext cx="432407" cy="486762"/>
          </a:xfrm>
          <a:prstGeom prst="rect">
            <a:avLst/>
          </a:prstGeom>
        </p:spPr>
      </p:pic>
      <p:pic>
        <p:nvPicPr>
          <p:cNvPr id="8" name="Рисунок 7" descr="artage-io-thumb-d152f0fe81012ae1e81fbfb42ab43f6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2843808" y="3284984"/>
            <a:ext cx="432407" cy="486762"/>
          </a:xfrm>
          <a:prstGeom prst="rect">
            <a:avLst/>
          </a:prstGeom>
        </p:spPr>
      </p:pic>
      <p:pic>
        <p:nvPicPr>
          <p:cNvPr id="9" name="Рисунок 8" descr="artage-io-thumb-d152f0fe81012ae1e81fbfb42ab43f6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2915816" y="1772816"/>
            <a:ext cx="432407" cy="48676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07904" y="332656"/>
            <a:ext cx="54360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Решите задачу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березе выросло семь  яблок. Одно яблоко упало. </a:t>
            </a:r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Сколько яблок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осталось на березе?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resiz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5" y="3573016"/>
            <a:ext cx="1951556" cy="2466057"/>
          </a:xfrm>
          <a:prstGeom prst="rect">
            <a:avLst/>
          </a:prstGeom>
        </p:spPr>
      </p:pic>
      <p:pic>
        <p:nvPicPr>
          <p:cNvPr id="14" name="Рисунок 13" descr="artage-io-thumb-d152f0fe81012ae1e81fbfb42ab43f6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1763688" y="1700808"/>
            <a:ext cx="432407" cy="486762"/>
          </a:xfrm>
          <a:prstGeom prst="rect">
            <a:avLst/>
          </a:prstGeom>
        </p:spPr>
      </p:pic>
      <p:pic>
        <p:nvPicPr>
          <p:cNvPr id="15" name="Рисунок 14" descr="artage-io-thumb-d152f0fe81012ae1e81fbfb42ab43f6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1475656" y="2564904"/>
            <a:ext cx="432407" cy="48676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563888" y="5949280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3346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188640"/>
            <a:ext cx="7128792" cy="726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Пальчиковая гимнастика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Жили-были гномики</a:t>
            </a:r>
          </a:p>
          <a:p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(Указательным и большим пальцем показываем размер)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расчудесном домике.</a:t>
            </a:r>
          </a:p>
          <a:p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(Ладони сложены в виде крыши)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Папа-гном дрова рубил,</a:t>
            </a:r>
          </a:p>
          <a:p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(Ребром кисти ударяем о ладонь)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Гном-сынок их в дом носил,</a:t>
            </a:r>
          </a:p>
          <a:p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(Хватательные движения руками)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Мама-гномик суп варила,</a:t>
            </a:r>
          </a:p>
          <a:p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(Кисти округлены, шарообразные движения)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Дочка-гном его солила,</a:t>
            </a:r>
          </a:p>
          <a:p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(Пальцы сложены в «щепотку»)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Гномик-бабушка вязала,</a:t>
            </a:r>
          </a:p>
          <a:p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(Имитируем вязание на спицах)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Гномик-тетушка стирала,</a:t>
            </a:r>
          </a:p>
          <a:p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(Потираем ладошки друг о друга)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Дед – окошко открывал,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Всех знакомых в гости звал!</a:t>
            </a:r>
          </a:p>
          <a:p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(Обоими кистями рук делаем приглашающий жест к себе)</a:t>
            </a:r>
          </a:p>
          <a:p>
            <a:endParaRPr lang="ru-RU" dirty="0"/>
          </a:p>
        </p:txBody>
      </p:sp>
      <p:pic>
        <p:nvPicPr>
          <p:cNvPr id="5" name="Рисунок 4" descr="0_fbdfe_14320e13_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1" y="3356992"/>
            <a:ext cx="2695499" cy="3040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6917824_beautipic-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52536" y="-648071"/>
            <a:ext cx="9396536" cy="7506071"/>
          </a:xfrm>
          <a:prstGeom prst="rect">
            <a:avLst/>
          </a:prstGeom>
        </p:spPr>
      </p:pic>
      <p:pic>
        <p:nvPicPr>
          <p:cNvPr id="3" name="Рисунок 2" descr="5b35551469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924944"/>
            <a:ext cx="9144000" cy="3456384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0" y="2924944"/>
            <a:ext cx="2304256" cy="79208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64200762_1284868515_0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96552" y="3212976"/>
            <a:ext cx="2894116" cy="36450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3568" y="0"/>
            <a:ext cx="7848872" cy="1754326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pPr algn="ctr"/>
            <a:r>
              <a:rPr lang="ru-RU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Ребята , большое вам спасибо. </a:t>
            </a:r>
          </a:p>
          <a:p>
            <a:pPr algn="ctr"/>
            <a:r>
              <a:rPr lang="ru-RU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 нам очень помогли.</a:t>
            </a: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613</TotalTime>
  <Words>432</Words>
  <Application>Microsoft Office PowerPoint</Application>
  <PresentationFormat>Экран (4:3)</PresentationFormat>
  <Paragraphs>127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HOME</cp:lastModifiedBy>
  <cp:revision>80</cp:revision>
  <dcterms:created xsi:type="dcterms:W3CDTF">2018-04-22T05:51:44Z</dcterms:created>
  <dcterms:modified xsi:type="dcterms:W3CDTF">2018-04-27T19:16:23Z</dcterms:modified>
</cp:coreProperties>
</file>