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59" r:id="rId13"/>
    <p:sldId id="269" r:id="rId14"/>
    <p:sldId id="270" r:id="rId15"/>
    <p:sldId id="271" r:id="rId16"/>
    <p:sldId id="258" r:id="rId17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94660"/>
  </p:normalViewPr>
  <p:slideViewPr>
    <p:cSldViewPr>
      <p:cViewPr varScale="1">
        <p:scale>
          <a:sx n="93" d="100"/>
          <a:sy n="93" d="100"/>
        </p:scale>
        <p:origin x="732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175BE-C0F4-418C-B7D6-D070CD0F65E1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EEB7F-FF71-48D3-AE2B-3F319EA91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175BE-C0F4-418C-B7D6-D070CD0F65E1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EEB7F-FF71-48D3-AE2B-3F319EA91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175BE-C0F4-418C-B7D6-D070CD0F65E1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EEB7F-FF71-48D3-AE2B-3F319EA91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175BE-C0F4-418C-B7D6-D070CD0F65E1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EEB7F-FF71-48D3-AE2B-3F319EA91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175BE-C0F4-418C-B7D6-D070CD0F65E1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EEB7F-FF71-48D3-AE2B-3F319EA91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175BE-C0F4-418C-B7D6-D070CD0F65E1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EEB7F-FF71-48D3-AE2B-3F319EA91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175BE-C0F4-418C-B7D6-D070CD0F65E1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EEB7F-FF71-48D3-AE2B-3F319EA91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175BE-C0F4-418C-B7D6-D070CD0F65E1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EEB7F-FF71-48D3-AE2B-3F319EA91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175BE-C0F4-418C-B7D6-D070CD0F65E1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EEB7F-FF71-48D3-AE2B-3F319EA91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175BE-C0F4-418C-B7D6-D070CD0F65E1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EEB7F-FF71-48D3-AE2B-3F319EA91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175BE-C0F4-418C-B7D6-D070CD0F65E1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EEB7F-FF71-48D3-AE2B-3F319EA91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175BE-C0F4-418C-B7D6-D070CD0F65E1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0EEB7F-FF71-48D3-AE2B-3F319EA910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Рамка 7"/>
          <p:cNvSpPr/>
          <p:nvPr userDrawn="1"/>
        </p:nvSpPr>
        <p:spPr>
          <a:xfrm>
            <a:off x="0" y="0"/>
            <a:ext cx="9144000" cy="5143500"/>
          </a:xfrm>
          <a:prstGeom prst="frame">
            <a:avLst>
              <a:gd name="adj1" fmla="val 3330"/>
            </a:avLst>
          </a:prstGeom>
          <a:blipFill>
            <a:blip r:embed="rId14" cstate="print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9" name="Рисунок 8" descr="2798916.png"/>
          <p:cNvPicPr>
            <a:picLocks noChangeAspect="1"/>
          </p:cNvPicPr>
          <p:nvPr userDrawn="1"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32241" y="3003798"/>
            <a:ext cx="2304256" cy="2151822"/>
          </a:xfrm>
          <a:prstGeom prst="rect">
            <a:avLst/>
          </a:prstGeom>
        </p:spPr>
      </p:pic>
      <p:pic>
        <p:nvPicPr>
          <p:cNvPr id="10" name="Рисунок 9" descr="2798937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251520" y="3723878"/>
            <a:ext cx="577727" cy="120359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dn3.f-cdn.com/ppic/16293538/logo/17081938/ErKbo/profile_logo_.jpg" TargetMode="External"/><Relationship Id="rId2" Type="http://schemas.openxmlformats.org/officeDocument/2006/relationships/hyperlink" Target="http://nifiga-sebe.ru/uploads/posts/2012-06/1339229406_ywfshxr8v79eocd.jpe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coastchlorinator.com/writing-paper-texture-25.jpg" TargetMode="External"/><Relationship Id="rId5" Type="http://schemas.openxmlformats.org/officeDocument/2006/relationships/hyperlink" Target="http://www.faygielevy.com/uploads/3/8/7/3/38738757/9149375.jpg?1452254544" TargetMode="External"/><Relationship Id="rId4" Type="http://schemas.openxmlformats.org/officeDocument/2006/relationships/hyperlink" Target="https://s-media-cache-ak0.pinimg.com/236x/2e/66/ec/2e66ecd89eb43233b4b23464178d9777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411510"/>
            <a:ext cx="6723460" cy="4299347"/>
          </a:xfrm>
        </p:spPr>
        <p:txBody>
          <a:bodyPr rtlCol="0">
            <a:normAutofit fontScale="70000" lnSpcReduction="20000"/>
          </a:bodyPr>
          <a:lstStyle/>
          <a:p>
            <a:pPr>
              <a:buNone/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None/>
              <a:defRPr/>
            </a:pP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Внимательно слушайте - и всё услышите!</a:t>
            </a:r>
          </a:p>
          <a:p>
            <a:pPr>
              <a:buNone/>
              <a:defRPr/>
            </a:pPr>
            <a:r>
              <a:rPr lang="ru-RU" sz="3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Внимательно смотрите - и всё увидите!</a:t>
            </a:r>
          </a:p>
          <a:p>
            <a:pPr>
              <a:buNone/>
              <a:defRPr/>
            </a:pPr>
            <a:r>
              <a:rPr lang="ru-RU" sz="3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Думайте - и всё обязательно получится!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3600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				               </a:t>
            </a:r>
          </a:p>
          <a:p>
            <a:pPr>
              <a:buNone/>
              <a:defRPr/>
            </a:pPr>
            <a:endParaRPr lang="ru-RU" sz="3600" b="1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Успехов</a:t>
            </a:r>
            <a:r>
              <a:rPr lang="ru-RU" sz="3500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!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latin typeface="Arial" pitchFamily="34" charset="0"/>
                <a:cs typeface="Arial" pitchFamily="34" charset="0"/>
              </a:rPr>
            </a:b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226329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195486"/>
            <a:ext cx="60628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latin typeface="Propisi" panose="02000508030000020003" pitchFamily="2" charset="0"/>
              </a:rPr>
              <a:t>В</a:t>
            </a:r>
            <a:r>
              <a:rPr lang="ru-RU" sz="5400" b="1" dirty="0" smtClean="0">
                <a:solidFill>
                  <a:srgbClr val="00B050"/>
                </a:solidFill>
                <a:latin typeface="Propisi" panose="02000508030000020003" pitchFamily="2" charset="0"/>
              </a:rPr>
              <a:t>о</a:t>
            </a:r>
            <a:r>
              <a:rPr lang="ru-RU" sz="5400" b="1" dirty="0" smtClean="0">
                <a:latin typeface="Propisi" panose="02000508030000020003" pitchFamily="2" charset="0"/>
              </a:rPr>
              <a:t>с</a:t>
            </a:r>
            <a:r>
              <a:rPr lang="ru-RU" sz="5400" b="1" dirty="0" smtClean="0">
                <a:solidFill>
                  <a:srgbClr val="00B050"/>
                </a:solidFill>
                <a:latin typeface="Propisi" panose="02000508030000020003" pitchFamily="2" charset="0"/>
              </a:rPr>
              <a:t>е</a:t>
            </a:r>
            <a:r>
              <a:rPr lang="ru-RU" sz="5400" b="1" dirty="0" smtClean="0">
                <a:latin typeface="Propisi" panose="02000508030000020003" pitchFamily="2" charset="0"/>
              </a:rPr>
              <a:t>мна</a:t>
            </a:r>
            <a:r>
              <a:rPr lang="ru-RU" sz="5400" b="1" dirty="0" smtClean="0">
                <a:solidFill>
                  <a:srgbClr val="00B050"/>
                </a:solidFill>
                <a:latin typeface="Propisi" panose="02000508030000020003" pitchFamily="2" charset="0"/>
              </a:rPr>
              <a:t>д</a:t>
            </a:r>
            <a:r>
              <a:rPr lang="ru-RU" sz="5400" b="1" dirty="0" smtClean="0">
                <a:latin typeface="Propisi" panose="02000508030000020003" pitchFamily="2" charset="0"/>
              </a:rPr>
              <a:t>ц</a:t>
            </a:r>
            <a:r>
              <a:rPr lang="ru-RU" sz="5400" b="1" dirty="0" smtClean="0">
                <a:solidFill>
                  <a:srgbClr val="00B050"/>
                </a:solidFill>
                <a:latin typeface="Propisi" panose="02000508030000020003" pitchFamily="2" charset="0"/>
              </a:rPr>
              <a:t>а</a:t>
            </a:r>
            <a:r>
              <a:rPr lang="ru-RU" sz="5400" b="1" dirty="0" smtClean="0">
                <a:latin typeface="Propisi" panose="02000508030000020003" pitchFamily="2" charset="0"/>
              </a:rPr>
              <a:t>т</a:t>
            </a:r>
            <a:r>
              <a:rPr lang="ru-RU" sz="5400" b="1" dirty="0" smtClean="0">
                <a:solidFill>
                  <a:srgbClr val="00B050"/>
                </a:solidFill>
                <a:latin typeface="Propisi" panose="02000508030000020003" pitchFamily="2" charset="0"/>
              </a:rPr>
              <a:t>ое</a:t>
            </a:r>
            <a:r>
              <a:rPr lang="ru-RU" sz="5400" b="1" dirty="0" smtClean="0">
                <a:latin typeface="Propisi" panose="02000508030000020003" pitchFamily="2" charset="0"/>
              </a:rPr>
              <a:t> с</a:t>
            </a:r>
            <a:r>
              <a:rPr lang="ru-RU" sz="5400" b="1" dirty="0" smtClean="0">
                <a:solidFill>
                  <a:srgbClr val="00B050"/>
                </a:solidFill>
                <a:latin typeface="Propisi" panose="02000508030000020003" pitchFamily="2" charset="0"/>
              </a:rPr>
              <a:t>е</a:t>
            </a:r>
            <a:r>
              <a:rPr lang="ru-RU" sz="5400" b="1" dirty="0" smtClean="0">
                <a:latin typeface="Propisi" panose="02000508030000020003" pitchFamily="2" charset="0"/>
              </a:rPr>
              <a:t>нт</a:t>
            </a:r>
            <a:r>
              <a:rPr lang="ru-RU" sz="5400" b="1" dirty="0" smtClean="0">
                <a:solidFill>
                  <a:srgbClr val="00B050"/>
                </a:solidFill>
                <a:latin typeface="Propisi" panose="02000508030000020003" pitchFamily="2" charset="0"/>
              </a:rPr>
              <a:t>я</a:t>
            </a:r>
            <a:r>
              <a:rPr lang="ru-RU" sz="5400" b="1" dirty="0" smtClean="0">
                <a:latin typeface="Propisi" panose="02000508030000020003" pitchFamily="2" charset="0"/>
              </a:rPr>
              <a:t>бря.</a:t>
            </a:r>
            <a:endParaRPr lang="ru-RU" sz="5400" b="1" dirty="0">
              <a:latin typeface="Propisi" panose="02000508030000020003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55776" y="699542"/>
            <a:ext cx="42611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latin typeface="Propisi" panose="02000508030000020003" pitchFamily="2" charset="0"/>
              </a:rPr>
              <a:t>Кла</a:t>
            </a:r>
            <a:r>
              <a:rPr lang="ru-RU" sz="5400" b="1" dirty="0" smtClean="0">
                <a:solidFill>
                  <a:srgbClr val="00B050"/>
                </a:solidFill>
                <a:latin typeface="Propisi" panose="02000508030000020003" pitchFamily="2" charset="0"/>
              </a:rPr>
              <a:t>сс</a:t>
            </a:r>
            <a:r>
              <a:rPr lang="ru-RU" sz="5400" b="1" dirty="0" smtClean="0">
                <a:latin typeface="Propisi" panose="02000508030000020003" pitchFamily="2" charset="0"/>
              </a:rPr>
              <a:t>ная р</a:t>
            </a:r>
            <a:r>
              <a:rPr lang="ru-RU" sz="5400" b="1" dirty="0" smtClean="0">
                <a:solidFill>
                  <a:srgbClr val="00B050"/>
                </a:solidFill>
                <a:latin typeface="Propisi" panose="02000508030000020003" pitchFamily="2" charset="0"/>
              </a:rPr>
              <a:t>а</a:t>
            </a:r>
            <a:r>
              <a:rPr lang="ru-RU" sz="5400" b="1" dirty="0" smtClean="0">
                <a:latin typeface="Propisi" panose="02000508030000020003" pitchFamily="2" charset="0"/>
              </a:rPr>
              <a:t>бота.</a:t>
            </a:r>
            <a:endParaRPr lang="ru-RU" sz="5400" b="1" dirty="0">
              <a:latin typeface="Propisi" panose="02000508030000020003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2141935" y="205979"/>
            <a:ext cx="5724525" cy="857250"/>
          </a:xfrm>
        </p:spPr>
        <p:txBody>
          <a:bodyPr/>
          <a:lstStyle/>
          <a:p>
            <a:pPr eaLnBrk="1" hangingPunct="1"/>
            <a:r>
              <a:rPr lang="ru-RU" altLang="ru-RU" sz="2700">
                <a:latin typeface="Arial Black" panose="020B0A04020102020204" pitchFamily="34" charset="0"/>
              </a:rPr>
              <a:t>Орфографическая минутка</a:t>
            </a: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1331119" y="1200150"/>
            <a:ext cx="6481763" cy="3586163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3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 в ряд только </a:t>
            </a:r>
            <a:r>
              <a:rPr lang="ru-RU" altLang="ru-RU" sz="3000" b="1" u="sng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пропущенные</a:t>
            </a:r>
            <a:r>
              <a:rPr lang="ru-RU" altLang="ru-RU" sz="3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буквы: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ru-RU" altLang="ru-RU" sz="30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берё(с,з)ка,       обл(о,а)ка,      тро(п,б)ка,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огл(е,я)нись,     мес(?)ный,     тр(о,а)ва, р(е,я)ды.</a:t>
            </a:r>
          </a:p>
        </p:txBody>
      </p:sp>
    </p:spTree>
    <p:extLst>
      <p:ext uri="{BB962C8B-B14F-4D97-AF65-F5344CB8AC3E}">
        <p14:creationId xmlns:p14="http://schemas.microsoft.com/office/powerpoint/2010/main" val="1996791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2141935" y="205979"/>
            <a:ext cx="5724525" cy="857250"/>
          </a:xfrm>
        </p:spPr>
        <p:txBody>
          <a:bodyPr/>
          <a:lstStyle/>
          <a:p>
            <a:pPr eaLnBrk="1" hangingPunct="1"/>
            <a:r>
              <a:rPr lang="ru-RU" altLang="ru-RU" sz="2700">
                <a:latin typeface="Arial Black" panose="020B0A04020102020204" pitchFamily="34" charset="0"/>
              </a:rPr>
              <a:t>Орфографическая минутка</a:t>
            </a: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1331119" y="1200150"/>
            <a:ext cx="6481763" cy="3586163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3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Взаимопроверка        +     ?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ru-RU" altLang="ru-RU" sz="30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ru-RU" sz="6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 а  п  я  т  а  я</a:t>
            </a:r>
          </a:p>
        </p:txBody>
      </p:sp>
    </p:spTree>
    <p:extLst>
      <p:ext uri="{BB962C8B-B14F-4D97-AF65-F5344CB8AC3E}">
        <p14:creationId xmlns:p14="http://schemas.microsoft.com/office/powerpoint/2010/main" val="3964237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>
                <a:latin typeface="Arial Black" panose="020B0A04020102020204" pitchFamily="34" charset="0"/>
              </a:rPr>
              <a:t>Тема урока:</a:t>
            </a: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1115616" y="1200151"/>
            <a:ext cx="7571184" cy="3394472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с однородными членами.</a:t>
            </a:r>
          </a:p>
        </p:txBody>
      </p:sp>
    </p:spTree>
    <p:extLst>
      <p:ext uri="{BB962C8B-B14F-4D97-AF65-F5344CB8AC3E}">
        <p14:creationId xmlns:p14="http://schemas.microsoft.com/office/powerpoint/2010/main" val="3379235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700">
                <a:latin typeface="Arial Black" panose="020B0A04020102020204" pitchFamily="34" charset="0"/>
              </a:rPr>
              <a:t>Пробное задание</a:t>
            </a: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827584" y="1131590"/>
            <a:ext cx="8712967" cy="3586163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2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Спишите предложение, заполнив пропуск.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ru-RU" altLang="ru-RU" sz="3000" b="1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3000" b="1" dirty="0"/>
              <a:t>   </a:t>
            </a:r>
            <a:r>
              <a:rPr lang="ru-RU" altLang="ru-RU" sz="5400" b="1" dirty="0">
                <a:latin typeface="Propisi" panose="02000508030000020003" pitchFamily="2" charset="0"/>
              </a:rPr>
              <a:t>Дом был маленький  __ уютный.</a:t>
            </a:r>
            <a:endParaRPr lang="ru-RU" altLang="ru-RU" sz="5400" dirty="0">
              <a:latin typeface="Propisi" panose="02000508030000020003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641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100">
                <a:latin typeface="Arial Black" panose="020B0A04020102020204" pitchFamily="34" charset="0"/>
              </a:rPr>
              <a:t>Пробное задание. Самопроверка.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771550"/>
            <a:ext cx="7848872" cy="3586163"/>
          </a:xfrm>
        </p:spPr>
        <p:txBody>
          <a:bodyPr rtlCol="0">
            <a:normAutofit fontScale="77500" lnSpcReduction="20000"/>
          </a:bodyPr>
          <a:lstStyle/>
          <a:p>
            <a:pPr>
              <a:buNone/>
              <a:defRPr/>
            </a:pPr>
            <a:endParaRPr lang="ru-RU" sz="3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ru-RU" sz="6200" b="1" dirty="0">
                <a:latin typeface="Propisi" panose="02000508030000020003" pitchFamily="2" charset="0"/>
              </a:rPr>
              <a:t>Дом был маленький  </a:t>
            </a:r>
            <a:r>
              <a:rPr lang="ru-RU" sz="6200" b="1" dirty="0">
                <a:solidFill>
                  <a:srgbClr val="FF0000"/>
                </a:solidFill>
                <a:latin typeface="Propisi" panose="02000508030000020003" pitchFamily="2" charset="0"/>
              </a:rPr>
              <a:t>и</a:t>
            </a:r>
            <a:r>
              <a:rPr lang="ru-RU" sz="6200" b="1" dirty="0">
                <a:latin typeface="Propisi" panose="02000508030000020003" pitchFamily="2" charset="0"/>
              </a:rPr>
              <a:t>  уютный.</a:t>
            </a:r>
          </a:p>
          <a:p>
            <a:pPr>
              <a:buNone/>
              <a:defRPr/>
            </a:pPr>
            <a:r>
              <a:rPr lang="ru-RU" sz="6200" b="1" dirty="0">
                <a:latin typeface="Propisi" panose="02000508030000020003" pitchFamily="2" charset="0"/>
              </a:rPr>
              <a:t>Дом был маленький,  </a:t>
            </a:r>
            <a:r>
              <a:rPr lang="ru-RU" sz="6200" b="1" dirty="0">
                <a:solidFill>
                  <a:srgbClr val="FF0000"/>
                </a:solidFill>
                <a:latin typeface="Propisi" panose="02000508030000020003" pitchFamily="2" charset="0"/>
              </a:rPr>
              <a:t>но</a:t>
            </a:r>
            <a:r>
              <a:rPr lang="ru-RU" sz="6200" b="1" dirty="0">
                <a:latin typeface="Propisi" panose="02000508030000020003" pitchFamily="2" charset="0"/>
              </a:rPr>
              <a:t>  уютный.</a:t>
            </a:r>
          </a:p>
          <a:p>
            <a:pPr>
              <a:buNone/>
              <a:defRPr/>
            </a:pPr>
            <a:r>
              <a:rPr lang="ru-RU" sz="6200" b="1" dirty="0">
                <a:latin typeface="Propisi" panose="02000508030000020003" pitchFamily="2" charset="0"/>
              </a:rPr>
              <a:t>Дом был маленький,   уютный.</a:t>
            </a:r>
            <a:endParaRPr lang="ru-RU" sz="6200" b="1" dirty="0">
              <a:latin typeface="Propisi" panose="02000508030000020003" pitchFamily="2" charset="0"/>
              <a:cs typeface="Times New Roman" pitchFamily="18" charset="0"/>
            </a:endParaRPr>
          </a:p>
          <a:p>
            <a:pPr algn="ctr">
              <a:buNone/>
              <a:defRPr/>
            </a:pPr>
            <a:r>
              <a:rPr lang="ru-RU" sz="6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6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endParaRPr lang="ru-RU" sz="3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381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 txBox="1">
            <a:spLocks noChangeArrowheads="1"/>
          </p:cNvSpPr>
          <p:nvPr/>
        </p:nvSpPr>
        <p:spPr bwMode="auto">
          <a:xfrm>
            <a:off x="1385888" y="2042667"/>
            <a:ext cx="65270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План:</a:t>
            </a:r>
            <a:endParaRPr lang="ru-RU" altLang="ru-RU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7" name="Прямоугольник 3"/>
          <p:cNvSpPr>
            <a:spLocks noChangeArrowheads="1"/>
          </p:cNvSpPr>
          <p:nvPr/>
        </p:nvSpPr>
        <p:spPr bwMode="auto">
          <a:xfrm>
            <a:off x="2681288" y="1545432"/>
            <a:ext cx="518517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1.Узнать значение союзов И, А, НО.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2.Выполнить упражнение.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3.Выполнить самостоятельную работу.</a:t>
            </a:r>
          </a:p>
        </p:txBody>
      </p:sp>
    </p:spTree>
    <p:extLst>
      <p:ext uri="{BB962C8B-B14F-4D97-AF65-F5344CB8AC3E}">
        <p14:creationId xmlns:p14="http://schemas.microsoft.com/office/powerpoint/2010/main" val="1078196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подходящий по смыслу союз, расставьте знаки препинания. Подчеркните однородные члены, нарисуйте схему предложения.</a:t>
            </a:r>
            <a:endParaRPr lang="ru-RU" altLang="ru-RU" sz="2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1277541" y="1200150"/>
            <a:ext cx="6588919" cy="3639741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endParaRPr lang="ru-RU" alt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1.Летом дождь льёт  (и, а, но)  осенью моросит.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2.Дни стоят холодные (и, а, но)  солнечные.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3.Дни стояли теплые (и, а, но) солнечные.</a:t>
            </a:r>
          </a:p>
          <a:p>
            <a:pPr eaLnBrk="1" hangingPunct="1"/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2632654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>
              <a:defRPr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Проверка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1277541" y="1200150"/>
            <a:ext cx="6588919" cy="3639741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1.Летом дождь льёт,  </a:t>
            </a:r>
            <a:r>
              <a:rPr lang="ru-RU" altLang="ru-RU" sz="27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altLang="ru-RU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 осенью моросит.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ru-RU" altLang="ru-RU" sz="27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2.Дни стоят холодные, </a:t>
            </a:r>
            <a:r>
              <a:rPr lang="ru-RU" altLang="ru-RU" sz="27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</a:t>
            </a:r>
            <a:r>
              <a:rPr lang="ru-RU" altLang="ru-RU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  солнечные.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ru-RU" altLang="ru-RU" sz="27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3.Дни стояли теплые  </a:t>
            </a:r>
            <a:r>
              <a:rPr lang="ru-RU" altLang="ru-RU" sz="27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altLang="ru-RU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 солнечные.</a:t>
            </a:r>
          </a:p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480959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67494"/>
            <a:ext cx="8594461" cy="433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949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500438" y="482204"/>
            <a:ext cx="26434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36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 урока.</a:t>
            </a:r>
            <a:endParaRPr lang="ru-RU" altLang="ru-RU" sz="360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143000" y="1178719"/>
            <a:ext cx="6858000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2100">
                <a:solidFill>
                  <a:srgbClr val="0070C0"/>
                </a:solidFill>
                <a:cs typeface="Times New Roman" panose="02020603050405020304" pitchFamily="18" charset="0"/>
              </a:rPr>
              <a:t>–</a:t>
            </a:r>
            <a:r>
              <a:rPr lang="ru-RU" altLang="ru-RU" sz="21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10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277541" y="1491854"/>
          <a:ext cx="6588919" cy="2681287"/>
        </p:xfrm>
        <a:graphic>
          <a:graphicData uri="http://schemas.openxmlformats.org/drawingml/2006/table">
            <a:tbl>
              <a:tblPr/>
              <a:tblGrid>
                <a:gridCol w="5732859"/>
                <a:gridCol w="856060"/>
              </a:tblGrid>
              <a:tr h="472737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6442" marR="464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  +    ?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6442" marR="464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101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1.Научился выбирать союзы в предложениях с однородными членами. 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6442" marR="464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6442" marR="464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101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2.Умею ставить знаки препинания в предложениях с однородными членами. 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6442" marR="464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6442" marR="464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652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3.Могу рассказать родителям, как </a:t>
                      </a:r>
                      <a:r>
                        <a:rPr kumimoji="0" lang="ru-RU" sz="18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выбирать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союзы, в каких случаях надо ставить запятую в предложениях с однородными членами. 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6442" marR="464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6442" marR="464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0421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5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Rectangle 1"/>
          <p:cNvSpPr>
            <a:spLocks noChangeArrowheads="1"/>
          </p:cNvSpPr>
          <p:nvPr/>
        </p:nvSpPr>
        <p:spPr bwMode="auto">
          <a:xfrm>
            <a:off x="1331119" y="1299858"/>
            <a:ext cx="6535341" cy="3485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21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Ветер по морю гуляет </a:t>
            </a:r>
            <a:r>
              <a:rPr lang="ru-RU" altLang="ru-RU" sz="2100" b="1" i="1">
                <a:cs typeface="Times New Roman" panose="02020603050405020304" pitchFamily="18" charset="0"/>
              </a:rPr>
              <a:t>…</a:t>
            </a:r>
            <a:r>
              <a:rPr lang="ru-RU" altLang="ru-RU" sz="21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кораблик подгоняет.</a:t>
            </a:r>
            <a:endParaRPr lang="ru-RU" altLang="ru-RU" sz="2100" b="1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21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Любит кошка рыбку </a:t>
            </a:r>
            <a:r>
              <a:rPr lang="ru-RU" altLang="ru-RU" sz="2100" b="1" i="1">
                <a:cs typeface="Times New Roman" panose="02020603050405020304" pitchFamily="18" charset="0"/>
              </a:rPr>
              <a:t>…</a:t>
            </a:r>
            <a:r>
              <a:rPr lang="ru-RU" altLang="ru-RU" sz="21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в воду лезть не хочет.</a:t>
            </a:r>
            <a:endParaRPr lang="ru-RU" altLang="ru-RU" sz="2100" b="1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21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Мультфильм был не цветной </a:t>
            </a:r>
            <a:r>
              <a:rPr lang="ru-RU" altLang="ru-RU" sz="2100" b="1" i="1">
                <a:cs typeface="Times New Roman" panose="02020603050405020304" pitchFamily="18" charset="0"/>
              </a:rPr>
              <a:t>…</a:t>
            </a:r>
            <a:r>
              <a:rPr lang="ru-RU" altLang="ru-RU" sz="21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черно-белый.</a:t>
            </a:r>
            <a:endParaRPr lang="ru-RU" altLang="ru-RU" sz="2100" b="1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21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Держи голову в холоде </a:t>
            </a:r>
            <a:r>
              <a:rPr lang="ru-RU" altLang="ru-RU" sz="2100" b="1" i="1">
                <a:cs typeface="Times New Roman" panose="02020603050405020304" pitchFamily="18" charset="0"/>
              </a:rPr>
              <a:t>…</a:t>
            </a:r>
            <a:r>
              <a:rPr lang="ru-RU" altLang="ru-RU" sz="21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ноги в тепле.</a:t>
            </a:r>
            <a:endParaRPr lang="ru-RU" altLang="ru-RU" sz="2100" b="1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21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Надо, надо умываться по утрам </a:t>
            </a:r>
            <a:r>
              <a:rPr lang="ru-RU" altLang="ru-RU" sz="2100" b="1" i="1">
                <a:cs typeface="Times New Roman" panose="02020603050405020304" pitchFamily="18" charset="0"/>
              </a:rPr>
              <a:t>…</a:t>
            </a:r>
            <a:r>
              <a:rPr lang="ru-RU" altLang="ru-RU" sz="21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вечерам.</a:t>
            </a:r>
            <a:endParaRPr lang="ru-RU" altLang="ru-RU" sz="2100" b="1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21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Мальчик был очень слабый </a:t>
            </a:r>
            <a:r>
              <a:rPr lang="ru-RU" altLang="ru-RU" sz="2100" b="1" i="1">
                <a:cs typeface="Times New Roman" panose="02020603050405020304" pitchFamily="18" charset="0"/>
              </a:rPr>
              <a:t>…</a:t>
            </a:r>
            <a:r>
              <a:rPr lang="ru-RU" altLang="ru-RU" sz="21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смелый </a:t>
            </a:r>
            <a:r>
              <a:rPr lang="ru-RU" altLang="ru-RU" sz="2100" b="1" i="1">
                <a:cs typeface="Times New Roman" panose="02020603050405020304" pitchFamily="18" charset="0"/>
              </a:rPr>
              <a:t>…</a:t>
            </a:r>
            <a:r>
              <a:rPr lang="ru-RU" altLang="ru-RU" sz="21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настойчивый.</a:t>
            </a:r>
            <a:endParaRPr lang="ru-RU" altLang="ru-RU" sz="2100" b="1">
              <a:latin typeface="Arial" panose="020B0604020202020204" pitchFamily="34" charset="0"/>
            </a:endParaRPr>
          </a:p>
        </p:txBody>
      </p:sp>
      <p:sp>
        <p:nvSpPr>
          <p:cNvPr id="18435" name="Прямоугольник 2"/>
          <p:cNvSpPr>
            <a:spLocks noChangeArrowheads="1"/>
          </p:cNvSpPr>
          <p:nvPr/>
        </p:nvSpPr>
        <p:spPr bwMode="auto">
          <a:xfrm>
            <a:off x="2627710" y="375047"/>
            <a:ext cx="444579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30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</a:t>
            </a:r>
            <a:r>
              <a:rPr lang="ru-RU" altLang="ru-RU" sz="3000" b="1">
                <a:solidFill>
                  <a:srgbClr val="0070C0"/>
                </a:solidFill>
                <a:cs typeface="Times New Roman" panose="02020603050405020304" pitchFamily="18" charset="0"/>
              </a:rPr>
              <a:t>«</a:t>
            </a:r>
            <a:r>
              <a:rPr lang="ru-RU" altLang="ru-RU" sz="30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Подбери союз</a:t>
            </a:r>
            <a:r>
              <a:rPr lang="ru-RU" altLang="ru-RU" sz="3000" b="1">
                <a:solidFill>
                  <a:srgbClr val="0070C0"/>
                </a:solidFill>
                <a:cs typeface="Times New Roman" panose="02020603050405020304" pitchFamily="18" charset="0"/>
              </a:rPr>
              <a:t>»</a:t>
            </a:r>
            <a:r>
              <a:rPr lang="ru-RU" altLang="ru-RU" sz="30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3000" b="1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385888" y="910829"/>
            <a:ext cx="57245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Вставьте в предложения  пропущенные союзы.</a:t>
            </a:r>
            <a:endParaRPr lang="ru-RU" altLang="ru-RU" sz="1350">
              <a:latin typeface="Arial" panose="020B0604020202020204" pitchFamily="34" charset="0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143000" y="4500562"/>
            <a:ext cx="659011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500">
                <a:cs typeface="Times New Roman" panose="02020603050405020304" pitchFamily="18" charset="0"/>
              </a:rPr>
              <a:t>–</a:t>
            </a:r>
            <a:r>
              <a:rPr lang="ru-RU" altLang="ru-RU" sz="1500">
                <a:latin typeface="Times New Roman" panose="02020603050405020304" pitchFamily="18" charset="0"/>
                <a:cs typeface="Times New Roman" panose="02020603050405020304" pitchFamily="18" charset="0"/>
              </a:rPr>
              <a:t> Объясните постановку не только союзов, но и знаков препинания.</a:t>
            </a:r>
            <a:endParaRPr lang="ru-RU" altLang="ru-RU" sz="15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30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74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1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ChangeArrowheads="1"/>
          </p:cNvSpPr>
          <p:nvPr/>
        </p:nvSpPr>
        <p:spPr bwMode="auto">
          <a:xfrm>
            <a:off x="1464469" y="1542233"/>
            <a:ext cx="6705234" cy="3000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2100" i="1">
                <a:latin typeface="Times New Roman" panose="02020603050405020304" pitchFamily="18" charset="0"/>
                <a:cs typeface="Times New Roman" panose="02020603050405020304" pitchFamily="18" charset="0"/>
              </a:rPr>
              <a:t>Ветер по морю гуляет        кораблик подгоняет.</a:t>
            </a:r>
            <a:endParaRPr lang="ru-RU" altLang="ru-RU" sz="210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2100" i="1">
                <a:latin typeface="Times New Roman" panose="02020603050405020304" pitchFamily="18" charset="0"/>
                <a:cs typeface="Times New Roman" panose="02020603050405020304" pitchFamily="18" charset="0"/>
              </a:rPr>
              <a:t>Любит кошка рыбку </a:t>
            </a:r>
            <a:r>
              <a:rPr lang="ru-RU" altLang="ru-RU" sz="2100" i="1">
                <a:cs typeface="Times New Roman" panose="02020603050405020304" pitchFamily="18" charset="0"/>
              </a:rPr>
              <a:t>           </a:t>
            </a:r>
            <a:r>
              <a:rPr lang="ru-RU" altLang="ru-RU" sz="2100" i="1">
                <a:latin typeface="Times New Roman" panose="02020603050405020304" pitchFamily="18" charset="0"/>
                <a:cs typeface="Times New Roman" panose="02020603050405020304" pitchFamily="18" charset="0"/>
              </a:rPr>
              <a:t>в воду лезть не хочет.</a:t>
            </a:r>
            <a:endParaRPr lang="ru-RU" altLang="ru-RU" sz="210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2100" i="1">
                <a:latin typeface="Times New Roman" panose="02020603050405020304" pitchFamily="18" charset="0"/>
                <a:cs typeface="Times New Roman" panose="02020603050405020304" pitchFamily="18" charset="0"/>
              </a:rPr>
              <a:t>Мультфильм был не цветной </a:t>
            </a:r>
            <a:r>
              <a:rPr lang="ru-RU" altLang="ru-RU" sz="2100" i="1">
                <a:cs typeface="Times New Roman" panose="02020603050405020304" pitchFamily="18" charset="0"/>
              </a:rPr>
              <a:t>     </a:t>
            </a:r>
            <a:r>
              <a:rPr lang="ru-RU" altLang="ru-RU" sz="2100" i="1">
                <a:latin typeface="Times New Roman" panose="02020603050405020304" pitchFamily="18" charset="0"/>
                <a:cs typeface="Times New Roman" panose="02020603050405020304" pitchFamily="18" charset="0"/>
              </a:rPr>
              <a:t> черно-белый.</a:t>
            </a:r>
            <a:endParaRPr lang="ru-RU" altLang="ru-RU" sz="210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2100" i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Держи голову в холоде </a:t>
            </a:r>
            <a:r>
              <a:rPr lang="ru-RU" altLang="ru-RU" sz="2100" i="1">
                <a:cs typeface="Times New Roman" panose="02020603050405020304" pitchFamily="18" charset="0"/>
              </a:rPr>
              <a:t>    </a:t>
            </a:r>
            <a:r>
              <a:rPr lang="ru-RU" altLang="ru-RU" sz="2100" i="1">
                <a:latin typeface="Times New Roman" panose="02020603050405020304" pitchFamily="18" charset="0"/>
                <a:cs typeface="Times New Roman" panose="02020603050405020304" pitchFamily="18" charset="0"/>
              </a:rPr>
              <a:t>   ноги в тепле.</a:t>
            </a:r>
            <a:endParaRPr lang="ru-RU" altLang="ru-RU" sz="210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2100" i="1">
                <a:latin typeface="Times New Roman" panose="02020603050405020304" pitchFamily="18" charset="0"/>
                <a:cs typeface="Times New Roman" panose="02020603050405020304" pitchFamily="18" charset="0"/>
              </a:rPr>
              <a:t>Надо, надо умываться по утрам </a:t>
            </a:r>
            <a:r>
              <a:rPr lang="ru-RU" altLang="ru-RU" sz="2100" i="1">
                <a:cs typeface="Times New Roman" panose="02020603050405020304" pitchFamily="18" charset="0"/>
              </a:rPr>
              <a:t>      </a:t>
            </a:r>
            <a:r>
              <a:rPr lang="ru-RU" altLang="ru-RU" sz="2100" i="1">
                <a:latin typeface="Times New Roman" panose="02020603050405020304" pitchFamily="18" charset="0"/>
                <a:cs typeface="Times New Roman" panose="02020603050405020304" pitchFamily="18" charset="0"/>
              </a:rPr>
              <a:t> вечерам.</a:t>
            </a:r>
            <a:endParaRPr lang="ru-RU" altLang="ru-RU" sz="210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2100" i="1">
                <a:latin typeface="Times New Roman" panose="02020603050405020304" pitchFamily="18" charset="0"/>
                <a:cs typeface="Times New Roman" panose="02020603050405020304" pitchFamily="18" charset="0"/>
              </a:rPr>
              <a:t>Мальчик был очень слабый   </a:t>
            </a:r>
            <a:r>
              <a:rPr lang="ru-RU" altLang="ru-RU" sz="2100" i="1">
                <a:cs typeface="Times New Roman" panose="02020603050405020304" pitchFamily="18" charset="0"/>
              </a:rPr>
              <a:t> </a:t>
            </a:r>
            <a:r>
              <a:rPr lang="ru-RU" altLang="ru-RU" sz="2100" i="1">
                <a:latin typeface="Times New Roman" panose="02020603050405020304" pitchFamily="18" charset="0"/>
                <a:cs typeface="Times New Roman" panose="02020603050405020304" pitchFamily="18" charset="0"/>
              </a:rPr>
              <a:t>     смелый </a:t>
            </a:r>
            <a:r>
              <a:rPr lang="ru-RU" altLang="ru-RU" sz="2100" i="1">
                <a:cs typeface="Times New Roman" panose="02020603050405020304" pitchFamily="18" charset="0"/>
              </a:rPr>
              <a:t> </a:t>
            </a:r>
            <a:r>
              <a:rPr lang="ru-RU" altLang="ru-RU" sz="2100" i="1">
                <a:latin typeface="Times New Roman" panose="02020603050405020304" pitchFamily="18" charset="0"/>
                <a:cs typeface="Times New Roman" panose="02020603050405020304" pitchFamily="18" charset="0"/>
              </a:rPr>
              <a:t>    настойчивый.</a:t>
            </a:r>
            <a:endParaRPr lang="ru-RU" altLang="ru-RU" sz="2100">
              <a:latin typeface="Arial" panose="020B0604020202020204" pitchFamily="34" charset="0"/>
            </a:endParaRPr>
          </a:p>
        </p:txBody>
      </p:sp>
      <p:sp>
        <p:nvSpPr>
          <p:cNvPr id="19459" name="Прямоугольник 2"/>
          <p:cNvSpPr>
            <a:spLocks noChangeArrowheads="1"/>
          </p:cNvSpPr>
          <p:nvPr/>
        </p:nvSpPr>
        <p:spPr bwMode="auto">
          <a:xfrm>
            <a:off x="3071813" y="375047"/>
            <a:ext cx="426738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30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Игра </a:t>
            </a:r>
            <a:r>
              <a:rPr lang="ru-RU" altLang="ru-RU" sz="3000">
                <a:solidFill>
                  <a:srgbClr val="0070C0"/>
                </a:solidFill>
                <a:cs typeface="Times New Roman" panose="02020603050405020304" pitchFamily="18" charset="0"/>
              </a:rPr>
              <a:t>«</a:t>
            </a:r>
            <a:r>
              <a:rPr lang="ru-RU" altLang="ru-RU" sz="30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Подбери союз</a:t>
            </a:r>
            <a:r>
              <a:rPr lang="ru-RU" altLang="ru-RU" sz="3000">
                <a:solidFill>
                  <a:srgbClr val="0070C0"/>
                </a:solidFill>
                <a:cs typeface="Times New Roman" panose="02020603050405020304" pitchFamily="18" charset="0"/>
              </a:rPr>
              <a:t>»</a:t>
            </a:r>
            <a:r>
              <a:rPr lang="ru-RU" altLang="ru-RU" sz="30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300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9460" name="Прямоугольник 3"/>
          <p:cNvSpPr>
            <a:spLocks noChangeArrowheads="1"/>
          </p:cNvSpPr>
          <p:nvPr/>
        </p:nvSpPr>
        <p:spPr bwMode="auto">
          <a:xfrm>
            <a:off x="1143000" y="910829"/>
            <a:ext cx="685800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Вставьте в предложения  пропущенные союзы, покажите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зависимость однородных членов.</a:t>
            </a:r>
            <a:endParaRPr lang="ru-RU" altLang="ru-RU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350">
              <a:latin typeface="Arial" panose="020B0604020202020204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196954" y="1660923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875485" y="2143125"/>
            <a:ext cx="7409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но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786313" y="2625329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518422" y="4018360"/>
            <a:ext cx="6639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но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375672" y="3536157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018610" y="4018360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036219" y="310753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</a:t>
            </a:r>
          </a:p>
        </p:txBody>
      </p:sp>
    </p:spTree>
    <p:extLst>
      <p:ext uri="{BB962C8B-B14F-4D97-AF65-F5344CB8AC3E}">
        <p14:creationId xmlns:p14="http://schemas.microsoft.com/office/powerpoint/2010/main" val="1212347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55776" y="483518"/>
            <a:ext cx="4032448" cy="4165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  <a:t>Информационные источники:</a:t>
            </a:r>
          </a:p>
          <a:p>
            <a:pPr algn="ctr">
              <a:lnSpc>
                <a:spcPct val="150000"/>
              </a:lnSpc>
            </a:pPr>
            <a:endParaRPr lang="ru-RU" sz="800" b="1" dirty="0" smtClean="0">
              <a:solidFill>
                <a:srgbClr val="C00000"/>
              </a:solidFill>
              <a:latin typeface="Monotype Corsiva" pitchFamily="66" charset="0"/>
            </a:endParaRPr>
          </a:p>
          <a:p>
            <a:pPr algn="ctr"/>
            <a:r>
              <a:rPr lang="ru-RU" sz="3200" b="1" i="1" dirty="0" smtClean="0">
                <a:latin typeface="Monotype Corsiva" pitchFamily="66" charset="0"/>
                <a:hlinkClick r:id="rId2"/>
              </a:rPr>
              <a:t>Фон рамки</a:t>
            </a:r>
            <a:endParaRPr lang="ru-RU" sz="3200" b="1" i="1" dirty="0" smtClean="0">
              <a:latin typeface="Monotype Corsiva" pitchFamily="66" charset="0"/>
            </a:endParaRPr>
          </a:p>
          <a:p>
            <a:pPr algn="ctr"/>
            <a:r>
              <a:rPr lang="ru-RU" sz="3200" b="1" i="1" dirty="0" smtClean="0">
                <a:latin typeface="Monotype Corsiva" pitchFamily="66" charset="0"/>
                <a:hlinkClick r:id="rId3"/>
              </a:rPr>
              <a:t>Ученица</a:t>
            </a:r>
            <a:endParaRPr lang="ru-RU" sz="3200" b="1" i="1" dirty="0" smtClean="0">
              <a:latin typeface="Monotype Corsiva" pitchFamily="66" charset="0"/>
              <a:hlinkClick r:id="rId4"/>
            </a:endParaRPr>
          </a:p>
          <a:p>
            <a:pPr algn="ctr"/>
            <a:r>
              <a:rPr lang="ru-RU" sz="3200" b="1" i="1" dirty="0" smtClean="0">
                <a:latin typeface="Monotype Corsiva" pitchFamily="66" charset="0"/>
                <a:hlinkClick r:id="rId4"/>
              </a:rPr>
              <a:t>Карандаши</a:t>
            </a:r>
            <a:endParaRPr lang="ru-RU" sz="3200" b="1" i="1" dirty="0" smtClean="0">
              <a:latin typeface="Monotype Corsiva" pitchFamily="66" charset="0"/>
            </a:endParaRPr>
          </a:p>
          <a:p>
            <a:pPr algn="ctr"/>
            <a:r>
              <a:rPr lang="ru-RU" sz="3200" b="1" i="1" dirty="0" smtClean="0">
                <a:latin typeface="Monotype Corsiva" pitchFamily="66" charset="0"/>
                <a:hlinkClick r:id="rId5"/>
              </a:rPr>
              <a:t>Ученица</a:t>
            </a:r>
            <a:endParaRPr lang="ru-RU" sz="3200" b="1" i="1" dirty="0" smtClean="0">
              <a:latin typeface="Monotype Corsiva" pitchFamily="66" charset="0"/>
            </a:endParaRPr>
          </a:p>
          <a:p>
            <a:pPr algn="ctr"/>
            <a:r>
              <a:rPr lang="ru-RU" sz="3200" b="1" i="1" dirty="0" smtClean="0">
                <a:latin typeface="Monotype Corsiva" pitchFamily="66" charset="0"/>
                <a:hlinkClick r:id="rId6"/>
              </a:rPr>
              <a:t>Фон</a:t>
            </a:r>
            <a:endParaRPr lang="ru-RU" sz="3200" b="1" i="1" dirty="0" smtClean="0">
              <a:latin typeface="Monotype Corsiva" pitchFamily="66" charset="0"/>
            </a:endParaRPr>
          </a:p>
          <a:p>
            <a:pPr algn="ctr"/>
            <a:endParaRPr lang="ru-RU" sz="3200" b="1" i="1" dirty="0" smtClean="0">
              <a:latin typeface="Monotype Corsiva" pitchFamily="66" charset="0"/>
            </a:endParaRPr>
          </a:p>
          <a:p>
            <a:pPr algn="ctr"/>
            <a:endParaRPr lang="ru-RU" sz="2000" b="1" i="1" dirty="0">
              <a:latin typeface="Monotype Corsiva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3939902"/>
            <a:ext cx="56166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C00000"/>
                </a:solidFill>
                <a:latin typeface="Monotype Corsiva" pitchFamily="66" charset="0"/>
              </a:rPr>
              <a:t>Автор: Панова Валентина Викторовна</a:t>
            </a:r>
            <a:r>
              <a:rPr lang="en-US" sz="1600" b="1" i="1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</a:p>
          <a:p>
            <a:pPr algn="ctr"/>
            <a:r>
              <a:rPr lang="ru-RU" sz="1600" b="1" i="1" dirty="0" smtClean="0">
                <a:solidFill>
                  <a:srgbClr val="C00000"/>
                </a:solidFill>
                <a:latin typeface="Monotype Corsiva" pitchFamily="66" charset="0"/>
              </a:rPr>
              <a:t>учитель начальных классов МБОУ «Селекционная СОШ»</a:t>
            </a:r>
            <a:endParaRPr lang="en-US" sz="1600" b="1" i="1" dirty="0" smtClean="0">
              <a:solidFill>
                <a:srgbClr val="C00000"/>
              </a:solidFill>
              <a:latin typeface="Monotype Corsiva" pitchFamily="66" charset="0"/>
            </a:endParaRPr>
          </a:p>
          <a:p>
            <a:pPr algn="ctr"/>
            <a:r>
              <a:rPr lang="ru-RU" sz="1600" b="1" i="1" dirty="0" smtClean="0">
                <a:solidFill>
                  <a:srgbClr val="C00000"/>
                </a:solidFill>
                <a:latin typeface="Monotype Corsiva" pitchFamily="66" charset="0"/>
              </a:rPr>
              <a:t>Льговского района Курской области</a:t>
            </a:r>
          </a:p>
          <a:p>
            <a:pPr algn="ctr"/>
            <a:r>
              <a:rPr lang="ru-RU" sz="1600" b="1" i="1" dirty="0" smtClean="0">
                <a:solidFill>
                  <a:srgbClr val="C00000"/>
                </a:solidFill>
                <a:latin typeface="Monotype Corsiva" pitchFamily="66" charset="0"/>
              </a:rPr>
              <a:t>201</a:t>
            </a:r>
            <a:r>
              <a:rPr lang="en-US" sz="1600" b="1" i="1" dirty="0" smtClean="0">
                <a:solidFill>
                  <a:srgbClr val="C00000"/>
                </a:solidFill>
                <a:latin typeface="Monotype Corsiva" pitchFamily="66" charset="0"/>
              </a:rPr>
              <a:t>6</a:t>
            </a:r>
            <a:r>
              <a:rPr lang="ru-RU" sz="1600" b="1" i="1" dirty="0" smtClean="0">
                <a:solidFill>
                  <a:srgbClr val="C00000"/>
                </a:solidFill>
                <a:latin typeface="Monotype Corsiva" pitchFamily="66" charset="0"/>
              </a:rPr>
              <a:t>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421</Words>
  <Application>Microsoft Office PowerPoint</Application>
  <PresentationFormat>Экран (16:9)</PresentationFormat>
  <Paragraphs>87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Arial Black</vt:lpstr>
      <vt:lpstr>Calibri</vt:lpstr>
      <vt:lpstr>Monotype Corsiva</vt:lpstr>
      <vt:lpstr>Propisi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Орфографическая минутка</vt:lpstr>
      <vt:lpstr>Орфографическая минутка</vt:lpstr>
      <vt:lpstr>Тема урока:</vt:lpstr>
      <vt:lpstr>Пробное задание</vt:lpstr>
      <vt:lpstr>Пробное задание. Самопроверка.</vt:lpstr>
      <vt:lpstr>Презентация PowerPoint</vt:lpstr>
      <vt:lpstr>Выберите подходящий по смыслу союз, расставьте знаки препинания. Подчеркните однородные члены, нарисуйте схему предложения.</vt:lpstr>
      <vt:lpstr>Проверка.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Валентина_2</dc:creator>
  <cp:lastModifiedBy>Клуб</cp:lastModifiedBy>
  <cp:revision>14</cp:revision>
  <dcterms:created xsi:type="dcterms:W3CDTF">2016-11-25T12:56:57Z</dcterms:created>
  <dcterms:modified xsi:type="dcterms:W3CDTF">2019-09-17T16:17:55Z</dcterms:modified>
</cp:coreProperties>
</file>