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48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B04A7-7867-439A-B0D5-13CEC1270E40}" type="datetimeFigureOut">
              <a:rPr lang="ru-RU" smtClean="0"/>
              <a:t>09.04.2017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9CA85B0-DA6C-462D-A3FA-1983C1B105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29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B04A7-7867-439A-B0D5-13CEC1270E40}" type="datetimeFigureOut">
              <a:rPr lang="ru-RU" smtClean="0"/>
              <a:t>09.04.2017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A85B0-DA6C-462D-A3FA-1983C1B105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3608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B04A7-7867-439A-B0D5-13CEC1270E40}" type="datetimeFigureOut">
              <a:rPr lang="ru-RU" smtClean="0"/>
              <a:t>09.04.2017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9CA85B0-DA6C-462D-A3FA-1983C1B105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1891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B04A7-7867-439A-B0D5-13CEC1270E40}" type="datetimeFigureOut">
              <a:rPr lang="ru-RU" smtClean="0"/>
              <a:t>09.04.2017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9CA85B0-DA6C-462D-A3FA-1983C1B105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2815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B04A7-7867-439A-B0D5-13CEC1270E40}" type="datetimeFigureOut">
              <a:rPr lang="ru-RU" smtClean="0"/>
              <a:t>09.04.2017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9CA85B0-DA6C-462D-A3FA-1983C1B105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451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B04A7-7867-439A-B0D5-13CEC1270E40}" type="datetimeFigureOut">
              <a:rPr lang="ru-RU" smtClean="0"/>
              <a:t>09.04.2017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A85B0-DA6C-462D-A3FA-1983C1B105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514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B04A7-7867-439A-B0D5-13CEC1270E40}" type="datetimeFigureOut">
              <a:rPr lang="ru-RU" smtClean="0"/>
              <a:t>09.04.2017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A85B0-DA6C-462D-A3FA-1983C1B105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3005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B04A7-7867-439A-B0D5-13CEC1270E40}" type="datetimeFigureOut">
              <a:rPr lang="ru-RU" smtClean="0"/>
              <a:t>09.04.2017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A85B0-DA6C-462D-A3FA-1983C1B105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7699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B04A7-7867-439A-B0D5-13CEC1270E40}" type="datetimeFigureOut">
              <a:rPr lang="ru-RU" smtClean="0"/>
              <a:t>09.04.2017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9CA85B0-DA6C-462D-A3FA-1983C1B105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682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B04A7-7867-439A-B0D5-13CEC1270E40}" type="datetimeFigureOut">
              <a:rPr lang="ru-RU" smtClean="0"/>
              <a:t>09.04.2017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9CA85B0-DA6C-462D-A3FA-1983C1B105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2627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B04A7-7867-439A-B0D5-13CEC1270E40}" type="datetimeFigureOut">
              <a:rPr lang="ru-RU" smtClean="0"/>
              <a:t>09.04.2017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9CA85B0-DA6C-462D-A3FA-1983C1B105F9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06738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B04A7-7867-439A-B0D5-13CEC1270E40}" type="datetimeFigureOut">
              <a:rPr lang="ru-RU" smtClean="0"/>
              <a:t>09.04.2017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9CA85B0-DA6C-462D-A3FA-1983C1B105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0417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B04A7-7867-439A-B0D5-13CEC1270E40}" type="datetimeFigureOut">
              <a:rPr lang="ru-RU" smtClean="0"/>
              <a:t>09.04.2017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9CA85B0-DA6C-462D-A3FA-1983C1B105F9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694976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B04A7-7867-439A-B0D5-13CEC1270E40}" type="datetimeFigureOut">
              <a:rPr lang="ru-RU" smtClean="0"/>
              <a:t>09.04.2017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9CA85B0-DA6C-462D-A3FA-1983C1B105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9122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B04A7-7867-439A-B0D5-13CEC1270E40}" type="datetimeFigureOut">
              <a:rPr lang="ru-RU" smtClean="0"/>
              <a:t>09.04.2017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A85B0-DA6C-462D-A3FA-1983C1B105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08236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B04A7-7867-439A-B0D5-13CEC1270E40}" type="datetimeFigureOut">
              <a:rPr lang="ru-RU" smtClean="0"/>
              <a:t>09.04.2017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A85B0-DA6C-462D-A3FA-1983C1B105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133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AB04A7-7867-439A-B0D5-13CEC1270E40}" type="datetimeFigureOut">
              <a:rPr lang="ru-RU" smtClean="0"/>
              <a:t>09.04.2017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9CA85B0-DA6C-462D-A3FA-1983C1B105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5681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9.jpeg"/><Relationship Id="rId7" Type="http://schemas.openxmlformats.org/officeDocument/2006/relationships/image" Target="../media/image11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10.jpeg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7.wdp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5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microsoft.com/office/2007/relationships/hdphoto" Target="../media/hdphoto10.wdp"/><Relationship Id="rId17" Type="http://schemas.microsoft.com/office/2007/relationships/hdphoto" Target="../media/hdphoto12.wdp"/><Relationship Id="rId2" Type="http://schemas.openxmlformats.org/officeDocument/2006/relationships/image" Target="../media/image16.jpeg"/><Relationship Id="rId16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4.jpeg"/><Relationship Id="rId5" Type="http://schemas.openxmlformats.org/officeDocument/2006/relationships/image" Target="../media/image19.png"/><Relationship Id="rId15" Type="http://schemas.microsoft.com/office/2007/relationships/hdphoto" Target="../media/hdphoto11.wdp"/><Relationship Id="rId10" Type="http://schemas.microsoft.com/office/2007/relationships/hdphoto" Target="../media/hdphoto9.wdp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gif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7" Type="http://schemas.openxmlformats.org/officeDocument/2006/relationships/image" Target="../media/image34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4.wdp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microsoft.com/office/2007/relationships/hdphoto" Target="../media/hdphoto15.wdp"/><Relationship Id="rId7" Type="http://schemas.openxmlformats.org/officeDocument/2006/relationships/image" Target="../media/image38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microsoft.com/office/2007/relationships/hdphoto" Target="../media/hdphoto16.wdp"/><Relationship Id="rId4" Type="http://schemas.openxmlformats.org/officeDocument/2006/relationships/image" Target="../media/image36.jpe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9.wdp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8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20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1.wdp"/><Relationship Id="rId4" Type="http://schemas.openxmlformats.org/officeDocument/2006/relationships/image" Target="../media/image54.jpe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2.wdp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gif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35560" y="116632"/>
            <a:ext cx="8280920" cy="36933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МБОУ  КОМАРИЧСКАЯ  СРЕДНЯЯ  ОБЩЕОБРАЗОВАТЕЛЬНАЯ  ШКОЛА №2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27876" y="1474143"/>
            <a:ext cx="7632848" cy="1477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МАСТЕР-КЛАСС</a:t>
            </a:r>
          </a:p>
          <a:p>
            <a:pPr algn="ctr"/>
            <a:r>
              <a:rPr lang="ru-RU" sz="2400" b="1" i="1" dirty="0" smtClean="0"/>
              <a:t>Артемова </a:t>
            </a:r>
            <a:r>
              <a:rPr lang="ru-RU" sz="2400" b="1" i="1" dirty="0"/>
              <a:t>Татьяна Сергеевна</a:t>
            </a:r>
          </a:p>
          <a:p>
            <a:pPr algn="ctr"/>
            <a:r>
              <a:rPr lang="ru-RU" sz="2000" b="1" i="1" dirty="0"/>
              <a:t>учитель  математики и физики, </a:t>
            </a:r>
          </a:p>
          <a:p>
            <a:pPr algn="ctr"/>
            <a:r>
              <a:rPr lang="ru-RU" b="1" i="1" dirty="0"/>
              <a:t>МБОУ Комаричская средняя общеобразовательная школа №2</a:t>
            </a:r>
          </a:p>
        </p:txBody>
      </p:sp>
      <p:pic>
        <p:nvPicPr>
          <p:cNvPr id="6146" name="Picture 2" descr="http://azbukametalla.ru/images/martens/A/Atom/atom_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0217" y="453222"/>
            <a:ext cx="2473731" cy="2637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ttp://kmr-2.sch.b-edu.ru/files/%D1%84%D0%BE%D1%82%D0%BE-%D1%88%D0%BA%D0%BE%D0%BB%D1%8B2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298" y="2951471"/>
            <a:ext cx="5809980" cy="3767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8431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1954" y="1281952"/>
            <a:ext cx="9941859" cy="23083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/>
              <a:t>Тема мастер – класса: </a:t>
            </a:r>
          </a:p>
          <a:p>
            <a:pPr algn="ctr"/>
            <a:r>
              <a:rPr lang="ru-RU" sz="3600" b="1" dirty="0" smtClean="0"/>
              <a:t>«Логическое мышление на основе экспериментальных опытов на уроках физики»</a:t>
            </a:r>
            <a:endParaRPr lang="ru-RU" sz="3600" b="1" dirty="0"/>
          </a:p>
        </p:txBody>
      </p:sp>
      <p:pic>
        <p:nvPicPr>
          <p:cNvPr id="3" name="Picture 2" descr="http://azbukametalla.ru/images/martens/A/Atom/atom_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5605" y="130098"/>
            <a:ext cx="2473731" cy="2637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3929" y="3590276"/>
            <a:ext cx="2119884" cy="28265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035" y="3941064"/>
            <a:ext cx="2689642" cy="23534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4342" y="3897186"/>
            <a:ext cx="2619490" cy="2519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812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0960" y="1509332"/>
            <a:ext cx="8010773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  <a:t>-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 продемонстрировать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ряд некоторых экспериментальных увлекательных опытов </a:t>
            </a:r>
          </a:p>
          <a:p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об изопроцессах;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36885" y="2843526"/>
            <a:ext cx="8036272" cy="156239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-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способствовать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 развитию логического мышления, умений объяснять физический эксперимент,</a:t>
            </a:r>
          </a:p>
          <a:p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развитию внимания и памяти;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064453" y="260649"/>
            <a:ext cx="597714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ЦЕЛЬ МАСТЕР-КЛАССА: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7682" y="216926"/>
            <a:ext cx="2130807" cy="19002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60" y="2843526"/>
            <a:ext cx="2333625" cy="195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26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434353" y="260648"/>
            <a:ext cx="6029799" cy="538609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</a:rPr>
              <a:t>Ребенок</a:t>
            </a:r>
            <a:r>
              <a:rPr lang="ru-RU" sz="2800" dirty="0"/>
              <a:t>  </a:t>
            </a: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– недописанная книга, </a:t>
            </a:r>
          </a:p>
          <a:p>
            <a:pPr algn="ctr"/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в которой есть чистые листы, ожидающие нашего вмешательства. </a:t>
            </a:r>
          </a:p>
          <a:p>
            <a:pPr algn="ctr"/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В зависимости от того, </a:t>
            </a:r>
          </a:p>
          <a:p>
            <a:pPr algn="ctr"/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что мы нарисуем в этой книге </a:t>
            </a:r>
          </a:p>
          <a:p>
            <a:pPr algn="ctr"/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и зависит результат достижения поставленной цели.</a:t>
            </a:r>
          </a:p>
          <a:p>
            <a:pPr algn="ctr"/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Так давайте развивать творчество </a:t>
            </a:r>
          </a:p>
          <a:p>
            <a:pPr algn="ctr"/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с помощью волшебства науки. </a:t>
            </a:r>
          </a:p>
          <a:p>
            <a:pPr algn="ctr"/>
            <a:r>
              <a:rPr lang="ru-RU" sz="2400" b="1" i="1" dirty="0">
                <a:solidFill>
                  <a:srgbClr val="002060"/>
                </a:solidFill>
              </a:rPr>
              <a:t>«</a:t>
            </a:r>
            <a:r>
              <a:rPr lang="ru-RU" sz="2800" b="1" i="1" dirty="0">
                <a:solidFill>
                  <a:srgbClr val="002060"/>
                </a:solidFill>
              </a:rPr>
              <a:t>Физика</a:t>
            </a:r>
            <a:r>
              <a:rPr lang="ru-RU" sz="2400" b="1" i="1" dirty="0">
                <a:solidFill>
                  <a:srgbClr val="002060"/>
                </a:solidFill>
              </a:rPr>
              <a:t> – это волшебство, волшебство – это физика, </a:t>
            </a:r>
          </a:p>
          <a:p>
            <a:pPr algn="ctr"/>
            <a:r>
              <a:rPr lang="ru-RU" sz="2400" b="1" i="1" dirty="0">
                <a:solidFill>
                  <a:srgbClr val="002060"/>
                </a:solidFill>
              </a:rPr>
              <a:t>а вместе – магия»</a:t>
            </a:r>
            <a:r>
              <a:rPr lang="ru-RU" sz="2400" b="1" dirty="0"/>
              <a:t>. </a:t>
            </a: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Волшебство </a:t>
            </a:r>
          </a:p>
          <a:p>
            <a:pPr algn="ctr"/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и творчество связаны друг с другом.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209" y="5553706"/>
            <a:ext cx="2655975" cy="12508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6" name="Picture 2" descr="http://rebenkoved.ru/wp-content/uploads/2016/11/1348464958_kak-vybrat-knigu-rebenku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940" r="9059"/>
          <a:stretch/>
        </p:blipFill>
        <p:spPr bwMode="auto">
          <a:xfrm>
            <a:off x="7680176" y="156171"/>
            <a:ext cx="2623518" cy="2302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https://storage.gra1.cloud.ovh.net/v1/AUTH_621f012dadb341338ce3ac0248bb2b39/inlearno/events_preview/d0635fd225170e2c6a59c3c1727036ff.jp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 descr="http://ultramir.net/uploads/posts/2016-02/1455954252_sredstva-organizatsii-samostoyatelnoy-poznavatelnoy-deyatelnosti-na-urokah-fiziki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136" y="4499716"/>
            <a:ext cx="3164955" cy="2107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Газдановы\Desktop\d0635fd225170e2c6a59c3c1727036ff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136" y="2539296"/>
            <a:ext cx="2728939" cy="1820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5753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75520" y="188641"/>
            <a:ext cx="8640960" cy="34778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</a:rPr>
              <a:t>Творчество</a:t>
            </a:r>
            <a:r>
              <a:rPr lang="ru-RU" sz="2400" dirty="0"/>
              <a:t> – </a:t>
            </a: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высшая форма человеческой активности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</a:rPr>
              <a:t>. Творческая деятельность сопровождается напряжением всех духовных сил, высшей целеустремленностью человека, особым эмоциональным состоянием- вдохновением, а также эмоциями, чувствами радости </a:t>
            </a:r>
          </a:p>
          <a:p>
            <a:pPr algn="ctr"/>
            <a:r>
              <a:rPr lang="ru-RU" sz="2400" b="1" dirty="0">
                <a:solidFill>
                  <a:schemeClr val="accent4">
                    <a:lumMod val="50000"/>
                  </a:schemeClr>
                </a:solidFill>
              </a:rPr>
              <a:t>и огорчения, страстным желанием решить проблему.</a:t>
            </a:r>
          </a:p>
          <a:p>
            <a:pPr algn="ctr"/>
            <a:r>
              <a:rPr lang="ru-RU" sz="2400" b="1" dirty="0">
                <a:solidFill>
                  <a:schemeClr val="accent4">
                    <a:lumMod val="50000"/>
                  </a:schemeClr>
                </a:solidFill>
              </a:rPr>
              <a:t>Оно включает в себя наблюдение явлений. </a:t>
            </a:r>
          </a:p>
        </p:txBody>
      </p:sp>
      <p:sp>
        <p:nvSpPr>
          <p:cNvPr id="3" name="AutoShape 2" descr="http://zephire.ru/images/stories/dlja-vseh/scienceClass_1410723c.jp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2" name="Picture 4" descr="http://tapety.tja.pl/obrazki/tja_normalne/11143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473" y="3666516"/>
            <a:ext cx="4054951" cy="2534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Газдановы\Desktop\scienceClass_1410723c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20" y="3666516"/>
            <a:ext cx="3505200" cy="219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957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6121" y="190054"/>
            <a:ext cx="8496944" cy="19389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4">
                    <a:lumMod val="50000"/>
                  </a:schemeClr>
                </a:solidFill>
              </a:rPr>
              <a:t>Такая тема, как «</a:t>
            </a:r>
            <a:r>
              <a:rPr lang="ru-RU" sz="2400" b="1" dirty="0">
                <a:solidFill>
                  <a:srgbClr val="002060"/>
                </a:solidFill>
              </a:rPr>
              <a:t>Изопроцессы, газовые законы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</a:rPr>
              <a:t>» изучаются учениками в 10-м классе.</a:t>
            </a:r>
          </a:p>
          <a:p>
            <a:pPr algn="ctr"/>
            <a:r>
              <a:rPr lang="ru-RU" sz="2400" b="1" dirty="0">
                <a:solidFill>
                  <a:schemeClr val="accent4">
                    <a:lumMod val="50000"/>
                  </a:schemeClr>
                </a:solidFill>
              </a:rPr>
              <a:t>Приведем ряд экспериментальных опытов </a:t>
            </a:r>
          </a:p>
          <a:p>
            <a:pPr algn="ctr"/>
            <a:r>
              <a:rPr lang="ru-RU" sz="2400" b="1" dirty="0">
                <a:solidFill>
                  <a:schemeClr val="accent4">
                    <a:lumMod val="50000"/>
                  </a:schemeClr>
                </a:solidFill>
              </a:rPr>
              <a:t>на объяснение изопроцессов, после наблюдений которых ученики стараются объяснить их смысл.</a:t>
            </a:r>
          </a:p>
        </p:txBody>
      </p:sp>
      <p:pic>
        <p:nvPicPr>
          <p:cNvPr id="3074" name="Picture 2" descr="http://al3abbanatflash.com/photo/55fbde0f30afb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474" t="26840" r="8900" b="3328"/>
          <a:stretch/>
        </p:blipFill>
        <p:spPr bwMode="auto">
          <a:xfrm>
            <a:off x="1813224" y="2276872"/>
            <a:ext cx="5362897" cy="4276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вал 2"/>
          <p:cNvSpPr/>
          <p:nvPr/>
        </p:nvSpPr>
        <p:spPr>
          <a:xfrm>
            <a:off x="7286922" y="3334572"/>
            <a:ext cx="2985542" cy="720080"/>
          </a:xfrm>
          <a:prstGeom prst="ellipse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ИЗОПРОЦЕССЫ</a:t>
            </a:r>
          </a:p>
        </p:txBody>
      </p:sp>
      <p:sp>
        <p:nvSpPr>
          <p:cNvPr id="6" name="Овал 5"/>
          <p:cNvSpPr/>
          <p:nvPr/>
        </p:nvSpPr>
        <p:spPr>
          <a:xfrm>
            <a:off x="8472264" y="2111534"/>
            <a:ext cx="2024608" cy="108012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ГАЗОВЫЕ ЗАКОНЫ</a:t>
            </a:r>
          </a:p>
        </p:txBody>
      </p:sp>
      <p:pic>
        <p:nvPicPr>
          <p:cNvPr id="3078" name="Picture 6" descr="http://dou10.caduk.ru/images/392514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264" y="4293096"/>
            <a:ext cx="1771824" cy="2439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6413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31504" y="260649"/>
            <a:ext cx="8928992" cy="273921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u="sng" dirty="0">
                <a:solidFill>
                  <a:schemeClr val="accent2">
                    <a:lumMod val="50000"/>
                  </a:schemeClr>
                </a:solidFill>
              </a:rPr>
              <a:t>Оборудование: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-трехлитровая стеклянная банка; воздушные шарики; нитки; вода; спички; бумага; тарелка;  монета; стакан; медицинский шприц, нижний конец которого отрезан и закрыт </a:t>
            </a:r>
          </a:p>
          <a:p>
            <a:pPr algn="ctr"/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тонкой резиновой пленкой; пластиковая бутылка, </a:t>
            </a:r>
          </a:p>
          <a:p>
            <a:pPr algn="ctr"/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дно которой отрезано; скотч.</a:t>
            </a:r>
          </a:p>
        </p:txBody>
      </p:sp>
      <p:sp>
        <p:nvSpPr>
          <p:cNvPr id="3" name="AutoShape 4" descr="https://s.pfst.net/2014.02/58939948186a5eae2300a40a7213fbbfa82cf59371c_b.jp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1" name="Picture 5" descr="C:\Users\Газдановы\Desktop\58939948186a5eae2300a40a7213fbbfa82cf59371c_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576" y="2852936"/>
            <a:ext cx="1326228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http://www.playcast.ru/uploads/2015/11/07/1578203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5103" y="2869474"/>
            <a:ext cx="2141008" cy="2141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http://atelie6.ru/promo/img/beebc89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840" y="3556310"/>
            <a:ext cx="1271588" cy="1359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11" descr="https://openclipart.org/image/2400px/svg_to_png/3561/elegantsolution-Bowl-of-Soup.png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8" name="Picture 12" descr="C:\Users\Газдановы\Desktop\elegantsolution-Bowl-of-Soup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144" y="2952031"/>
            <a:ext cx="2699257" cy="897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http://pngimg.com/upload_small/matches/matches_PNG4779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0417" y="3153388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http://www.playcast.ru/uploads/2015/04/03/1298588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3242" y="2530869"/>
            <a:ext cx="1777639" cy="1739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4" name="Picture 18" descr="http://images.clipartpanda.com/plate-clipart-Teller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0709" y="3950507"/>
            <a:ext cx="1944474" cy="887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20" descr="https://raritetus.cdnvideo.ru/storage/coins/10531/revers/400x400.jpg?1471065705"/>
          <p:cNvSpPr>
            <a:spLocks noChangeAspect="1" noChangeArrowheads="1"/>
          </p:cNvSpPr>
          <p:nvPr/>
        </p:nvSpPr>
        <p:spPr bwMode="auto">
          <a:xfrm>
            <a:off x="1984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17" name="Picture 21" descr="C:\Users\Газдановы\Desktop\400x400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056" y="4359840"/>
            <a:ext cx="1112912" cy="1112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9" name="Picture 23" descr="http://img.edilportale.com/products/prodotti-193390-vrel5d79a0530b714af9ae69ae2c13e83ab7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041" r="20854"/>
          <a:stretch/>
        </p:blipFill>
        <p:spPr bwMode="auto">
          <a:xfrm>
            <a:off x="8976320" y="5059265"/>
            <a:ext cx="1091484" cy="1361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1" name="Picture 25" descr="http://weclipart.com/gimg/5ABCD6DD77347EAE/Injection-by-Merlin2525.pn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91" r="26581"/>
          <a:stretch/>
        </p:blipFill>
        <p:spPr bwMode="auto">
          <a:xfrm>
            <a:off x="6371797" y="5675458"/>
            <a:ext cx="2331715" cy="1097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27" descr="https://fs00.infourok.ru/images/doc/167/191994/hello_html_23ad82fa.jpg"/>
          <p:cNvSpPr>
            <a:spLocks noChangeAspect="1" noChangeArrowheads="1"/>
          </p:cNvSpPr>
          <p:nvPr/>
        </p:nvSpPr>
        <p:spPr bwMode="auto">
          <a:xfrm>
            <a:off x="2136775" y="3127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25" name="Picture 29" descr="http://dombrat.ru/wp-content/uploads/2017/02/Transparent_duct_tape_roll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264224"/>
            <a:ext cx="2562920" cy="1367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6" name="Picture 30" descr="C:\Users\Газдановы\Desktop\hello_html_23ad82fa.jpg"/>
          <p:cNvPicPr>
            <a:picLocks noChangeAspect="1" noChangeArrowheads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4440" y="5002756"/>
            <a:ext cx="2191560" cy="1723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8148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93577" y="188640"/>
            <a:ext cx="7950895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Проведение демонстраций </a:t>
            </a:r>
          </a:p>
          <a:p>
            <a:pPr algn="ctr"/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по газовым законам и их объяснение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75520" y="1556793"/>
            <a:ext cx="5760640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b="1" i="1" dirty="0"/>
              <a:t>Опыт №1.   Шарик в </a:t>
            </a:r>
            <a:r>
              <a:rPr lang="ru-RU" sz="2800" b="1" i="1" dirty="0" smtClean="0"/>
              <a:t>банке</a:t>
            </a:r>
            <a:endParaRPr lang="ru-RU" sz="2800" b="1" i="1" dirty="0"/>
          </a:p>
        </p:txBody>
      </p:sp>
      <p:sp>
        <p:nvSpPr>
          <p:cNvPr id="7" name="TextBox 6"/>
          <p:cNvSpPr txBox="1"/>
          <p:nvPr/>
        </p:nvSpPr>
        <p:spPr>
          <a:xfrm>
            <a:off x="2024295" y="2376046"/>
            <a:ext cx="7776864" cy="13849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solidFill>
                  <a:schemeClr val="bg2">
                    <a:lumMod val="10000"/>
                  </a:schemeClr>
                </a:solidFill>
              </a:rPr>
              <a:t>Может ли шарик, размеры которого больше горлышка банки, проникнуть в нее?</a:t>
            </a:r>
          </a:p>
        </p:txBody>
      </p:sp>
      <p:pic>
        <p:nvPicPr>
          <p:cNvPr id="5126" name="Picture 6" descr="http://www.oscarforyou.ru/images/common/banka_steklyannaya_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37" b="10260"/>
          <a:stretch/>
        </p:blipFill>
        <p:spPr bwMode="auto">
          <a:xfrm>
            <a:off x="4485772" y="4309940"/>
            <a:ext cx="2199878" cy="2569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skylanters.ru/images/product/l/1025f83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0178">
            <a:off x="4809692" y="4770477"/>
            <a:ext cx="1648780" cy="1648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http://sunveter.ru/uploads/posts/2016-04/1460408521_boy_32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136" y="3882699"/>
            <a:ext cx="2027458" cy="2761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9518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75520" y="116632"/>
            <a:ext cx="8568952" cy="37856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3300"/>
                </a:solidFill>
              </a:rPr>
              <a:t>Первый способ:</a:t>
            </a:r>
            <a:endParaRPr lang="ru-RU" sz="2400" dirty="0">
              <a:solidFill>
                <a:srgbClr val="003300"/>
              </a:solidFill>
            </a:endParaRPr>
          </a:p>
          <a:p>
            <a:pPr lvl="0" algn="just"/>
            <a:r>
              <a:rPr lang="ru-RU" sz="2400" dirty="0"/>
              <a:t>Надеваем шарик на водопроводный кран и наливаем в него воды так, чтобы  размер шарика с водой стал немного больше горловины стеклянной банки. Надёжно завязываем шарик.</a:t>
            </a:r>
          </a:p>
          <a:p>
            <a:pPr lvl="0" algn="just"/>
            <a:r>
              <a:rPr lang="ru-RU" sz="2400" dirty="0"/>
              <a:t>Поджигаем листок бумаги и бросаем в большую (двух или трехлитровую) банку.</a:t>
            </a:r>
          </a:p>
          <a:p>
            <a:pPr lvl="0" algn="just"/>
            <a:r>
              <a:rPr lang="ru-RU" sz="2400" dirty="0"/>
              <a:t>Кладём шарик на горловину банки. </a:t>
            </a:r>
          </a:p>
          <a:p>
            <a:pPr algn="just"/>
            <a:r>
              <a:rPr lang="ru-RU" sz="2400" b="1" dirty="0">
                <a:solidFill>
                  <a:srgbClr val="003300"/>
                </a:solidFill>
              </a:rPr>
              <a:t>Наблюдение:</a:t>
            </a:r>
            <a:r>
              <a:rPr lang="ru-RU" sz="2400" dirty="0">
                <a:solidFill>
                  <a:srgbClr val="003300"/>
                </a:solidFill>
              </a:rPr>
              <a:t> </a:t>
            </a:r>
            <a:r>
              <a:rPr lang="ru-RU" sz="2400" dirty="0"/>
              <a:t>Пламя в банке гаснет. Шарик втягивается в банку.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372" r="10295"/>
          <a:stretch/>
        </p:blipFill>
        <p:spPr>
          <a:xfrm>
            <a:off x="3813946" y="4064730"/>
            <a:ext cx="2246051" cy="261848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50" t="10603" r="22024"/>
          <a:stretch/>
        </p:blipFill>
        <p:spPr>
          <a:xfrm>
            <a:off x="6240017" y="4064729"/>
            <a:ext cx="1778811" cy="26245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32" r="11409"/>
          <a:stretch/>
        </p:blipFill>
        <p:spPr>
          <a:xfrm>
            <a:off x="8223293" y="4365104"/>
            <a:ext cx="2220183" cy="2229164"/>
          </a:xfrm>
          <a:prstGeom prst="rect">
            <a:avLst/>
          </a:prstGeom>
        </p:spPr>
      </p:pic>
      <p:pic>
        <p:nvPicPr>
          <p:cNvPr id="12290" name="Picture 2" descr="http://tomjustin.com/wp-content/uploads/2016/09/Einstein_Presenting.jpe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505" y="3902284"/>
            <a:ext cx="2023909" cy="2770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6583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02151" y="116632"/>
            <a:ext cx="8528830" cy="267765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3300"/>
                </a:solidFill>
              </a:rPr>
              <a:t>Второй способ:</a:t>
            </a:r>
            <a:endParaRPr lang="ru-RU" sz="2400" dirty="0">
              <a:solidFill>
                <a:srgbClr val="003300"/>
              </a:solidFill>
            </a:endParaRPr>
          </a:p>
          <a:p>
            <a:pPr lvl="0" algn="just"/>
            <a:r>
              <a:rPr lang="ru-RU" sz="2400" dirty="0"/>
              <a:t>Наливаем в банку горячей воды из чайника. Выливаем воду и тут же кладём шарик с водой на горловину банки.</a:t>
            </a:r>
          </a:p>
          <a:p>
            <a:pPr algn="just"/>
            <a:r>
              <a:rPr lang="ru-RU" sz="2400" b="1" dirty="0">
                <a:solidFill>
                  <a:srgbClr val="003300"/>
                </a:solidFill>
              </a:rPr>
              <a:t>Наблюдение:</a:t>
            </a:r>
            <a:r>
              <a:rPr lang="ru-RU" b="1" dirty="0"/>
              <a:t> </a:t>
            </a:r>
            <a:r>
              <a:rPr lang="ru-RU" sz="2400" dirty="0"/>
              <a:t>Шарик забавно втягивается в банку.</a:t>
            </a:r>
          </a:p>
          <a:p>
            <a:r>
              <a:rPr lang="ru-RU" sz="2400" b="1" dirty="0">
                <a:solidFill>
                  <a:srgbClr val="003300"/>
                </a:solidFill>
              </a:rPr>
              <a:t>Примечание:</a:t>
            </a:r>
            <a:r>
              <a:rPr lang="ru-RU" sz="2400" dirty="0">
                <a:solidFill>
                  <a:srgbClr val="003300"/>
                </a:solidFill>
              </a:rPr>
              <a:t> </a:t>
            </a:r>
            <a:r>
              <a:rPr lang="ru-RU" sz="2400" dirty="0"/>
              <a:t>Последний  опыт протекает медленнее первого.</a:t>
            </a:r>
          </a:p>
        </p:txBody>
      </p:sp>
      <p:pic>
        <p:nvPicPr>
          <p:cNvPr id="3" name="Рисунок 2" descr="Опыты от Галины Фёдоровны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290" y="2415013"/>
            <a:ext cx="2376264" cy="1878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Опыты от Галины Фёдоровны"/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372" r="18229"/>
          <a:stretch/>
        </p:blipFill>
        <p:spPr bwMode="auto">
          <a:xfrm>
            <a:off x="7643670" y="2415013"/>
            <a:ext cx="1781230" cy="203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Опыты от Галины Фёдоровны 7e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87" r="11687"/>
          <a:stretch/>
        </p:blipFill>
        <p:spPr bwMode="auto">
          <a:xfrm>
            <a:off x="5449545" y="4414876"/>
            <a:ext cx="1702383" cy="2076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Опыты от Галины Фёдоровны 7f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4554" y="4414876"/>
            <a:ext cx="2664296" cy="2195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66" name="Picture 2" descr="http://kimstanderline.com/wp-content/uploads/2016/04/Fotolia_43141563_Subscription_Monthly_M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2" y="2667536"/>
            <a:ext cx="2907224" cy="3494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544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1212" y="116633"/>
            <a:ext cx="8496944" cy="42165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2800" b="1" u="sng" dirty="0">
                <a:solidFill>
                  <a:srgbClr val="C00000"/>
                </a:solidFill>
              </a:rPr>
              <a:t>Объяснение:</a:t>
            </a:r>
            <a:r>
              <a:rPr lang="ru-RU" sz="2800" dirty="0">
                <a:solidFill>
                  <a:srgbClr val="C00000"/>
                </a:solidFill>
              </a:rPr>
              <a:t> 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ru-RU" sz="2000" b="1" dirty="0">
                <a:solidFill>
                  <a:schemeClr val="bg2">
                    <a:lumMod val="10000"/>
                  </a:schemeClr>
                </a:solidFill>
              </a:rPr>
              <a:t>В</a:t>
            </a:r>
            <a:r>
              <a:rPr lang="ru-RU" sz="2000" b="1" dirty="0"/>
              <a:t> первом опыте при горении </a:t>
            </a:r>
            <a:r>
              <a:rPr lang="ru-RU" sz="2000" dirty="0"/>
              <a:t>температура воздуха в банке увеличивается, его плотность уменьшается, часть воздуха выходит из банки. Когда мы шарик кладем на банку, то воздух не может в неё проникнуть и горение прекращается. Температура воздуха в банке уменьшается и его давление становится меньше атмосферного. Тогда под действием давления шарик заходит в банку.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ru-RU" sz="2000" b="1" dirty="0"/>
              <a:t>Во втором опыте горячая вода нагревает банку</a:t>
            </a:r>
            <a:r>
              <a:rPr lang="ru-RU" sz="2000" dirty="0"/>
              <a:t>, а банка нагревает воздух. Банка с воздухом  быстро остывает, и тяжёлый шарик засасывается внутрь.  Опыт можно проводить с шариком, надутым воздухом, но тогда он получается не таким ярким.</a:t>
            </a:r>
          </a:p>
        </p:txBody>
      </p:sp>
      <p:pic>
        <p:nvPicPr>
          <p:cNvPr id="3" name="Рисунок 2" descr="Опыты от Галины Фёдоровны 7f"/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16" t="6887" r="3633"/>
          <a:stretch/>
        </p:blipFill>
        <p:spPr bwMode="auto">
          <a:xfrm>
            <a:off x="1901212" y="4164310"/>
            <a:ext cx="3222594" cy="29549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5039479" y="4255927"/>
            <a:ext cx="3141306" cy="19389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Следовательно, </a:t>
            </a:r>
          </a:p>
          <a:p>
            <a:pPr algn="ctr"/>
            <a:r>
              <a:rPr lang="ru-RU" sz="2400" b="1" dirty="0"/>
              <a:t>с воздухом в банке происходит </a:t>
            </a:r>
            <a:r>
              <a:rPr lang="ru-RU" sz="2400" b="1" dirty="0">
                <a:solidFill>
                  <a:srgbClr val="002060"/>
                </a:solidFill>
              </a:rPr>
              <a:t>изохорный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b="1" dirty="0">
                <a:solidFill>
                  <a:srgbClr val="002060"/>
                </a:solidFill>
              </a:rPr>
              <a:t>процесс</a:t>
            </a:r>
          </a:p>
        </p:txBody>
      </p:sp>
      <p:pic>
        <p:nvPicPr>
          <p:cNvPr id="13314" name="Picture 2" descr="http://www.insidescreenprinting.com/wp-content/uploads/2016/10/Einstein-3-flippe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785" y="4030411"/>
            <a:ext cx="2344601" cy="2827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768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68221" y="116633"/>
            <a:ext cx="8076251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/>
              <a:t>Опыт №2. Как достать монету из воды так, </a:t>
            </a:r>
          </a:p>
          <a:p>
            <a:pPr algn="ctr"/>
            <a:r>
              <a:rPr lang="ru-RU" sz="2800" b="1" i="1" dirty="0"/>
              <a:t>чтобы не намочить пальцы рук?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82019" y="1060961"/>
            <a:ext cx="8249487" cy="37856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В тарелку положить монету и налить подкрашенную воду так, чтобы вода чуть-чуть скрывала монету. </a:t>
            </a:r>
          </a:p>
          <a:p>
            <a:pPr algn="ctr"/>
            <a:r>
              <a:rPr lang="ru-RU" sz="2400" b="1" dirty="0"/>
              <a:t>Ставим проблему: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ru-RU" sz="2400" b="1" dirty="0">
                <a:solidFill>
                  <a:schemeClr val="accent2"/>
                </a:solidFill>
              </a:rPr>
              <a:t>Как достать монету, не замочив пальцы?</a:t>
            </a:r>
            <a:r>
              <a:rPr lang="ru-RU" sz="2400" dirty="0">
                <a:solidFill>
                  <a:schemeClr val="accent2"/>
                </a:solidFill>
              </a:rPr>
              <a:t> </a:t>
            </a:r>
          </a:p>
          <a:p>
            <a:pPr algn="ctr"/>
            <a:r>
              <a:rPr lang="ru-RU" sz="2400" b="1" i="1" dirty="0">
                <a:solidFill>
                  <a:srgbClr val="C00000"/>
                </a:solidFill>
              </a:rPr>
              <a:t>1-й способ: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dirty="0"/>
              <a:t>Для этого берем скомканный листок бумаги, поджигаем его, помещаем внутрь стакана, и сразу же стакан ставим на тарелку открытой частью вниз. Расположение монеты и стакана </a:t>
            </a:r>
            <a:r>
              <a:rPr lang="ru-RU" sz="2400" b="1" dirty="0"/>
              <a:t>должно быть таким</a:t>
            </a:r>
            <a:r>
              <a:rPr lang="ru-RU" sz="2400" dirty="0"/>
              <a:t>, </a:t>
            </a:r>
          </a:p>
          <a:p>
            <a:pPr algn="ctr"/>
            <a:r>
              <a:rPr lang="ru-RU" sz="2400" dirty="0"/>
              <a:t>чтобы он </a:t>
            </a:r>
            <a:r>
              <a:rPr lang="ru-RU" sz="2400" b="1" dirty="0"/>
              <a:t>не накрывал монету</a:t>
            </a:r>
            <a:r>
              <a:rPr lang="ru-RU" sz="2400" dirty="0"/>
              <a:t>. </a:t>
            </a:r>
          </a:p>
        </p:txBody>
      </p:sp>
      <p:pic>
        <p:nvPicPr>
          <p:cNvPr id="14338" name="Picture 2" descr="http://t1.ftcdn.net/jpg/00/43/14/14/220_F_43141459_4yUy6rIm5bgAUYuBF0nIcrQHQ0i5TEq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395" y="4059142"/>
            <a:ext cx="1944216" cy="2707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http://www.prosdo.ru/ouazoc/%D0%9F%D1%80%D0%BE%D0%B3%D1%80%D0%B0%D0%BC%D0%BC%D0%B0+%D0%BA%D1%80%D1%83%D0%B6%D0%BA%D0%B0+%D0%BF%D0%BE+%D1%84%D0%B8%D0%B7%D0%B8%D0%BA%D0%B5c/209_html_3f7f21f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866" y="4846613"/>
            <a:ext cx="2952328" cy="2155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www.hep.by/wp-content/uploads/2012/03/image11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6160" y="4712915"/>
            <a:ext cx="2938969" cy="1740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488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75520" y="180661"/>
            <a:ext cx="8568952" cy="1569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Наблюдаем, что бумага гаснет, а часть воды </a:t>
            </a:r>
          </a:p>
          <a:p>
            <a:pPr algn="ctr"/>
            <a:r>
              <a:rPr lang="ru-RU" sz="2400" b="1" dirty="0"/>
              <a:t>заходит в стакан. Тогда толщина слоя воды в тарелке уменьшается и монету можно достать, </a:t>
            </a:r>
          </a:p>
          <a:p>
            <a:pPr algn="ctr"/>
            <a:r>
              <a:rPr lang="ru-RU" sz="2400" b="1" dirty="0"/>
              <a:t>не замочив пальцев.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83632" y="1988841"/>
            <a:ext cx="7200800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/>
              <a:t>Ученики объясняют опыт и определяют, </a:t>
            </a:r>
          </a:p>
          <a:p>
            <a:pPr algn="ctr"/>
            <a:r>
              <a:rPr lang="ru-RU" sz="2400" b="1" i="1" dirty="0"/>
              <a:t>что это за процесс.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845" t="17293" r="29527" b="21845"/>
          <a:stretch/>
        </p:blipFill>
        <p:spPr>
          <a:xfrm>
            <a:off x="7536160" y="3424237"/>
            <a:ext cx="2592288" cy="2842578"/>
          </a:xfrm>
          <a:prstGeom prst="rect">
            <a:avLst/>
          </a:prstGeom>
        </p:spPr>
      </p:pic>
      <p:pic>
        <p:nvPicPr>
          <p:cNvPr id="15362" name="Picture 2" descr="http://tomjustin.com/wp-content/uploads/2016/09/Einstein_Presenting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3" y="3214154"/>
            <a:ext cx="2355609" cy="322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382" t="25395" r="27292" b="18017"/>
          <a:stretch/>
        </p:blipFill>
        <p:spPr>
          <a:xfrm>
            <a:off x="4178449" y="3349352"/>
            <a:ext cx="2930426" cy="2743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41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75520" y="188641"/>
            <a:ext cx="8784976" cy="458587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b="1" u="sng" dirty="0">
                <a:solidFill>
                  <a:srgbClr val="C00000"/>
                </a:solidFill>
              </a:rPr>
              <a:t>Объяснение: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400" b="1" dirty="0"/>
              <a:t>При горении температура </a:t>
            </a:r>
            <a:r>
              <a:rPr lang="ru-RU" sz="2400" dirty="0"/>
              <a:t>воздуха в стакане увеличивается, а давление воздуха в стакане уменьшается. 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ru-RU" sz="2400" b="1" dirty="0"/>
              <a:t>Часть воздуха </a:t>
            </a:r>
            <a:r>
              <a:rPr lang="ru-RU" sz="2400" dirty="0"/>
              <a:t>выходит из стакана. 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ru-RU" sz="2400" b="1" dirty="0"/>
              <a:t>Когда стакан опускаем на тарелку</a:t>
            </a:r>
            <a:r>
              <a:rPr lang="ru-RU" sz="2400" dirty="0"/>
              <a:t>, воздух уже не может зайти в него.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ru-RU" sz="2400" b="1" dirty="0"/>
              <a:t>Горение в стакане прекращается</a:t>
            </a:r>
            <a:r>
              <a:rPr lang="ru-RU" sz="2400" dirty="0"/>
              <a:t>, температура воздуха в стакане понижается, а давление воздуха в стакане становится ниже атмосферного. Тогда под действием атмосферного давления вода заходит в стакан.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53000" y="4351564"/>
            <a:ext cx="2993287" cy="23083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Следовательно, </a:t>
            </a:r>
          </a:p>
          <a:p>
            <a:pPr algn="ctr"/>
            <a:r>
              <a:rPr lang="ru-RU" sz="2400" b="1" dirty="0"/>
              <a:t>с воздухом в стакане </a:t>
            </a:r>
          </a:p>
          <a:p>
            <a:pPr algn="ctr"/>
            <a:r>
              <a:rPr lang="ru-RU" sz="2400" b="1" dirty="0"/>
              <a:t>происходит </a:t>
            </a:r>
            <a:r>
              <a:rPr lang="ru-RU" sz="2400" b="1" dirty="0">
                <a:solidFill>
                  <a:srgbClr val="002060"/>
                </a:solidFill>
              </a:rPr>
              <a:t>изобарный процесс</a:t>
            </a:r>
          </a:p>
        </p:txBody>
      </p:sp>
      <p:pic>
        <p:nvPicPr>
          <p:cNvPr id="16386" name="Picture 2" descr="http://image.slidesharecdn.com/einstein-141210072534-conversion-gate01/95/10-lessons-sales-people-can-learn-from-einstein-1-638.jpg?cb=141821810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333"/>
          <a:stretch/>
        </p:blipFill>
        <p:spPr bwMode="auto">
          <a:xfrm>
            <a:off x="3626267" y="4392705"/>
            <a:ext cx="1379025" cy="2267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845" t="17293" r="29527" b="21845"/>
          <a:stretch/>
        </p:blipFill>
        <p:spPr>
          <a:xfrm>
            <a:off x="7946287" y="4392705"/>
            <a:ext cx="1803865" cy="1978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66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53974" y="1268761"/>
            <a:ext cx="8712968" cy="273921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solidFill>
                  <a:srgbClr val="C00000"/>
                </a:solidFill>
              </a:rPr>
              <a:t>2-й способ: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dirty="0">
                <a:ea typeface="Times New Roman" panose="02020603050405020304" pitchFamily="18" charset="0"/>
              </a:rPr>
              <a:t>Стакан </a:t>
            </a:r>
            <a:r>
              <a:rPr lang="ru-RU" sz="2400" b="1" dirty="0">
                <a:ea typeface="Times New Roman" panose="02020603050405020304" pitchFamily="18" charset="0"/>
              </a:rPr>
              <a:t>необходимо</a:t>
            </a:r>
            <a:r>
              <a:rPr lang="ru-RU" sz="2400" dirty="0">
                <a:ea typeface="Times New Roman" panose="02020603050405020304" pitchFamily="18" charset="0"/>
              </a:rPr>
              <a:t> обдать кипятком, </a:t>
            </a:r>
          </a:p>
          <a:p>
            <a:pPr algn="ctr"/>
            <a:r>
              <a:rPr lang="ru-RU" sz="2400" b="1" dirty="0">
                <a:ea typeface="Times New Roman" panose="02020603050405020304" pitchFamily="18" charset="0"/>
              </a:rPr>
              <a:t>уменьшив, при этом, давление в стакане</a:t>
            </a:r>
            <a:r>
              <a:rPr lang="ru-RU" sz="2400" dirty="0">
                <a:ea typeface="Times New Roman" panose="02020603050405020304" pitchFamily="18" charset="0"/>
              </a:rPr>
              <a:t>, и, перевернув, накрыть жидкость. Постепенно жидкость переместиться </a:t>
            </a:r>
          </a:p>
          <a:p>
            <a:pPr algn="ctr"/>
            <a:r>
              <a:rPr lang="ru-RU" sz="2400" dirty="0">
                <a:ea typeface="Times New Roman" panose="02020603050405020304" pitchFamily="18" charset="0"/>
              </a:rPr>
              <a:t>в стакан из-за разности давлений снаружи и внутри, </a:t>
            </a:r>
          </a:p>
          <a:p>
            <a:pPr algn="ctr"/>
            <a:r>
              <a:rPr lang="ru-RU" sz="2400" dirty="0">
                <a:ea typeface="Times New Roman" panose="02020603050405020304" pitchFamily="18" charset="0"/>
              </a:rPr>
              <a:t>и вы легко с</a:t>
            </a:r>
            <a:r>
              <a:rPr lang="ru-RU" sz="2400" dirty="0"/>
              <a:t>можете взять монетку, не замочив рук. </a:t>
            </a:r>
          </a:p>
          <a:p>
            <a:pPr algn="ctr"/>
            <a:r>
              <a:rPr lang="ru-RU" sz="2400" dirty="0"/>
              <a:t>Ребята остаются изумленно довольными.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68221" y="188641"/>
            <a:ext cx="7684474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/>
              <a:t>Опыт №2. Как достать монету из воды, </a:t>
            </a:r>
          </a:p>
          <a:p>
            <a:pPr algn="ctr"/>
            <a:r>
              <a:rPr lang="ru-RU" sz="2800" b="1" i="1" dirty="0"/>
              <a:t>чтобы не намочить пальцы?</a:t>
            </a:r>
          </a:p>
        </p:txBody>
      </p:sp>
      <p:pic>
        <p:nvPicPr>
          <p:cNvPr id="7" name="Picture 2" descr="http://image.slidesharecdn.com/einstein-141210072534-conversion-gate01/95/10-lessons-sales-people-can-learn-from-einstein-1-638.jpg?cb=141821810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333"/>
          <a:stretch/>
        </p:blipFill>
        <p:spPr bwMode="auto">
          <a:xfrm>
            <a:off x="1769254" y="4007972"/>
            <a:ext cx="1616385" cy="2657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0" name="Picture 2" descr="http://birmaga.ru/dosta/%D0%98%D1%81%D1%81%D0%BB%D0%B5%D0%B4%D0%BE%D0%B2%D0%B0%D1%82%D0%B5%D0%BB%D1%8C%D1%81%D0%BA%D0%B0%D1%8F+%D1%80%D0%B0%D0%B1%D0%BE%D1%82%D0%B0+%D0%BF%D0%BE+%D1%84%D0%B8%D0%B7%D0%B8%D0%BA%D0%B5+%C2%AB%D0%90%D1%82%D0%BC%D0%BE%D1%81%D1%84%D0%B5%D1%80%D0%BD%D0%BE%D0%B5+%D0%B4%D0%B0%D0%B2%D0%BB%D0%B5%D0%BD%D0%B8%D0%B5%C2%BBa/95757_html_m121fd711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6070" y="4072595"/>
            <a:ext cx="4452337" cy="2445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477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47528" y="188640"/>
            <a:ext cx="2433174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/>
              <a:t>Опыт №3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03512" y="711861"/>
            <a:ext cx="5904656" cy="489364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Сначала поршень медицинского шприца находится в таком состоянии,</a:t>
            </a:r>
          </a:p>
          <a:p>
            <a:pPr algn="ctr"/>
            <a:r>
              <a:rPr lang="ru-RU" sz="2400" dirty="0"/>
              <a:t> </a:t>
            </a:r>
            <a:r>
              <a:rPr lang="ru-RU" sz="2400" b="1" dirty="0"/>
              <a:t>чтобы пленка</a:t>
            </a:r>
            <a:r>
              <a:rPr lang="ru-RU" sz="2400" dirty="0"/>
              <a:t>, закрывающая отверстие, </a:t>
            </a:r>
            <a:r>
              <a:rPr lang="ru-RU" sz="2400" b="1" dirty="0"/>
              <a:t>находилась </a:t>
            </a:r>
          </a:p>
          <a:p>
            <a:pPr algn="ctr"/>
            <a:r>
              <a:rPr lang="ru-RU" sz="2400" b="1" dirty="0"/>
              <a:t>в горизонтальном положении</a:t>
            </a:r>
            <a:r>
              <a:rPr lang="ru-RU" sz="2400" dirty="0"/>
              <a:t>. </a:t>
            </a:r>
          </a:p>
          <a:p>
            <a:pPr algn="ctr"/>
            <a:r>
              <a:rPr lang="ru-RU" sz="2400" dirty="0"/>
              <a:t>Мы поршень медицинского шприца вдвигаем внутрь и видим, </a:t>
            </a:r>
          </a:p>
          <a:p>
            <a:pPr algn="ctr"/>
            <a:r>
              <a:rPr lang="ru-RU" sz="2400" dirty="0"/>
              <a:t>что резиновая пленка при этом выгибается наружу. Потом вытягиваем поршень медицинского шприца и видим, что пленка прогибается внутрь.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99701" y="5506526"/>
            <a:ext cx="4536504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/>
              <a:t>Ученики объясняют опыт </a:t>
            </a:r>
          </a:p>
          <a:p>
            <a:pPr algn="ctr"/>
            <a:r>
              <a:rPr lang="ru-RU" sz="2400" b="1" i="1" dirty="0"/>
              <a:t>и определяют, </a:t>
            </a:r>
          </a:p>
          <a:p>
            <a:pPr algn="ctr"/>
            <a:r>
              <a:rPr lang="ru-RU" sz="2400" b="1" i="1" dirty="0"/>
              <a:t>что это за процесс.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169" y="333823"/>
            <a:ext cx="2952327" cy="25603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http://www.insidescreenprinting.com/wp-content/uploads/2016/10/Einstein-3-flippe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176" y="3216853"/>
            <a:ext cx="2736304" cy="3299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9559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75520" y="188641"/>
            <a:ext cx="8568952" cy="38472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b="1" u="sng" dirty="0">
                <a:solidFill>
                  <a:srgbClr val="C00000"/>
                </a:solidFill>
              </a:rPr>
              <a:t>Объяснение: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ru-RU" sz="2400" b="1" dirty="0"/>
              <a:t>При вдвигании поршня </a:t>
            </a:r>
            <a:r>
              <a:rPr lang="ru-RU" sz="2400" dirty="0"/>
              <a:t>объем воздуха в шприце уменьшается, то есть газ сжимается, а давление при этом в шприце увеличилось, поэтому резиновая пленка начинает прогибаться наружу. 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ru-RU" sz="2400" b="1" dirty="0"/>
              <a:t>Когда мы выдвигаем поршень </a:t>
            </a:r>
            <a:r>
              <a:rPr lang="ru-RU" sz="2400" dirty="0"/>
              <a:t>из шприца, то объем увеличивается, а давление газа в шприце уменьшится и оно станет меньше атмосферного, поэтому резиновая пленка прогибается внутрь шприца.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29080" y="4035848"/>
            <a:ext cx="3960440" cy="23083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Следовательно, </a:t>
            </a:r>
          </a:p>
          <a:p>
            <a:pPr algn="ctr"/>
            <a:r>
              <a:rPr lang="ru-RU" sz="2400" b="1" dirty="0"/>
              <a:t>с воздухом </a:t>
            </a:r>
          </a:p>
          <a:p>
            <a:pPr algn="ctr"/>
            <a:r>
              <a:rPr lang="ru-RU" sz="2400" b="1" dirty="0"/>
              <a:t>под поршнем происходит </a:t>
            </a:r>
            <a:r>
              <a:rPr lang="ru-RU" sz="2400" b="1" dirty="0">
                <a:solidFill>
                  <a:srgbClr val="002060"/>
                </a:solidFill>
              </a:rPr>
              <a:t>изотермический процесс</a:t>
            </a:r>
          </a:p>
        </p:txBody>
      </p:sp>
      <p:pic>
        <p:nvPicPr>
          <p:cNvPr id="5" name="Picture 2" descr="http://image.slidesharecdn.com/einstein-141210072534-conversion-gate01/95/10-lessons-sales-people-can-learn-from-einstein-1-638.jpg?cb=141821810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333"/>
          <a:stretch/>
        </p:blipFill>
        <p:spPr bwMode="auto">
          <a:xfrm>
            <a:off x="3432133" y="4035848"/>
            <a:ext cx="1567116" cy="2576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129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703512" y="404665"/>
                <a:ext cx="4536504" cy="6370975"/>
              </a:xfrm>
              <a:prstGeom prst="rect">
                <a:avLst/>
              </a:prstGeom>
              <a:solidFill>
                <a:srgbClr val="0F0C36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000" b="1" dirty="0">
                    <a:solidFill>
                      <a:schemeClr val="bg1"/>
                    </a:solidFill>
                  </a:rPr>
                  <a:t>  </a:t>
                </a:r>
                <a:r>
                  <a:rPr lang="ru-RU" sz="2400" b="1" dirty="0">
                    <a:solidFill>
                      <a:srgbClr val="FFFF00"/>
                    </a:solidFill>
                  </a:rPr>
                  <a:t>Закон Бойля–Мариотта </a:t>
                </a:r>
              </a:p>
              <a:p>
                <a:pPr algn="ctr"/>
                <a:r>
                  <a:rPr lang="ru-RU" sz="2000" b="1" dirty="0">
                    <a:solidFill>
                      <a:schemeClr val="bg1"/>
                    </a:solidFill>
                  </a:rPr>
                  <a:t>начинает </a:t>
                </a:r>
              </a:p>
              <a:p>
                <a:pPr algn="ctr"/>
                <a:r>
                  <a:rPr lang="ru-RU" sz="2000" b="1" dirty="0">
                    <a:solidFill>
                      <a:schemeClr val="bg1"/>
                    </a:solidFill>
                  </a:rPr>
                  <a:t>«работать на человека» </a:t>
                </a:r>
              </a:p>
              <a:p>
                <a:pPr algn="ctr"/>
                <a:r>
                  <a:rPr lang="ru-RU" sz="2000" b="1" dirty="0">
                    <a:solidFill>
                      <a:schemeClr val="bg1"/>
                    </a:solidFill>
                  </a:rPr>
                  <a:t>(как, впрочем, </a:t>
                </a:r>
              </a:p>
              <a:p>
                <a:pPr algn="ctr"/>
                <a:r>
                  <a:rPr lang="ru-RU" sz="2000" b="1" dirty="0">
                    <a:solidFill>
                      <a:schemeClr val="bg1"/>
                    </a:solidFill>
                  </a:rPr>
                  <a:t>и на любое млекопитающее) </a:t>
                </a:r>
              </a:p>
              <a:p>
                <a:pPr algn="ctr"/>
                <a:r>
                  <a:rPr lang="ru-RU" sz="2000" b="1" dirty="0">
                    <a:solidFill>
                      <a:schemeClr val="bg1"/>
                    </a:solidFill>
                  </a:rPr>
                  <a:t>с момента его рождения, </a:t>
                </a:r>
              </a:p>
              <a:p>
                <a:pPr algn="ctr"/>
                <a:r>
                  <a:rPr lang="ru-RU" sz="2000" b="1" dirty="0">
                    <a:solidFill>
                      <a:schemeClr val="bg1"/>
                    </a:solidFill>
                  </a:rPr>
                  <a:t>с первого самостоятельного вздоха. При дыхании межреберные мышцы </a:t>
                </a:r>
              </a:p>
              <a:p>
                <a:pPr algn="ctr"/>
                <a:r>
                  <a:rPr lang="ru-RU" sz="2000" b="1" dirty="0">
                    <a:solidFill>
                      <a:schemeClr val="bg1"/>
                    </a:solidFill>
                  </a:rPr>
                  <a:t>и диафрагма периодически изменяют объем грудной клетки. Когда грудная клетка расширяется, давление воздуха </a:t>
                </a:r>
              </a:p>
              <a:p>
                <a:pPr algn="ctr"/>
                <a:r>
                  <a:rPr lang="ru-RU" sz="2000" b="1" dirty="0">
                    <a:solidFill>
                      <a:schemeClr val="bg1"/>
                    </a:solidFill>
                  </a:rPr>
                  <a:t>в легких падает ниже атмосферного, т.е. «срабатывает» изотермический закон </a:t>
                </a:r>
              </a:p>
              <a:p>
                <a:pPr algn="ctr"/>
                <a:r>
                  <a:rPr lang="ru-RU" sz="2400" b="1" dirty="0">
                    <a:solidFill>
                      <a:schemeClr val="bg1"/>
                    </a:solidFill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𝟎</m:t>
                        </m:r>
                      </m:sub>
                    </m:sSub>
                    <m:sSub>
                      <m:sSubPr>
                        <m:ctrlPr>
                          <a:rPr lang="ru-RU" sz="24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𝑽</m:t>
                        </m:r>
                      </m:e>
                      <m:sub>
                        <m:r>
                          <a:rPr lang="en-US" sz="2400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ru-RU" sz="2400" b="1" dirty="0">
                    <a:solidFill>
                      <a:schemeClr val="bg1"/>
                    </a:solidFill>
                  </a:rPr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𝟏</m:t>
                        </m:r>
                      </m:sub>
                    </m:sSub>
                    <m:sSub>
                      <m:sSubPr>
                        <m:ctrlPr>
                          <a:rPr lang="ru-RU" sz="24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𝑽</m:t>
                        </m:r>
                      </m:e>
                      <m:sub>
                        <m:r>
                          <a:rPr lang="en-US" sz="2400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ru-RU" sz="2400" b="1" dirty="0">
                    <a:solidFill>
                      <a:schemeClr val="bg1"/>
                    </a:solidFill>
                  </a:rPr>
                  <a:t>)</a:t>
                </a:r>
                <a:r>
                  <a:rPr lang="ru-RU" sz="2000" b="1" dirty="0">
                    <a:solidFill>
                      <a:schemeClr val="bg1"/>
                    </a:solidFill>
                  </a:rPr>
                  <a:t>, и вследствие образовавшегося перепада давлений происходит вдох. 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3512" y="404665"/>
                <a:ext cx="4536504" cy="6370975"/>
              </a:xfrm>
              <a:prstGeom prst="rect">
                <a:avLst/>
              </a:prstGeom>
              <a:blipFill rotWithShape="0">
                <a:blip r:embed="rId2"/>
                <a:stretch>
                  <a:fillRect l="-940" t="-766" r="-2148" b="-76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 descr="http://www.kampm.ru/images/site2/articles/pn_dr/1/2.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016" y="4361892"/>
            <a:ext cx="4248472" cy="2124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fs1.ppt4web.ru/images/95644/145924/640/img16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99" t="29444" r="44414" b="6805"/>
          <a:stretch/>
        </p:blipFill>
        <p:spPr bwMode="auto">
          <a:xfrm>
            <a:off x="6312024" y="188640"/>
            <a:ext cx="4176464" cy="3826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6178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75520" y="260649"/>
            <a:ext cx="8496944" cy="2554545"/>
          </a:xfrm>
          <a:prstGeom prst="rect">
            <a:avLst/>
          </a:prstGeom>
          <a:solidFill>
            <a:srgbClr val="0F0C36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Другими словами, воздух идет из окружающей среды в легкие самотеком до тех пор, пока величины давления в легких 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</a:rPr>
              <a:t>и в окружающей среде не выравниваются. Выдох происходит аналогично: вследствие уменьшения объема легких давление воздуха в них становится больше, чем внешнее атмосферное, 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</a:rPr>
              <a:t>и за счет обратного перепада давлений он выходит наружу. </a:t>
            </a:r>
            <a:r>
              <a:rPr lang="ru-RU" sz="2000" b="1" dirty="0">
                <a:solidFill>
                  <a:srgbClr val="FFFF00"/>
                </a:solidFill>
              </a:rPr>
              <a:t>Схематическое изображение процесса дыхания дано на рис. 1.</a:t>
            </a:r>
          </a:p>
        </p:txBody>
      </p:sp>
      <p:pic>
        <p:nvPicPr>
          <p:cNvPr id="2050" name="Picture 2" descr="http://refy.ru/images/56/1394900284_1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544" y="2924944"/>
            <a:ext cx="8280920" cy="29523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7691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95600" y="260648"/>
            <a:ext cx="7344816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/>
              <a:t>Опыт №4 “Модель работы легких» 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032" y="2060848"/>
            <a:ext cx="3816424" cy="38164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46412" y="980729"/>
            <a:ext cx="8470068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Как дышит человек?</a:t>
            </a:r>
            <a:r>
              <a:rPr lang="ru-RU" sz="2400" dirty="0"/>
              <a:t> Диафрагма опускается – вдох, поднимается – выдох. Сделаем модель лёгких и посмотрим на её работу глазами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 </a:t>
            </a:r>
            <a:r>
              <a:rPr lang="ru-RU" sz="2400" dirty="0"/>
              <a:t>физика. </a:t>
            </a:r>
          </a:p>
        </p:txBody>
      </p:sp>
      <p:pic>
        <p:nvPicPr>
          <p:cNvPr id="3074" name="Picture 2" descr="http://davai-poparimsa.ru/wp-content/uploads/2012/07/kak-pravilno-dyshat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068" y="2257119"/>
            <a:ext cx="5521052" cy="4019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207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47528" y="116632"/>
            <a:ext cx="8568952" cy="342042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Bef>
                <a:spcPts val="225"/>
              </a:spcBef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Отрезаем дно пластиковой бутылки.</a:t>
            </a:r>
          </a:p>
          <a:p>
            <a:pPr marL="285750" indent="-285750" algn="just">
              <a:lnSpc>
                <a:spcPct val="107000"/>
              </a:lnSpc>
              <a:spcBef>
                <a:spcPts val="225"/>
              </a:spcBef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Помещаем воздушный шарик внутрь бутылки и натягиваем его на горлышко.</a:t>
            </a:r>
          </a:p>
          <a:p>
            <a:pPr marL="285750" indent="-285750" algn="just">
              <a:lnSpc>
                <a:spcPct val="107000"/>
              </a:lnSpc>
              <a:spcBef>
                <a:spcPts val="225"/>
              </a:spcBef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Отрезанную часть бутылки затягиваем плёнкой от другого воздушного шарика (разрезаем его ножницами) и закрепляем скотчем.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b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900"/>
              </a:spcBef>
              <a:spcAft>
                <a:spcPts val="900"/>
              </a:spcAft>
            </a:pPr>
            <a:r>
              <a:rPr lang="ru-RU" sz="2400" b="1" dirty="0">
                <a:solidFill>
                  <a:srgbClr val="00206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Оттягиваем плёнку – шарик надувается, надавливаем на плёнку – шарик сдувается. </a:t>
            </a:r>
            <a:endParaRPr lang="ru-RU" sz="2400" b="1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http://www.komane.ru/nuda/gidrostaticheskoe-i-atmosfernoe-davlenie/6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750"/>
          <a:stretch/>
        </p:blipFill>
        <p:spPr bwMode="auto">
          <a:xfrm>
            <a:off x="6431040" y="4005065"/>
            <a:ext cx="3841425" cy="2251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komane.ru/nuda/gidrostaticheskoe-i-atmosfernoe-davlenie/6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903"/>
          <a:stretch/>
        </p:blipFill>
        <p:spPr bwMode="auto">
          <a:xfrm>
            <a:off x="1991545" y="3717032"/>
            <a:ext cx="4070337" cy="2680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724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75495" y="188640"/>
            <a:ext cx="8640985" cy="661392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900"/>
              </a:spcBef>
              <a:spcAft>
                <a:spcPts val="900"/>
              </a:spcAft>
            </a:pPr>
            <a:r>
              <a:rPr lang="ru-RU" sz="2800" b="1" u="sng" dirty="0">
                <a:solidFill>
                  <a:srgbClr val="C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Объяснение</a:t>
            </a:r>
            <a:r>
              <a:rPr lang="ru-RU" sz="2800" b="1" dirty="0">
                <a:solidFill>
                  <a:srgbClr val="C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solidFill>
                  <a:srgbClr val="C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                                                                                           </a:t>
            </a:r>
          </a:p>
          <a:p>
            <a:pPr marL="342900" indent="-342900" algn="just">
              <a:lnSpc>
                <a:spcPct val="107000"/>
              </a:lnSpc>
              <a:spcBef>
                <a:spcPts val="900"/>
              </a:spcBef>
              <a:spcAft>
                <a:spcPts val="900"/>
              </a:spcAft>
              <a:buFont typeface="Courier New" panose="02070309020205020404" pitchFamily="49" charset="0"/>
              <a:buChar char="o"/>
            </a:pP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нашем опыте 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объём воздуха внутри бутылки оказывается изолированным. </a:t>
            </a:r>
          </a:p>
          <a:p>
            <a:pPr marL="342900" indent="-342900" algn="just">
              <a:lnSpc>
                <a:spcPct val="107000"/>
              </a:lnSpc>
              <a:spcBef>
                <a:spcPts val="900"/>
              </a:spcBef>
              <a:spcAft>
                <a:spcPts val="900"/>
              </a:spcAft>
              <a:buFont typeface="Courier New" panose="02070309020205020404" pitchFamily="49" charset="0"/>
              <a:buChar char="o"/>
            </a:pP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оттягивании плёнки 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этот объём увеличивается, давление уменьшается и становится меньше атмосферного. Шарик внутри бутылки надувается воздухом атмосферы. </a:t>
            </a:r>
          </a:p>
          <a:p>
            <a:pPr marL="342900" indent="-342900" algn="just">
              <a:lnSpc>
                <a:spcPct val="107000"/>
              </a:lnSpc>
              <a:spcBef>
                <a:spcPts val="900"/>
              </a:spcBef>
              <a:spcAft>
                <a:spcPts val="900"/>
              </a:spcAft>
              <a:buFont typeface="Courier New" panose="02070309020205020404" pitchFamily="49" charset="0"/>
              <a:buChar char="o"/>
            </a:pP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надавливании на плёнку 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объём воздуха в бутылке уменьшается, давление становится больше атмосферного, шарик сдувается. </a:t>
            </a:r>
          </a:p>
          <a:p>
            <a:pPr marL="342900" indent="-342900" algn="just">
              <a:lnSpc>
                <a:spcPct val="107000"/>
              </a:lnSpc>
              <a:spcBef>
                <a:spcPts val="900"/>
              </a:spcBef>
              <a:spcAft>
                <a:spcPts val="900"/>
              </a:spcAft>
              <a:buFont typeface="Courier New" panose="02070309020205020404" pitchFamily="49" charset="0"/>
              <a:buChar char="o"/>
            </a:pP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 же работают и наши лёгкие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Резиновая пленка имитирует диафрагму, воздушный шарик – лёгкие. Резиновая пленка-диафрагма опускается (оттягивается) – вдох, поднимается – выдох.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7202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03512" y="222148"/>
            <a:ext cx="8784976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endParaRPr lang="ru-RU" sz="24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79576" y="722314"/>
            <a:ext cx="763284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 </a:t>
            </a:r>
            <a:r>
              <a:rPr lang="ru-RU" sz="2400" b="1" u="sng" dirty="0"/>
              <a:t>Вывод:</a:t>
            </a:r>
            <a:r>
              <a:rPr lang="ru-RU" sz="2400" b="1" dirty="0"/>
              <a:t>  Наша небольшая экскурсия в мир физических явлений подошла к концу, надеюсь, она была занятной, увлекательной и, самое главное, полезной. Ведь мы с вами убедились, что наша жизнь зачастую состоит из тех законов, которые открывает волшебная наука физика, а значит, она достойна внимания и понимания, чему, собственно, посвящены наши занятия. Каждый раз, заканчивая урок, мы говорим, что мир огромен и еще не раз ее Величество физика, немало таинственного и интересного готова нам открыть.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049" y="4956488"/>
            <a:ext cx="1503611" cy="15036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4140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926370" y="116632"/>
            <a:ext cx="8488221" cy="3046988"/>
          </a:xfrm>
          <a:prstGeom prst="rect">
            <a:avLst/>
          </a:prstGeom>
          <a:solidFill>
            <a:srgbClr val="C4CBF4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i="1" dirty="0">
                <a:ln w="31550" cmpd="sng">
                  <a:solidFill>
                    <a:srgbClr val="601034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Спасибо </a:t>
            </a:r>
          </a:p>
          <a:p>
            <a:pPr algn="ctr"/>
            <a:r>
              <a:rPr lang="ru-RU" sz="9600" b="1" i="1" dirty="0">
                <a:ln w="31550" cmpd="sng">
                  <a:solidFill>
                    <a:srgbClr val="601034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за внимание!</a:t>
            </a:r>
          </a:p>
        </p:txBody>
      </p:sp>
      <p:pic>
        <p:nvPicPr>
          <p:cNvPr id="1026" name="Picture 2" descr="http://atamanova8.ru/wp-content/uploads/2015/09/13784461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6870" y="3808294"/>
            <a:ext cx="8827219" cy="2408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3391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</TotalTime>
  <Words>997</Words>
  <Application>Microsoft Office PowerPoint</Application>
  <PresentationFormat>Широкоэкранный</PresentationFormat>
  <Paragraphs>120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3" baseType="lpstr">
      <vt:lpstr>Arial</vt:lpstr>
      <vt:lpstr>Calibri</vt:lpstr>
      <vt:lpstr>Cambria</vt:lpstr>
      <vt:lpstr>Cambria Math</vt:lpstr>
      <vt:lpstr>Century Gothic</vt:lpstr>
      <vt:lpstr>Courier New</vt:lpstr>
      <vt:lpstr>Times New Roman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5</cp:revision>
  <dcterms:created xsi:type="dcterms:W3CDTF">2017-04-05T18:18:09Z</dcterms:created>
  <dcterms:modified xsi:type="dcterms:W3CDTF">2017-04-09T18:23:40Z</dcterms:modified>
</cp:coreProperties>
</file>