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660033"/>
    <a:srgbClr val="9900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F4B5-0E84-4880-960D-9E07CA8CB832}" type="datetimeFigureOut">
              <a:rPr lang="ru-RU" smtClean="0"/>
              <a:t>11.12.2017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DBD4-E6C1-4115-B214-652BD8C718F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dancetusovka.com/wp-content/uploads/43121.shared.mom_madillo.jpg" TargetMode="External"/><Relationship Id="rId5" Type="http://schemas.openxmlformats.org/officeDocument/2006/relationships/image" Target="../media/image7.jpeg"/><Relationship Id="rId4" Type="http://schemas.openxmlformats.org/officeDocument/2006/relationships/image" Target="http://t1.gstatic.com/images?q=tbn:ANd9GcRq0HuMW99x4_Ao3Xa0GkYdYFje1CEH08p8IZ2uz-uJuXFAxT9HXwc5i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umbs.dreamstime.com/thumblarge_132/1174443825qyp8hn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oevrope.ru/images/16280_2.jpg" TargetMode="External"/><Relationship Id="rId5" Type="http://schemas.openxmlformats.org/officeDocument/2006/relationships/image" Target="../media/image10.jpeg"/><Relationship Id="rId4" Type="http://schemas.openxmlformats.org/officeDocument/2006/relationships/image" Target="http://1.bp.blogspot.com/-xUUQ0QpPWVM/TcO4fJuwPQI/AAAAAAAAA4g/6ce7Vk7Hvno/s1600/jenshina-plachet-foto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t2.gstatic.com/images?q=tbn:ANd9GcQI5PcREIo2TVapsd6B8Cpr7XO6IX3BCqasmjE9NMdv288u-So6UzgNJg" TargetMode="External"/><Relationship Id="rId5" Type="http://schemas.openxmlformats.org/officeDocument/2006/relationships/image" Target="../media/image12.jpeg"/><Relationship Id="rId4" Type="http://schemas.openxmlformats.org/officeDocument/2006/relationships/image" Target="http://www.mobiset.ru/photos/2009/june/04/salon_conflict/ris2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matveyrybka.ucoz.ru/_nw/31/81823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0786" cy="68664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816424"/>
          </a:xfrm>
        </p:spPr>
        <p:txBody>
          <a:bodyPr>
            <a:normAutofit fontScale="90000"/>
            <a:scene3d>
              <a:camera prst="isometricOffAxis1Right"/>
              <a:lightRig rig="threePt" dir="t"/>
            </a:scene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Конфликт 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 Воспитатель-родитель».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Причины возникновения и пути решения. 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http://www.vl.ru/detki/forum/media/images-vl/0/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5608" y="3820639"/>
            <a:ext cx="3528392" cy="3037361"/>
          </a:xfrm>
          <a:prstGeom prst="roundRect">
            <a:avLst/>
          </a:prstGeom>
          <a:noFill/>
          <a:ln w="19050">
            <a:noFill/>
          </a:ln>
        </p:spPr>
      </p:pic>
      <p:pic>
        <p:nvPicPr>
          <p:cNvPr id="8" name="Рисунок 6" descr="13863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67931"/>
            <a:ext cx="3132658" cy="209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905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i="1" dirty="0" smtClean="0">
                <a:ln w="1905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конфликт?</a:t>
            </a:r>
            <a:endParaRPr lang="ru-RU" sz="6000" b="1" i="1" dirty="0">
              <a:ln w="1905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416824" cy="42484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>
                <a:solidFill>
                  <a:srgbClr val="990000"/>
                </a:solidFill>
              </a:rPr>
              <a:t>Конфликт</a:t>
            </a:r>
            <a:r>
              <a:rPr lang="ru-RU" sz="2800" dirty="0" smtClean="0">
                <a:solidFill>
                  <a:srgbClr val="990000"/>
                </a:solidFill>
              </a:rPr>
              <a:t> – </a:t>
            </a:r>
            <a:r>
              <a:rPr lang="ru-RU" sz="2800" dirty="0" smtClean="0">
                <a:solidFill>
                  <a:srgbClr val="002060"/>
                </a:solidFill>
              </a:rPr>
              <a:t>это опасение хотя бы одной стороны, что её интересы нарушает, ущемляет, игнорирует  другая сторона.</a:t>
            </a:r>
          </a:p>
          <a:p>
            <a:pPr algn="just"/>
            <a:r>
              <a:rPr lang="ru-RU" sz="2800" b="1" i="1" dirty="0" smtClean="0">
                <a:solidFill>
                  <a:srgbClr val="990000"/>
                </a:solidFill>
              </a:rPr>
              <a:t>Конфликты</a:t>
            </a:r>
            <a:r>
              <a:rPr lang="ru-RU" sz="2800" dirty="0" smtClean="0">
                <a:solidFill>
                  <a:srgbClr val="990000"/>
                </a:solidFill>
              </a:rPr>
              <a:t> – </a:t>
            </a:r>
            <a:r>
              <a:rPr lang="ru-RU" sz="2800" dirty="0" smtClean="0">
                <a:solidFill>
                  <a:srgbClr val="000066"/>
                </a:solidFill>
              </a:rPr>
              <a:t>это спор, ссора, скандал в которых стороны не скупятся на взаимные упрёки и оскорбления.</a:t>
            </a:r>
          </a:p>
          <a:p>
            <a:pPr algn="just"/>
            <a:r>
              <a:rPr lang="ru-RU" sz="2800" u="sng" dirty="0" smtClean="0">
                <a:solidFill>
                  <a:srgbClr val="000066"/>
                </a:solidFill>
              </a:rPr>
              <a:t>Самое страшное в конфликте </a:t>
            </a:r>
            <a:r>
              <a:rPr lang="ru-RU" sz="2800" dirty="0" smtClean="0">
                <a:solidFill>
                  <a:srgbClr val="000066"/>
                </a:solidFill>
              </a:rPr>
              <a:t>– это чувства, которые испытывают люди друг к другу. Страх, злоба, обида, ненависть -  главные чувства конфликтов.</a:t>
            </a:r>
            <a:endParaRPr lang="ru-RU" sz="28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81686"/>
            <a:ext cx="7750369" cy="505562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sz="2700" b="1" i="1" dirty="0" smtClean="0">
                <a:solidFill>
                  <a:srgbClr val="FF0000"/>
                </a:solidFill>
              </a:rPr>
              <a:t>Воспитатель —</a:t>
            </a:r>
            <a:r>
              <a:rPr lang="ru-RU" sz="2200" b="1" dirty="0" smtClean="0">
                <a:solidFill>
                  <a:srgbClr val="000066"/>
                </a:solidFill>
              </a:rPr>
              <a:t> это работник дошкольного учреждения, который не только непосредственно отвечает за жизнь и здоровье вверенных ему детей, но и осуществляет воспитательно-образовательную работу в соответствии с программой детского сада. </a:t>
            </a:r>
            <a:br>
              <a:rPr lang="ru-RU" sz="2200" b="1" dirty="0" smtClean="0">
                <a:solidFill>
                  <a:srgbClr val="000066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Родитель — </a:t>
            </a:r>
            <a:r>
              <a:rPr lang="ru-RU" sz="2200" b="1" dirty="0" smtClean="0">
                <a:solidFill>
                  <a:srgbClr val="000066"/>
                </a:solidFill>
              </a:rPr>
              <a:t>это "заказчик", который приводит своего ребенка в детский сад и хочет, чтобы в нем для его любимого (а, зачастую, и единственного ребенка) были созданы самые благоприятные условия. У родителя ребенок один (два, три). </a:t>
            </a:r>
            <a:br>
              <a:rPr lang="ru-RU" sz="2200" b="1" dirty="0" smtClean="0">
                <a:solidFill>
                  <a:srgbClr val="000066"/>
                </a:solidFill>
              </a:rPr>
            </a:br>
            <a:r>
              <a:rPr lang="ru-RU" sz="2200" b="1" dirty="0" smtClean="0">
                <a:solidFill>
                  <a:srgbClr val="660033"/>
                </a:solidFill>
              </a:rPr>
              <a:t>У воспитателя — </a:t>
            </a:r>
            <a:r>
              <a:rPr lang="ru-RU" sz="2200" b="1" dirty="0" smtClean="0">
                <a:solidFill>
                  <a:srgbClr val="000066"/>
                </a:solidFill>
              </a:rPr>
              <a:t>в среднем от 15 до 30. И это тоже нужно учитывать, потому что количество персонального внимания на каждого ребенка обратно пропорционально количеству детей. И он также заинтересован в том, чтобы обеспечить детям благоприятные условия, не забывая про свои образовательно-воспитательные обязанности</a:t>
            </a:r>
            <a:r>
              <a:rPr lang="ru-RU" b="1" dirty="0" smtClean="0">
                <a:solidFill>
                  <a:srgbClr val="000066"/>
                </a:solidFill>
              </a:rPr>
              <a:t>. </a:t>
            </a:r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Причины конфликтов между педагогом и родителями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416824" cy="364996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ru-RU" b="1" dirty="0" smtClean="0">
                <a:solidFill>
                  <a:srgbClr val="0000CC"/>
                </a:solidFill>
              </a:rPr>
              <a:t>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Родитель  не  удовлетворен  положением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ребенка  в  коллективе.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2.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Родитель  не  удовлетворен  отношением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 нему  воспитателя.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Родитель  не  удовлетворен  организацией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воспитательно-образовательного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процесса 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и т. д.</a:t>
            </a:r>
          </a:p>
          <a:p>
            <a:endParaRPr lang="ru-RU" dirty="0"/>
          </a:p>
        </p:txBody>
      </p:sp>
      <p:pic>
        <p:nvPicPr>
          <p:cNvPr id="16386" name="Picture 2" descr="http://diysolarpanelsv.com/images/angry-kid-with-test-clipart-1.jpg"/>
          <p:cNvPicPr>
            <a:picLocks noChangeAspect="1" noChangeArrowheads="1"/>
          </p:cNvPicPr>
          <p:nvPr/>
        </p:nvPicPr>
        <p:blipFill>
          <a:blip r:embed="rId3" cstate="print"/>
          <a:srcRect r="3273" b="9663"/>
          <a:stretch>
            <a:fillRect/>
          </a:stretch>
        </p:blipFill>
        <p:spPr bwMode="auto">
          <a:xfrm>
            <a:off x="0" y="5085185"/>
            <a:ext cx="2578566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>
                <a:solidFill>
                  <a:srgbClr val="FFCC00"/>
                </a:solidFill>
              </a:rPr>
              <a:t/>
            </a:r>
            <a:br>
              <a:rPr lang="ru-RU" sz="6000" b="1" dirty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>
                <a:solidFill>
                  <a:srgbClr val="FFCC00"/>
                </a:solidFill>
              </a:rPr>
              <a:t/>
            </a:r>
            <a:br>
              <a:rPr lang="ru-RU" sz="6000" b="1" dirty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>
                <a:solidFill>
                  <a:srgbClr val="FFCC00"/>
                </a:solidFill>
              </a:rPr>
              <a:t/>
            </a:r>
            <a:br>
              <a:rPr lang="ru-RU" sz="6000" b="1" dirty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>
                <a:solidFill>
                  <a:srgbClr val="FFCC00"/>
                </a:solidFill>
              </a:rPr>
              <a:t/>
            </a:r>
            <a:br>
              <a:rPr lang="ru-RU" sz="6000" b="1" dirty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5400" b="1" i="1" dirty="0" smtClean="0">
                <a:solidFill>
                  <a:srgbClr val="660033"/>
                </a:solidFill>
              </a:rPr>
              <a:t>Стадии прохождения конфликта</a:t>
            </a:r>
            <a:r>
              <a:rPr lang="ru-RU" sz="8000" b="1" dirty="0" smtClean="0">
                <a:solidFill>
                  <a:srgbClr val="FFCC00"/>
                </a:solidFill>
              </a:rPr>
              <a:t/>
            </a:r>
            <a:br>
              <a:rPr lang="ru-RU" sz="8000" b="1" dirty="0" smtClean="0">
                <a:solidFill>
                  <a:srgbClr val="FFCC00"/>
                </a:solidFill>
              </a:rPr>
            </a:br>
            <a:r>
              <a:rPr lang="ru-RU" sz="8000" b="1" dirty="0" smtClean="0">
                <a:solidFill>
                  <a:srgbClr val="FFCC00"/>
                </a:solidFill>
              </a:rPr>
              <a:t/>
            </a:r>
            <a:br>
              <a:rPr lang="ru-RU" sz="8000" b="1" dirty="0" smtClean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>
                <a:solidFill>
                  <a:srgbClr val="FFCC00"/>
                </a:solidFill>
              </a:rPr>
              <a:t/>
            </a:r>
            <a:br>
              <a:rPr lang="ru-RU" sz="6000" b="1" dirty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sz="6000" b="1" dirty="0" smtClean="0">
                <a:solidFill>
                  <a:srgbClr val="FFCC00"/>
                </a:solidFill>
              </a:rPr>
              <a:t/>
            </a:r>
            <a:br>
              <a:rPr lang="ru-RU" sz="6000" b="1" dirty="0" smtClean="0">
                <a:solidFill>
                  <a:srgbClr val="FFCC00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20880" cy="4032448"/>
          </a:xfrm>
        </p:spPr>
        <p:txBody>
          <a:bodyPr>
            <a:normAutofit fontScale="92500" lnSpcReduction="20000"/>
          </a:bodyPr>
          <a:lstStyle/>
          <a:p>
            <a:r>
              <a:rPr lang="ru-RU" sz="4400" b="1" dirty="0" smtClean="0">
                <a:solidFill>
                  <a:srgbClr val="FFCC00"/>
                </a:solidFill>
              </a:rPr>
              <a:t/>
            </a:r>
            <a:br>
              <a:rPr lang="ru-RU" sz="4400" b="1" dirty="0" smtClean="0">
                <a:solidFill>
                  <a:srgbClr val="FFCC00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Возникновение конфликта 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(появление противоречий) 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/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Осознание  конфликтной  ситуации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 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 Конфликтное взаимодействие 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/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Разрешение  конфликта 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(конструктивное или деструктивное).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99992" y="3429000"/>
            <a:ext cx="360040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99992" y="4149080"/>
            <a:ext cx="360040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72000" y="4869160"/>
            <a:ext cx="360040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15" descr="http://t1.gstatic.com/images?q=tbn:ANd9GcRq0HuMW99x4_Ao3Xa0GkYdYFje1CEH08p8IZ2uz-uJuXFAxT9HXwc5ig"/>
          <p:cNvPicPr>
            <a:picLocks noChangeAspect="1" noChangeArrowheads="1"/>
          </p:cNvPicPr>
          <p:nvPr/>
        </p:nvPicPr>
        <p:blipFill>
          <a:blip r:embed="rId3" r:link="rId4" cstate="print">
            <a:lum bright="-18000"/>
          </a:blip>
          <a:srcRect/>
          <a:stretch>
            <a:fillRect/>
          </a:stretch>
        </p:blipFill>
        <p:spPr bwMode="auto">
          <a:xfrm>
            <a:off x="395536" y="1556792"/>
            <a:ext cx="1638300" cy="1798637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2" name="Picture 20" descr="http://www.dancetusovka.com/wp-content/uploads/43121.shared.mom_madillo.jpg"/>
          <p:cNvPicPr>
            <a:picLocks noChangeAspect="1" noChangeArrowheads="1"/>
          </p:cNvPicPr>
          <p:nvPr/>
        </p:nvPicPr>
        <p:blipFill>
          <a:blip r:embed="rId5" r:link="rId6" cstate="print">
            <a:lum bright="-6000"/>
          </a:blip>
          <a:srcRect/>
          <a:stretch>
            <a:fillRect/>
          </a:stretch>
        </p:blipFill>
        <p:spPr bwMode="auto">
          <a:xfrm>
            <a:off x="378547" y="4437112"/>
            <a:ext cx="1344709" cy="1088008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/>
            </a:r>
            <a:br>
              <a:rPr lang="ru-RU" b="1" dirty="0" smtClean="0">
                <a:solidFill>
                  <a:srgbClr val="660033"/>
                </a:solidFill>
              </a:rPr>
            </a:br>
            <a:r>
              <a:rPr lang="ru-RU" b="1" dirty="0" smtClean="0">
                <a:solidFill>
                  <a:srgbClr val="660033"/>
                </a:solidFill>
              </a:rPr>
              <a:t>Позитивные функции</a:t>
            </a:r>
            <a:br>
              <a:rPr lang="ru-RU" b="1" dirty="0" smtClean="0">
                <a:solidFill>
                  <a:srgbClr val="660033"/>
                </a:solidFill>
              </a:rPr>
            </a:br>
            <a:r>
              <a:rPr lang="ru-RU" b="1" dirty="0" smtClean="0">
                <a:solidFill>
                  <a:srgbClr val="660033"/>
                </a:solidFill>
              </a:rPr>
              <a:t>конфликта</a:t>
            </a:r>
            <a:br>
              <a:rPr lang="ru-RU" b="1" dirty="0" smtClean="0">
                <a:solidFill>
                  <a:srgbClr val="660033"/>
                </a:solidFill>
              </a:rPr>
            </a:b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</a:rPr>
              <a:t>1.  </a:t>
            </a:r>
            <a:r>
              <a:rPr lang="ru-RU" b="1" dirty="0" smtClean="0">
                <a:solidFill>
                  <a:srgbClr val="000066"/>
                </a:solidFill>
              </a:rPr>
              <a:t>Получение социального опыта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2.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000066"/>
                </a:solidFill>
              </a:rPr>
              <a:t>Нормализация морального состояния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3.  </a:t>
            </a:r>
            <a:r>
              <a:rPr lang="ru-RU" b="1" dirty="0" smtClean="0">
                <a:solidFill>
                  <a:srgbClr val="000066"/>
                </a:solidFill>
              </a:rPr>
              <a:t>Получение новой информации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4.  </a:t>
            </a:r>
            <a:r>
              <a:rPr lang="ru-RU" b="1" dirty="0" smtClean="0">
                <a:solidFill>
                  <a:srgbClr val="000066"/>
                </a:solidFill>
              </a:rPr>
              <a:t>Помогает прояснить отношения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5.  </a:t>
            </a:r>
            <a:r>
              <a:rPr lang="ru-RU" b="1" dirty="0" smtClean="0">
                <a:solidFill>
                  <a:srgbClr val="000066"/>
                </a:solidFill>
              </a:rPr>
              <a:t>Разрядка напряженности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6.  </a:t>
            </a:r>
            <a:r>
              <a:rPr lang="ru-RU" b="1" dirty="0" smtClean="0">
                <a:solidFill>
                  <a:srgbClr val="000066"/>
                </a:solidFill>
              </a:rPr>
              <a:t>Стимулирует позитивные изменения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endParaRPr lang="ru-RU" dirty="0">
              <a:solidFill>
                <a:srgbClr val="000066"/>
              </a:solidFill>
            </a:endParaRPr>
          </a:p>
        </p:txBody>
      </p:sp>
      <p:pic>
        <p:nvPicPr>
          <p:cNvPr id="5" name="Picture 9" descr="http://thumbs.dreamstime.com/thumblarge_132/1174443825qyp8hn.jpg"/>
          <p:cNvPicPr>
            <a:picLocks noChangeAspect="1" noChangeArrowheads="1"/>
          </p:cNvPicPr>
          <p:nvPr/>
        </p:nvPicPr>
        <p:blipFill>
          <a:blip r:embed="rId3" r:link="rId4" cstate="print">
            <a:lum bright="-6000"/>
          </a:blip>
          <a:srcRect/>
          <a:stretch>
            <a:fillRect/>
          </a:stretch>
        </p:blipFill>
        <p:spPr bwMode="auto">
          <a:xfrm>
            <a:off x="1" y="1"/>
            <a:ext cx="2060848" cy="2060848"/>
          </a:xfrm>
          <a:prstGeom prst="heptagon">
            <a:avLst/>
          </a:prstGeom>
          <a:solidFill>
            <a:srgbClr val="339966"/>
          </a:solidFill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3923928" y="1628800"/>
            <a:ext cx="432048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Негативные функции 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конфликта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6851104" cy="38884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1. </a:t>
            </a:r>
            <a:r>
              <a:rPr lang="ru-RU" b="1" dirty="0" smtClean="0">
                <a:solidFill>
                  <a:srgbClr val="000066"/>
                </a:solidFill>
              </a:rPr>
              <a:t>Настроение враждебности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2. </a:t>
            </a:r>
            <a:r>
              <a:rPr lang="ru-RU" b="1" dirty="0" smtClean="0">
                <a:solidFill>
                  <a:srgbClr val="000066"/>
                </a:solidFill>
              </a:rPr>
              <a:t>Ухудшение самочувствия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3. </a:t>
            </a:r>
            <a:r>
              <a:rPr lang="ru-RU" b="1" dirty="0" smtClean="0">
                <a:solidFill>
                  <a:srgbClr val="000066"/>
                </a:solidFill>
              </a:rPr>
              <a:t>Формализация общения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4. </a:t>
            </a:r>
            <a:r>
              <a:rPr lang="ru-RU" b="1" dirty="0" smtClean="0">
                <a:solidFill>
                  <a:srgbClr val="000066"/>
                </a:solidFill>
              </a:rPr>
              <a:t>Депрессия, ухудшение здоровья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5. </a:t>
            </a:r>
            <a:r>
              <a:rPr lang="ru-RU" b="1" dirty="0" smtClean="0">
                <a:solidFill>
                  <a:srgbClr val="000066"/>
                </a:solidFill>
              </a:rPr>
              <a:t>Эмоциональные затраты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6. </a:t>
            </a:r>
            <a:r>
              <a:rPr lang="ru-RU" b="1" dirty="0" smtClean="0">
                <a:solidFill>
                  <a:srgbClr val="000066"/>
                </a:solidFill>
              </a:rPr>
              <a:t>Снижение работоспособности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7. </a:t>
            </a:r>
            <a:r>
              <a:rPr lang="ru-RU" b="1" dirty="0" smtClean="0">
                <a:solidFill>
                  <a:srgbClr val="000066"/>
                </a:solidFill>
              </a:rPr>
              <a:t>Умышленное, целенаправленное </a:t>
            </a:r>
          </a:p>
          <a:p>
            <a:pPr>
              <a:buNone/>
            </a:pPr>
            <a:r>
              <a:rPr lang="ru-RU" b="1" dirty="0" smtClean="0">
                <a:solidFill>
                  <a:srgbClr val="990000"/>
                </a:solidFill>
              </a:rPr>
              <a:t>    </a:t>
            </a:r>
            <a:r>
              <a:rPr lang="ru-RU" b="1" dirty="0" smtClean="0">
                <a:solidFill>
                  <a:srgbClr val="000066"/>
                </a:solidFill>
              </a:rPr>
              <a:t>деструктивное поведение</a:t>
            </a:r>
            <a:r>
              <a:rPr lang="ru-RU" dirty="0" smtClean="0">
                <a:solidFill>
                  <a:srgbClr val="000066"/>
                </a:solidFill>
              </a:rPr>
              <a:t>.</a:t>
            </a:r>
            <a:endParaRPr lang="ru-RU" dirty="0">
              <a:solidFill>
                <a:srgbClr val="000066"/>
              </a:solidFill>
            </a:endParaRPr>
          </a:p>
        </p:txBody>
      </p:sp>
      <p:pic>
        <p:nvPicPr>
          <p:cNvPr id="5" name="Picture 15" descr="http://1.bp.blogspot.com/-xUUQ0QpPWVM/TcO4fJuwPQI/AAAAAAAAA4g/6ce7Vk7Hvno/s1600/jenshina-plachet-foto.jpg"/>
          <p:cNvPicPr>
            <a:picLocks noChangeAspect="1" noChangeArrowheads="1"/>
          </p:cNvPicPr>
          <p:nvPr/>
        </p:nvPicPr>
        <p:blipFill>
          <a:blip r:embed="rId3" r:link="rId4" cstate="print"/>
          <a:srcRect l="9291" r="18741" b="16631"/>
          <a:stretch>
            <a:fillRect/>
          </a:stretch>
        </p:blipFill>
        <p:spPr bwMode="auto">
          <a:xfrm>
            <a:off x="6784037" y="980728"/>
            <a:ext cx="2186454" cy="1763589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" name="Picture 13" descr="http://oevrope.ru/images/16280_2.jpg"/>
          <p:cNvPicPr>
            <a:picLocks noChangeAspect="1" noChangeArrowheads="1"/>
          </p:cNvPicPr>
          <p:nvPr/>
        </p:nvPicPr>
        <p:blipFill>
          <a:blip r:embed="rId5" r:link="rId6" cstate="print"/>
          <a:srcRect l="13278" r="9474"/>
          <a:stretch>
            <a:fillRect/>
          </a:stretch>
        </p:blipFill>
        <p:spPr bwMode="auto">
          <a:xfrm>
            <a:off x="6876256" y="3157130"/>
            <a:ext cx="2088232" cy="174509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Стрелка вниз 9"/>
          <p:cNvSpPr/>
          <p:nvPr/>
        </p:nvSpPr>
        <p:spPr>
          <a:xfrm>
            <a:off x="3851920" y="1484784"/>
            <a:ext cx="432048" cy="9361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myslide.ru/documents_2/bdaccbc1cb370366e3071c6cbc88d233/img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660033"/>
                </a:solidFill>
              </a:rPr>
              <a:t>Способы выхода из конфликтной ситуации</a:t>
            </a:r>
            <a:endParaRPr lang="ru-RU" b="1" i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842992" cy="30529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</a:rPr>
              <a:t>1. </a:t>
            </a:r>
            <a:r>
              <a:rPr lang="ru-RU" b="1" dirty="0" smtClean="0">
                <a:solidFill>
                  <a:srgbClr val="000066"/>
                </a:solidFill>
              </a:rPr>
              <a:t>Конкуренция (соревнование)</a:t>
            </a: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</a:rPr>
              <a:t>2.  </a:t>
            </a:r>
            <a:r>
              <a:rPr lang="ru-RU" b="1" dirty="0" smtClean="0">
                <a:solidFill>
                  <a:srgbClr val="000066"/>
                </a:solidFill>
              </a:rPr>
              <a:t>Избегание (уклонение)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endParaRPr lang="ru-RU" b="1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</a:rPr>
              <a:t>3.  </a:t>
            </a:r>
            <a:r>
              <a:rPr lang="ru-RU" b="1" dirty="0" smtClean="0">
                <a:solidFill>
                  <a:srgbClr val="000066"/>
                </a:solidFill>
              </a:rPr>
              <a:t>Компромисс</a:t>
            </a: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</a:rPr>
              <a:t>4.  </a:t>
            </a:r>
            <a:r>
              <a:rPr lang="ru-RU" b="1" dirty="0" smtClean="0">
                <a:solidFill>
                  <a:srgbClr val="000066"/>
                </a:solidFill>
              </a:rPr>
              <a:t>Приспособление</a:t>
            </a: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</a:rPr>
              <a:t>5.  </a:t>
            </a:r>
            <a:r>
              <a:rPr lang="ru-RU" b="1" dirty="0" smtClean="0">
                <a:solidFill>
                  <a:srgbClr val="000066"/>
                </a:solidFill>
              </a:rPr>
              <a:t>Сотрудничество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13" descr="http://www.mobiset.ru/photos/2009/june/04/salon_conflict/ris2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43941" y="4581128"/>
            <a:ext cx="2760307" cy="207023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9" name="Picture 9" descr="http://t2.gstatic.com/images?q=tbn:ANd9GcQI5PcREIo2TVapsd6B8Cpr7XO6IX3BCqasmjE9NMdv288u-So6UzgNJg"/>
          <p:cNvPicPr>
            <a:picLocks noChangeAspect="1" noChangeArrowheads="1"/>
          </p:cNvPicPr>
          <p:nvPr/>
        </p:nvPicPr>
        <p:blipFill>
          <a:blip r:embed="rId5" r:link="rId6" cstate="print">
            <a:lum bright="-18000"/>
          </a:blip>
          <a:srcRect/>
          <a:stretch>
            <a:fillRect/>
          </a:stretch>
        </p:blipFill>
        <p:spPr bwMode="auto">
          <a:xfrm>
            <a:off x="6372225" y="1700213"/>
            <a:ext cx="2400300" cy="24003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410" name="Picture 2" descr="http://44edu.ru/Kostroma_EDU/ds16/Documents/%D0%92%D0%BC%D0%B5%D1%81%D1%82%D0%B5%20%D1%81%20%D1%80%D0%BE%D0%B4%D0%B8%D1%82%D0%B5%D0%BB%D1%8F%D0%BC%D0%B8.gif"/>
          <p:cNvPicPr>
            <a:picLocks noChangeAspect="1" noChangeArrowheads="1"/>
          </p:cNvPicPr>
          <p:nvPr/>
        </p:nvPicPr>
        <p:blipFill>
          <a:blip r:embed="rId7" cstate="print"/>
          <a:srcRect l="9819" t="-468" r="11625" b="3209"/>
          <a:stretch>
            <a:fillRect/>
          </a:stretch>
        </p:blipFill>
        <p:spPr bwMode="auto">
          <a:xfrm>
            <a:off x="179512" y="4450875"/>
            <a:ext cx="2592288" cy="240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matveyrybka.ucoz.ru/_nw/31/81823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0786" cy="6866418"/>
          </a:xfrm>
          <a:prstGeom prst="rect">
            <a:avLst/>
          </a:prstGeom>
          <a:noFill/>
        </p:spPr>
      </p:pic>
      <p:pic>
        <p:nvPicPr>
          <p:cNvPr id="4" name="Содержимое 3" descr="img13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 l="12794" t="4663" r="16259" b="8286"/>
          <a:stretch>
            <a:fillRect/>
          </a:stretch>
        </p:blipFill>
        <p:spPr>
          <a:xfrm>
            <a:off x="1763688" y="1340768"/>
            <a:ext cx="5184575" cy="475961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0000CC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Конфликт  « Воспитатель-родитель». Причины возникновения и пути решения. </vt:lpstr>
      <vt:lpstr> Что такое конфликт?</vt:lpstr>
      <vt:lpstr> Воспитатель — это работник дошкольного учреждения, который не только непосредственно отвечает за жизнь и здоровье вверенных ему детей, но и осуществляет воспитательно-образовательную работу в соответствии с программой детского сада.  Родитель — это "заказчик", который приводит своего ребенка в детский сад и хочет, чтобы в нем для его любимого (а, зачастую, и единственного ребенка) были созданы самые благоприятные условия. У родителя ребенок один (два, три).  У воспитателя — в среднем от 15 до 30. И это тоже нужно учитывать, потому что количество персонального внимания на каждого ребенка обратно пропорционально количеству детей. И он также заинтересован в том, чтобы обеспечить детям благоприятные условия, не забывая про свои образовательно-воспитательные обязанности. </vt:lpstr>
      <vt:lpstr>Причины конфликтов между педагогом и родителями </vt:lpstr>
      <vt:lpstr>          Стадии прохождения конфликта          </vt:lpstr>
      <vt:lpstr> Позитивные функции конфликта </vt:lpstr>
      <vt:lpstr>Негативные функции  конфликта</vt:lpstr>
      <vt:lpstr>Способы выхода из конфликтной ситуации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 « Воспитатель-родитель». Причины возникновения и пути решения.</dc:title>
  <dc:creator>1</dc:creator>
  <cp:lastModifiedBy>1</cp:lastModifiedBy>
  <cp:revision>11</cp:revision>
  <dcterms:created xsi:type="dcterms:W3CDTF">2017-12-11T15:09:52Z</dcterms:created>
  <dcterms:modified xsi:type="dcterms:W3CDTF">2017-12-11T16:50:49Z</dcterms:modified>
</cp:coreProperties>
</file>