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1" r:id="rId10"/>
    <p:sldId id="262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E%E4%F3%E2%E0%ED%F7%E8%EA_%EB%E5%EA%E0%F0%F1%F2%E2%E5%ED%ED%FB%E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285860"/>
            <a:ext cx="76438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Они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нуждаются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в защите</a:t>
            </a:r>
          </a:p>
          <a:p>
            <a:pPr algn="ctr"/>
            <a:endParaRPr lang="ru-RU" sz="6000" b="1" i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Подготовили:</a:t>
            </a: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               учащиеся </a:t>
            </a:r>
            <a:r>
              <a:rPr lang="ru-RU" sz="1200" b="1" i="1" dirty="0" smtClean="0">
                <a:latin typeface="Georgia" pitchFamily="18" charset="0"/>
              </a:rPr>
              <a:t>3 «Б» класса</a:t>
            </a:r>
            <a:r>
              <a:rPr lang="ru-RU" sz="1200" b="1" i="1" dirty="0" smtClean="0">
                <a:latin typeface="Georgia" pitchFamily="18" charset="0"/>
              </a:rPr>
              <a:t>,</a:t>
            </a:r>
          </a:p>
          <a:p>
            <a:pPr algn="ctr"/>
            <a:r>
              <a:rPr lang="ru-RU" sz="1200" b="1" i="1" dirty="0">
                <a:latin typeface="Georgia" pitchFamily="18" charset="0"/>
              </a:rPr>
              <a:t> </a:t>
            </a:r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                                    </a:t>
            </a:r>
            <a:r>
              <a:rPr lang="ru-RU" sz="1200" b="1" i="1" dirty="0" smtClean="0">
                <a:latin typeface="Georgia" pitchFamily="18" charset="0"/>
              </a:rPr>
              <a:t> </a:t>
            </a:r>
            <a:r>
              <a:rPr lang="ru-RU" sz="1200" b="1" i="1" dirty="0" smtClean="0">
                <a:latin typeface="Georgia" pitchFamily="18" charset="0"/>
              </a:rPr>
              <a:t>МБОУ «Многопрофильный лицей</a:t>
            </a:r>
            <a:r>
              <a:rPr lang="ru-RU" sz="1200" b="1" i="1" dirty="0" smtClean="0">
                <a:latin typeface="Georgia" pitchFamily="18" charset="0"/>
              </a:rPr>
              <a:t>»</a:t>
            </a:r>
            <a:endParaRPr lang="ru-RU" sz="1200" b="1" i="1" dirty="0" smtClean="0"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 </a:t>
            </a:r>
            <a:r>
              <a:rPr lang="ru-RU" sz="1200" b="1" i="1" dirty="0" err="1" smtClean="0">
                <a:latin typeface="Georgia" pitchFamily="18" charset="0"/>
              </a:rPr>
              <a:t>Гуйдя</a:t>
            </a:r>
            <a:r>
              <a:rPr lang="ru-RU" sz="1200" b="1" i="1" dirty="0" smtClean="0">
                <a:latin typeface="Georgia" pitchFamily="18" charset="0"/>
              </a:rPr>
              <a:t> </a:t>
            </a:r>
            <a:r>
              <a:rPr lang="ru-RU" sz="1200" b="1" i="1" dirty="0" smtClean="0">
                <a:latin typeface="Georgia" pitchFamily="18" charset="0"/>
              </a:rPr>
              <a:t>Елизавета</a:t>
            </a: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</a:t>
            </a:r>
            <a:r>
              <a:rPr lang="ru-RU" sz="1200" b="1" i="1" dirty="0" err="1" smtClean="0">
                <a:latin typeface="Georgia" pitchFamily="18" charset="0"/>
              </a:rPr>
              <a:t>Маршанин</a:t>
            </a:r>
            <a:r>
              <a:rPr lang="ru-RU" sz="1200" b="1" i="1" dirty="0" smtClean="0">
                <a:latin typeface="Georgia" pitchFamily="18" charset="0"/>
              </a:rPr>
              <a:t> </a:t>
            </a:r>
            <a:r>
              <a:rPr lang="ru-RU" sz="1200" b="1" i="1" dirty="0" smtClean="0">
                <a:latin typeface="Georgia" pitchFamily="18" charset="0"/>
              </a:rPr>
              <a:t>Иван </a:t>
            </a:r>
            <a:endParaRPr lang="ru-RU" sz="1200" b="1" i="1" dirty="0" smtClean="0"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      Бусыгина Наталья</a:t>
            </a:r>
          </a:p>
          <a:p>
            <a:pPr algn="ctr"/>
            <a:endParaRPr lang="ru-RU" sz="1200" b="1" i="1" dirty="0" smtClean="0"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                                                                                                      Руководитель</a:t>
            </a:r>
            <a:r>
              <a:rPr lang="ru-RU" sz="1200" b="1" i="1" dirty="0" smtClean="0">
                <a:latin typeface="Georgia" pitchFamily="18" charset="0"/>
              </a:rPr>
              <a:t>: </a:t>
            </a:r>
            <a:r>
              <a:rPr lang="ru-RU" sz="1200" b="1" i="1" dirty="0" err="1" smtClean="0">
                <a:latin typeface="Georgia" pitchFamily="18" charset="0"/>
              </a:rPr>
              <a:t>С.П.Подоляк</a:t>
            </a:r>
            <a:endParaRPr lang="ru-RU" sz="1200" b="1" i="1" dirty="0" smtClean="0"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latin typeface="Georgia" pitchFamily="18" charset="0"/>
              </a:rPr>
              <a:t>Апрель 2015г.</a:t>
            </a:r>
            <a:endParaRPr lang="ru-RU" sz="1200" b="1" i="1" dirty="0">
              <a:latin typeface="Georgia" pitchFamily="18" charset="0"/>
            </a:endParaRPr>
          </a:p>
          <a:p>
            <a:pPr algn="ctr"/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imgpreview[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601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09" name="Picture 1" descr="F:\DCIM\101MSDCF\DSC06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571900" cy="2678579"/>
          </a:xfrm>
          <a:prstGeom prst="rect">
            <a:avLst/>
          </a:prstGeom>
          <a:noFill/>
        </p:spPr>
      </p:pic>
      <p:pic>
        <p:nvPicPr>
          <p:cNvPr id="17410" name="Picture 2" descr="F:\DCIM\101MSDCF\DSC06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340006"/>
            <a:ext cx="4500594" cy="3375010"/>
          </a:xfrm>
          <a:prstGeom prst="rect">
            <a:avLst/>
          </a:prstGeom>
          <a:noFill/>
        </p:spPr>
      </p:pic>
      <p:pic>
        <p:nvPicPr>
          <p:cNvPr id="17411" name="Picture 3" descr="F:\DCIM\101MSDCF\DSC06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3338409" cy="250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20483" name="Picture 3" descr="F:\DCIM\101MSDCF\DSC06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191570" cy="3143272"/>
          </a:xfrm>
          <a:prstGeom prst="rect">
            <a:avLst/>
          </a:prstGeom>
          <a:noFill/>
        </p:spPr>
      </p:pic>
      <p:pic>
        <p:nvPicPr>
          <p:cNvPr id="20486" name="Picture 6" descr="F:\DCIM\101MSDCF\DSC06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4100513" cy="3074988"/>
          </a:xfrm>
          <a:prstGeom prst="rect">
            <a:avLst/>
          </a:prstGeom>
          <a:noFill/>
        </p:spPr>
      </p:pic>
      <p:pic>
        <p:nvPicPr>
          <p:cNvPr id="20487" name="Picture 7" descr="F:\DCIM\101MSDCF\DSC06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85728"/>
            <a:ext cx="323894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21507" name="Picture 3" descr="F:\DCIM\101MSDCF\DSC06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741" y="2000240"/>
            <a:ext cx="6005772" cy="4503748"/>
          </a:xfrm>
          <a:prstGeom prst="rect">
            <a:avLst/>
          </a:prstGeom>
          <a:noFill/>
        </p:spPr>
      </p:pic>
      <p:pic>
        <p:nvPicPr>
          <p:cNvPr id="8" name="Picture 2" descr="F:\DCIM\101MSDCF\DSC06649.JPG"/>
          <p:cNvPicPr>
            <a:picLocks noChangeAspect="1" noChangeArrowheads="1"/>
          </p:cNvPicPr>
          <p:nvPr/>
        </p:nvPicPr>
        <p:blipFill>
          <a:blip r:embed="rId4" cstate="print"/>
          <a:srcRect l="15157" t="-3434" r="1219" b="20960"/>
          <a:stretch>
            <a:fillRect/>
          </a:stretch>
        </p:blipFill>
        <p:spPr bwMode="auto">
          <a:xfrm>
            <a:off x="214282" y="142852"/>
            <a:ext cx="4500594" cy="3185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357166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Список литературы: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785926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Красная Книга Хабаровского края: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Источники информации: Ворошилов,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Шлот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Гаур, 1986год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Источники  информации: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Баркалов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и др., 1992 год, Составитель-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Баркалов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В.Ю.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Цвелев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1992г,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Шлот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Гаур, 1985г.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Старченко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и др. 2005 г.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Ворошилов, Шага,1968г, Составитель: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Ермошкин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А.В.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143116"/>
            <a:ext cx="7429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Задачи: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Научиться работать со справочной литературой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2. Изучить места обитания, численность, полезность данного растения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3. Разработать необходимые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меры охраны растения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7643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Цель: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изучить места обитания и распространения одуванчика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http://go1.imgsmail.ru/imgpreview?key=http%3A//bydy-zdorov.ru/wp-content/uploads/2013/03/url1.jpg&amp;mb=imgdb_preview_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857760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Одуванчик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линейнолистный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Tarahacum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Lineare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Worosch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. Et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Schaqa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707853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1.Краткое описание: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Травянистый многолетник со стержневым корнем и узкими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цельнокрайними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слабозубчатыми листьями до 15 см длиной.  Желтые цветки собраны в корзинки на голых стрелках до 10 – 15 см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3143248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Эндем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бассейна реки Бурея. Встречается в Хабаровском крае и Амурской области. В настоящее время  в Хабаровском крае известны 4 пункта произрастания данного вида: два в окрестностях села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Чекунда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том числе и классическое местонахождение скалы реки Бурея ниже впадения реки Тырма; окрестности поселка Шахтинский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Верхнебуреинский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64357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3.Места обитания</a:t>
            </a:r>
            <a:r>
              <a:rPr lang="ru-RU" dirty="0" smtClean="0"/>
              <a:t>. </a:t>
            </a:r>
            <a:r>
              <a:rPr lang="ru-RU" sz="2000" dirty="0" smtClean="0"/>
              <a:t>Вид произрастает на береговых скалах, каменистых склонах, среди валунов и на галечниках реки Бурея.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Одуванчик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линейнолистный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Tarahacum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Lineare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Worosch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. Et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Schaqa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169517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3912689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643578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8" name="Picture 9" descr="img337"/>
          <p:cNvPicPr>
            <a:picLocks noChangeAspect="1" noChangeArrowheads="1"/>
          </p:cNvPicPr>
          <p:nvPr/>
        </p:nvPicPr>
        <p:blipFill>
          <a:blip r:embed="rId3" cstate="print"/>
          <a:srcRect l="18136" r="25491"/>
          <a:stretch>
            <a:fillRect/>
          </a:stretch>
        </p:blipFill>
        <p:spPr bwMode="auto">
          <a:xfrm>
            <a:off x="642910" y="1571612"/>
            <a:ext cx="2643206" cy="4775614"/>
          </a:xfrm>
          <a:prstGeom prst="rect">
            <a:avLst/>
          </a:prstGeom>
          <a:noFill/>
        </p:spPr>
      </p:pic>
      <p:pic>
        <p:nvPicPr>
          <p:cNvPr id="9" name="Picture 10" descr="Копия img3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3598862" cy="492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14290"/>
            <a:ext cx="771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ОДУВАНЧИК БАДЖАЛЬСКИЙ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Taraxacum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badzhalenseWorosch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Schlothq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2214554"/>
            <a:ext cx="5857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эндем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Баджальского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хребта.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496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r>
              <a:rPr lang="ru-RU" sz="2000" dirty="0" smtClean="0"/>
              <a:t>.Краткое описание:  Многолетнее растение с прикорневой розеткой листьев и белым млечным соком. Стрелки 6-7 см высотой, под корзинкой с </a:t>
            </a:r>
            <a:r>
              <a:rPr lang="ru-RU" sz="2000" dirty="0" err="1" smtClean="0"/>
              <a:t>войлочком</a:t>
            </a:r>
            <a:r>
              <a:rPr lang="ru-RU" sz="2000" dirty="0" smtClean="0"/>
              <a:t>. Листья </a:t>
            </a:r>
            <a:r>
              <a:rPr lang="ru-RU" sz="2000" dirty="0" err="1" smtClean="0"/>
              <a:t>обратноланцетные</a:t>
            </a:r>
            <a:r>
              <a:rPr lang="ru-RU" sz="2000" dirty="0" smtClean="0"/>
              <a:t>, от цельных, неправильно- зубчатых до перисто-лопастных, с треугольными или треугольно-дельтовидными боковыми лопастями и небольшой конечной лопастью 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92919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3.Пока известен в одном пункте классического местонахождения на </a:t>
            </a:r>
            <a:r>
              <a:rPr lang="ru-RU" sz="2000" dirty="0" err="1" smtClean="0"/>
              <a:t>Баджальском</a:t>
            </a:r>
            <a:r>
              <a:rPr lang="ru-RU" sz="2000" dirty="0" smtClean="0"/>
              <a:t> хребте(</a:t>
            </a:r>
            <a:r>
              <a:rPr lang="ru-RU" sz="2000" dirty="0" err="1" smtClean="0"/>
              <a:t>Верхнебуреинский</a:t>
            </a:r>
            <a:r>
              <a:rPr lang="ru-RU" sz="2000" dirty="0" smtClean="0"/>
              <a:t>, Солнечный районы).</a:t>
            </a:r>
            <a:endParaRPr lang="ru-RU" sz="2000" dirty="0"/>
          </a:p>
        </p:txBody>
      </p:sp>
      <p:pic>
        <p:nvPicPr>
          <p:cNvPr id="2052" name="Picture 4" descr="http://go1.imgsmail.ru/imgpreview?key=http%3A//flamber.ru/files/photos/1191703022/1191870750_g.jpg&amp;mb=imgdb_preview_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42852"/>
            <a:ext cx="771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Одуванчик аптечный (лекарственный)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Tarahacum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Web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1958450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Многолетнее травянистое растение  с мясистым стержневым корнем. Цветет в мае-июне.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Распространен в Приморье, Приамурье, на Камчатке, Сахалине , Курильских островах и Командорских островах.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Кроме одуванчика аптечного, на Дальнем Востоке  зарегистрировано более 50 видов одуванчиков.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7194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 медицине корни одуванчика в виде отвара, порошка используют как горечь для возбуждения аппетита и улучшения  пищеварения.</a:t>
            </a:r>
            <a:endParaRPr lang="ru-RU" sz="2000" dirty="0"/>
          </a:p>
        </p:txBody>
      </p:sp>
      <p:pic>
        <p:nvPicPr>
          <p:cNvPr id="19460" name="Picture 4" descr="http://go3.imgsmail.ru/imgpreview?key=http%3A//upload.wikimedia.org/wikipedia/commons/thumb/a/a2/Oduvanchiki1024_768.jpg/265px-Oduvanchiki1024_768.jpg&amp;mb=wikipedia_preview_001&amp;w=1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66"/>
            <a:ext cx="1881201" cy="141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2727891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719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7" name="Picture 4" descr="Физико-географическая карта заповед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926808" cy="5929330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857232"/>
            <a:ext cx="4572000" cy="4827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Целью</a:t>
            </a:r>
            <a:r>
              <a:rPr lang="ru-RU" sz="2400" b="1" dirty="0" smtClean="0"/>
              <a:t> его создания явилось сохранение в нетронутом виде уникального участка восточносибирской тайги охотского типа.  Уникальность этого красивейшего уголка  природы Дальнего Востока  России заключается в том, что он  не затронут хозяйственной деятельностью человека. Его естественные ландшафты, животный и растительный мир   сохранились в первозданном виде. Их  охрана  и изучение являются важнейшими функциями заповедника .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2727891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719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857232"/>
            <a:ext cx="4572000" cy="3951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2400" b="1" dirty="0"/>
          </a:p>
        </p:txBody>
      </p:sp>
      <p:pic>
        <p:nvPicPr>
          <p:cNvPr id="9" name="Picture 4" descr="сканирование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642918"/>
            <a:ext cx="4699543" cy="5929330"/>
          </a:xfrm>
          <a:prstGeom prst="rect">
            <a:avLst/>
          </a:prstGeom>
          <a:solidFill>
            <a:srgbClr val="00CCFF"/>
          </a:solidFill>
          <a:ln w="76200">
            <a:solidFill>
              <a:srgbClr val="00CCFF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3214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 августа 1987г.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был организован государственный природный заповедник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Буреинский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», расположенный  в  северной  части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Верхнебуреинского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Хабаровского края .</a:t>
            </a:r>
            <a:r>
              <a:rPr lang="ru-RU" sz="2000" b="1" dirty="0" smtClean="0">
                <a:latin typeface="Times New Roman" pitchFamily="18" charset="0"/>
              </a:rPr>
              <a:t>Протяженность заповедника </a:t>
            </a:r>
          </a:p>
          <a:p>
            <a:r>
              <a:rPr lang="ru-RU" sz="2000" b="1" dirty="0" smtClean="0">
                <a:latin typeface="Times New Roman" pitchFamily="18" charset="0"/>
              </a:rPr>
              <a:t>в меридиональном направлении составляет </a:t>
            </a:r>
          </a:p>
          <a:p>
            <a:r>
              <a:rPr lang="ru-RU" sz="2000" b="1" dirty="0" smtClean="0">
                <a:latin typeface="Times New Roman" pitchFamily="18" charset="0"/>
              </a:rPr>
              <a:t>108 км, в широтном превышает 66 км. Площадь заповедника 358,4 тыс. га.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История создания.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Фотогалерея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8433" name="Picture 1" descr="F:\DCIM\101MSDCF\DSC06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57430"/>
            <a:ext cx="4243387" cy="3182129"/>
          </a:xfrm>
          <a:prstGeom prst="rect">
            <a:avLst/>
          </a:prstGeom>
          <a:noFill/>
        </p:spPr>
      </p:pic>
      <p:pic>
        <p:nvPicPr>
          <p:cNvPr id="18434" name="Picture 2" descr="F:\DCIM\101MSDCF\DSC06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664413" cy="4886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512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2015-09-05T15:10:23Z</dcterms:modified>
</cp:coreProperties>
</file>