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76" r:id="rId2"/>
    <p:sldId id="300" r:id="rId3"/>
    <p:sldId id="281" r:id="rId4"/>
    <p:sldId id="258" r:id="rId5"/>
    <p:sldId id="278" r:id="rId6"/>
    <p:sldId id="277" r:id="rId7"/>
    <p:sldId id="290" r:id="rId8"/>
    <p:sldId id="280" r:id="rId9"/>
    <p:sldId id="279" r:id="rId10"/>
    <p:sldId id="284" r:id="rId11"/>
    <p:sldId id="287" r:id="rId12"/>
    <p:sldId id="288" r:id="rId13"/>
    <p:sldId id="289" r:id="rId14"/>
    <p:sldId id="291" r:id="rId15"/>
    <p:sldId id="262" r:id="rId16"/>
    <p:sldId id="265" r:id="rId17"/>
    <p:sldId id="299" r:id="rId18"/>
    <p:sldId id="296" r:id="rId19"/>
    <p:sldId id="292" r:id="rId20"/>
    <p:sldId id="260" r:id="rId21"/>
    <p:sldId id="266" r:id="rId22"/>
    <p:sldId id="293" r:id="rId23"/>
    <p:sldId id="295" r:id="rId24"/>
    <p:sldId id="297" r:id="rId25"/>
    <p:sldId id="294" r:id="rId26"/>
    <p:sldId id="29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74" autoAdjust="0"/>
    <p:restoredTop sz="92652" autoAdjust="0"/>
  </p:normalViewPr>
  <p:slideViewPr>
    <p:cSldViewPr>
      <p:cViewPr>
        <p:scale>
          <a:sx n="60" d="100"/>
          <a:sy n="60" d="100"/>
        </p:scale>
        <p:origin x="-2274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24B70-B30D-40C6-83EA-39E152AAA0AA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A3406-8A01-4810-B9B1-CCE2042A4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3406-8A01-4810-B9B1-CCE2042A403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34F2780-7B25-4D89-B431-E8E4970CDC9A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D12F7AB-26D0-4C26-A9CD-EEC261844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F2780-7B25-4D89-B431-E8E4970CDC9A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F7AB-26D0-4C26-A9CD-EEC261844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F2780-7B25-4D89-B431-E8E4970CDC9A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F7AB-26D0-4C26-A9CD-EEC261844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34F2780-7B25-4D89-B431-E8E4970CDC9A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D12F7AB-26D0-4C26-A9CD-EEC2618446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34F2780-7B25-4D89-B431-E8E4970CDC9A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D12F7AB-26D0-4C26-A9CD-EEC261844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F2780-7B25-4D89-B431-E8E4970CDC9A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F7AB-26D0-4C26-A9CD-EEC2618446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F2780-7B25-4D89-B431-E8E4970CDC9A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F7AB-26D0-4C26-A9CD-EEC2618446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4F2780-7B25-4D89-B431-E8E4970CDC9A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12F7AB-26D0-4C26-A9CD-EEC2618446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F2780-7B25-4D89-B431-E8E4970CDC9A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F7AB-26D0-4C26-A9CD-EEC261844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34F2780-7B25-4D89-B431-E8E4970CDC9A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D12F7AB-26D0-4C26-A9CD-EEC2618446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4F2780-7B25-4D89-B431-E8E4970CDC9A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12F7AB-26D0-4C26-A9CD-EEC2618446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34F2780-7B25-4D89-B431-E8E4970CDC9A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D12F7AB-26D0-4C26-A9CD-EEC261844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Дифференцированный подход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 оцениванию умений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работы с текстом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Учителя математики:  Адова Е.И.</a:t>
            </a:r>
          </a:p>
          <a:p>
            <a:r>
              <a:rPr lang="ru-RU" sz="2400" dirty="0" smtClean="0"/>
              <a:t>МКОУ «СОШ </a:t>
            </a:r>
            <a:r>
              <a:rPr lang="ru-RU" sz="2400" smtClean="0"/>
              <a:t>п.Керамкомбинат»</a:t>
            </a:r>
            <a:endParaRPr lang="ru-RU" sz="2400" dirty="0" smtClean="0"/>
          </a:p>
          <a:p>
            <a:r>
              <a:rPr lang="ru-RU" sz="2400" dirty="0" smtClean="0"/>
              <a:t>                            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7467600" cy="1071570"/>
          </a:xfrm>
        </p:spPr>
        <p:txBody>
          <a:bodyPr/>
          <a:lstStyle/>
          <a:p>
            <a:pPr algn="ctr"/>
            <a:r>
              <a:rPr lang="ru-RU" b="1" dirty="0" smtClean="0"/>
              <a:t>Состав умения </a:t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Преобразовывать информацию 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2357430"/>
          <a:ext cx="7858180" cy="2571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2643206"/>
                <a:gridCol w="2714644"/>
              </a:tblGrid>
              <a:tr h="2571768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Сопоставление разных форм представления результатов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Дополнение информации в одной форме с помощью её представления в другой форме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Представление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информации в новой форме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2000240"/>
          <a:ext cx="8215370" cy="428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3629"/>
                <a:gridCol w="4331741"/>
              </a:tblGrid>
              <a:tr h="56053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 задания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Примеры задач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57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Установление соответствия между текстом, графиком,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диаграммой, таблицей, схемой, символом </a:t>
                      </a:r>
                      <a:b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(и наоборот)</a:t>
                      </a:r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Выберите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диаграмму, рисунок, схему, символ, таблицу, соответствующую тексту задачи;</a:t>
                      </a:r>
                    </a:p>
                    <a:p>
                      <a:pPr algn="l"/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2.  Соотнесите стрелками соответствие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28596" y="714357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Сопоставление разных форм представления результатов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072330" y="3714753"/>
          <a:ext cx="1785950" cy="1357323"/>
        </p:xfrm>
        <a:graphic>
          <a:graphicData uri="http://schemas.openxmlformats.org/drawingml/2006/table">
            <a:tbl>
              <a:tblPr/>
              <a:tblGrid>
                <a:gridCol w="448220"/>
                <a:gridCol w="445910"/>
                <a:gridCol w="445910"/>
                <a:gridCol w="445910"/>
              </a:tblGrid>
              <a:tr h="452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3714752"/>
          <a:ext cx="1857387" cy="1500198"/>
        </p:xfrm>
        <a:graphic>
          <a:graphicData uri="http://schemas.openxmlformats.org/drawingml/2006/table">
            <a:tbl>
              <a:tblPr/>
              <a:tblGrid>
                <a:gridCol w="509392"/>
                <a:gridCol w="449860"/>
                <a:gridCol w="448275"/>
                <a:gridCol w="449860"/>
              </a:tblGrid>
              <a:tr h="500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00298" y="3857628"/>
          <a:ext cx="2143140" cy="1357321"/>
        </p:xfrm>
        <a:graphic>
          <a:graphicData uri="http://schemas.openxmlformats.org/drawingml/2006/table">
            <a:tbl>
              <a:tblPr/>
              <a:tblGrid>
                <a:gridCol w="412416"/>
                <a:gridCol w="433444"/>
                <a:gridCol w="431918"/>
                <a:gridCol w="433444"/>
                <a:gridCol w="431918"/>
              </a:tblGrid>
              <a:tr h="452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929190" y="3643312"/>
          <a:ext cx="1714513" cy="1571640"/>
        </p:xfrm>
        <a:graphic>
          <a:graphicData uri="http://schemas.openxmlformats.org/drawingml/2006/table">
            <a:tbl>
              <a:tblPr/>
              <a:tblGrid>
                <a:gridCol w="414245"/>
                <a:gridCol w="433932"/>
                <a:gridCol w="432404"/>
                <a:gridCol w="433932"/>
              </a:tblGrid>
              <a:tr h="392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57290" y="5643578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8992" y="5643578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86710" y="5643578"/>
            <a:ext cx="41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8" y="5643578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1357298"/>
            <a:ext cx="7215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1. </a:t>
            </a:r>
            <a:r>
              <a:rPr lang="ru-RU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уровень. 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квадратов, составляющих фигуры, равны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см. Укажите фигуры с площадью 10 см</a:t>
            </a:r>
            <a:r>
              <a:rPr lang="ru-R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chool-728.narod.ru/Dorohova/index.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83" b="52042"/>
          <a:stretch/>
        </p:blipFill>
        <p:spPr bwMode="auto">
          <a:xfrm>
            <a:off x="2857488" y="4857760"/>
            <a:ext cx="3533775" cy="929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 descr="http://school-728.narod.ru/Dorohova/index.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816"/>
          <a:stretch/>
        </p:blipFill>
        <p:spPr bwMode="auto">
          <a:xfrm>
            <a:off x="2969260" y="2071679"/>
            <a:ext cx="3205480" cy="857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0034" y="571481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2.  </a:t>
            </a:r>
            <a:r>
              <a:rPr lang="ru-RU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уровень.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соответствие.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фигуре поставьте в соответствие дробь, показывающую закрашенную часть фигуры.</a:t>
            </a: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2428860" y="3357562"/>
          <a:ext cx="3962371" cy="1143008"/>
        </p:xfrm>
        <a:graphic>
          <a:graphicData uri="http://schemas.openxmlformats.org/presentationml/2006/ole">
            <p:oleObj spid="_x0000_s1026" name="Формула" r:id="rId4" imgW="15872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1852626"/>
          <a:ext cx="8167798" cy="3862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80"/>
                <a:gridCol w="4357718"/>
              </a:tblGrid>
              <a:tr h="3862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Достраивание диаграмм из графиков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таблиц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(и наоборот)</a:t>
                      </a:r>
                    </a:p>
                    <a:p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None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а) Занесите в таблицу данные, используя график или диаграмму;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б) Постройте график или диаграмму, используя данные из таблицы</a:t>
                      </a:r>
                    </a:p>
                    <a:p>
                      <a:pPr algn="just"/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00100" y="285728"/>
            <a:ext cx="70723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Дополнение  информации в одной форме с помощью её представления в другой форме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28680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6215082"/>
            <a:ext cx="86419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ВАНЯ        ОЛЯ      ТАНЯ           КОЛЯ       САША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5072074"/>
            <a:ext cx="7215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i="1" u="sng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714356"/>
            <a:ext cx="78581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3. </a:t>
            </a:r>
            <a:r>
              <a:rPr lang="ru-RU" sz="2800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Повышенный уровень. 2 балла.  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Рассмотрите график и запишите рост каждого ученика в см. Постройте столбчатую диаграмму роста учеников.   Закончите предложение: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Выше Тани - …… Ниже Тани - ……..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1071546"/>
          <a:ext cx="8143932" cy="4214842"/>
        </p:xfrm>
        <a:graphic>
          <a:graphicData uri="http://schemas.openxmlformats.org/drawingml/2006/table">
            <a:tbl>
              <a:tblPr/>
              <a:tblGrid>
                <a:gridCol w="7010864"/>
                <a:gridCol w="1133068"/>
              </a:tblGrid>
              <a:tr h="569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Критерии оценивания выполнения задания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Баллы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Правильно построена столбчатая диаграмма и верно закончены предложения.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7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Правильно построена столбчатая диаграмма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Или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Верно закончены предложения.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8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Другие случаи, не соответствующие указанным критериям.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428604"/>
            <a:ext cx="7000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Дополнение  информации в одной форме с помощью её представления в другой форме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1714488"/>
          <a:ext cx="8167798" cy="3862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80"/>
                <a:gridCol w="4357718"/>
              </a:tblGrid>
              <a:tr h="386239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Дополнение диаграммы, таблицы на основе текста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Постройте диаграмму,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используя данные из таблицы</a:t>
                      </a:r>
                      <a:endParaRPr lang="ru-RU" sz="2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428736"/>
            <a:ext cx="7929618" cy="334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Задача4. </a:t>
            </a:r>
            <a:r>
              <a:rPr lang="ru-RU" sz="24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Базовый уровень. 1 балл. 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шестых классах был проведён опрос 50-ти учащихся о том, какой сайт в Интернете они считают лучшим. Назвать можно было только один сайт. В таблице приведены названные шестиклассниками сайты и процент учащихся, назвавших каждый из них.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14290"/>
            <a:ext cx="6172200" cy="221457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моей работы состоит в следующем: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помочь учащимся 5 - 6 классов  сформировать читательскую грамотность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математических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текстов.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2500306"/>
            <a:ext cx="6172200" cy="3881444"/>
          </a:xfrm>
        </p:spPr>
        <p:txBody>
          <a:bodyPr>
            <a:normAutofit lnSpcReduction="10000"/>
          </a:bodyPr>
          <a:lstStyle/>
          <a:p>
            <a:r>
              <a:rPr lang="ru-RU" u="sng" dirty="0" smtClean="0"/>
              <a:t>Задачи:</a:t>
            </a:r>
          </a:p>
          <a:p>
            <a:pPr algn="just"/>
            <a:r>
              <a:rPr lang="ru-RU" dirty="0" smtClean="0"/>
              <a:t>1. Формировать умение у учащихся основной школы создавать, применять и преобразовывать знаки и символы, модели и схемы для решения учебных и познавательных задач;</a:t>
            </a:r>
          </a:p>
          <a:p>
            <a:pPr algn="just"/>
            <a:r>
              <a:rPr lang="ru-RU" dirty="0" smtClean="0"/>
              <a:t>2. Развивать умение  преобразовывать  информацию из одной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знаковой</a:t>
            </a:r>
            <a:r>
              <a:rPr lang="ru-RU" dirty="0" smtClean="0"/>
              <a:t> системы в другую, используя формулы, графики, диаграммы, таблицы (в том числе динамические, электронные), которое наиболее отвечает особенностям математических текстов;</a:t>
            </a:r>
          </a:p>
          <a:p>
            <a:pPr algn="just"/>
            <a:r>
              <a:rPr lang="ru-RU" dirty="0" smtClean="0"/>
              <a:t>3. Воспитывать интерес к оцениванию умений различать три уровня освоения знаний: базовый, повышенный и высокий.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>
            <a:lum bright="10000" contrast="-2000"/>
          </a:blip>
          <a:srcRect/>
          <a:stretch>
            <a:fillRect/>
          </a:stretch>
        </p:blipFill>
        <p:spPr bwMode="auto">
          <a:xfrm>
            <a:off x="214282" y="571480"/>
            <a:ext cx="835824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18" y="3286124"/>
          <a:ext cx="8358248" cy="3145290"/>
        </p:xfrm>
        <a:graphic>
          <a:graphicData uri="http://schemas.openxmlformats.org/drawingml/2006/table">
            <a:tbl>
              <a:tblPr/>
              <a:tblGrid>
                <a:gridCol w="1474985"/>
                <a:gridCol w="1310721"/>
                <a:gridCol w="1392853"/>
                <a:gridCol w="1392853"/>
                <a:gridCol w="1393418"/>
                <a:gridCol w="1393418"/>
              </a:tblGrid>
              <a:tr h="722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Название сайта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Википедия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Мой мир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Живой журнал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Одноклассники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ВКонтакте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0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Количество учащихся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5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Процент учащихся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871495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Повышенный уровень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шестых классах был проведён опрос 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том, какой сайт в Интернете они считают лучшим.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Назвать можно было только один сайт.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таблице приведены названные шестиклассниками сайты 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количество учащихся назвавший каждый из них.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Вычислите процент учащихся, назвавший каждый сайт.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остройте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диаграмму, отражающие % учащихся, считающих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данный сайт лучшим.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7" y="785793"/>
          <a:ext cx="8286809" cy="3767054"/>
        </p:xfrm>
        <a:graphic>
          <a:graphicData uri="http://schemas.openxmlformats.org/drawingml/2006/table">
            <a:tbl>
              <a:tblPr/>
              <a:tblGrid>
                <a:gridCol w="7203427"/>
                <a:gridCol w="1083382"/>
              </a:tblGrid>
              <a:tr h="566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Критерии оценивания выполнения задания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Баллы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Верно 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выбран</a:t>
                      </a:r>
                      <a:r>
                        <a:rPr lang="ru-RU" sz="2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вид диаграммы. </a:t>
                      </a:r>
                      <a:r>
                        <a:rPr lang="ru-RU" sz="2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Построение выполнено правильно.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Допущены незначительные ошибки при 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построении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Другие случаи, не соответствующие указанным 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критериям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428605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Представление информации в новой форме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8662" y="1857364"/>
          <a:ext cx="7786742" cy="3862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2327"/>
                <a:gridCol w="4154415"/>
              </a:tblGrid>
              <a:tr h="386239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Перевод в текст данных из схем, диаграмм, графиков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основе схемы придумайте задачу </a:t>
                      </a:r>
                      <a:r>
                        <a:rPr lang="ru-RU" sz="28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решите её</a:t>
                      </a:r>
                      <a:endParaRPr lang="ru-RU" sz="2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85720" y="357166"/>
            <a:ext cx="857256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5.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800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Высокий </a:t>
            </a:r>
            <a:r>
              <a:rPr kumimoji="0" lang="ru-RU" sz="2800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уровень.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рисунках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а-б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изображены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хемы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движения. Для каждого рисунка придумайте, кто участвует в движении, и составьте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условие задачи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Решите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эту задачу.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lum bright="-25000" contrast="58000"/>
          </a:blip>
          <a:srcRect/>
          <a:stretch>
            <a:fillRect/>
          </a:stretch>
        </p:blipFill>
        <p:spPr bwMode="auto">
          <a:xfrm>
            <a:off x="285720" y="3500438"/>
            <a:ext cx="835824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1397000"/>
          <a:ext cx="8001056" cy="3889388"/>
        </p:xfrm>
        <a:graphic>
          <a:graphicData uri="http://schemas.openxmlformats.org/drawingml/2006/table">
            <a:tbl>
              <a:tblPr/>
              <a:tblGrid>
                <a:gridCol w="6962099"/>
                <a:gridCol w="1038957"/>
              </a:tblGrid>
              <a:tr h="945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Критерии оценивания выполнения задания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Баллы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Обе задачи составлены верно.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1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Одна задача составлена верно, в условии другой допущена незначительная ошибка.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Одна задача составлена верно.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1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Другие случаи, не соответствуют указанным критериям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94018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5720" y="1643050"/>
            <a:ext cx="5112568" cy="345069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Провал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российских школьников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‒ выпускников основной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школы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‒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международном исследовании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в 2009 году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42-е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место по читательской грамотности среди 65 стран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Необходимость формирования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Ирина\AppData\Local\Microsoft\Windows\Temporary Internet Files\Content.IE5\FA29OUT6\MC90037913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3802"/>
            <a:ext cx="358399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8596" y="50720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5143512"/>
            <a:ext cx="810991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«</a:t>
            </a:r>
            <a:r>
              <a:rPr lang="ru-RU" sz="2000" dirty="0" err="1" smtClean="0"/>
              <a:t>Метапредметные</a:t>
            </a:r>
            <a:r>
              <a:rPr lang="ru-RU" sz="2000" dirty="0" smtClean="0"/>
              <a:t> результаты: Стандартизированные </a:t>
            </a:r>
          </a:p>
          <a:p>
            <a:r>
              <a:rPr lang="ru-RU" sz="2000" dirty="0" smtClean="0"/>
              <a:t>материалы для промежуточной аттестации: 5 класс»  </a:t>
            </a:r>
          </a:p>
          <a:p>
            <a:r>
              <a:rPr lang="ru-RU" sz="2000" dirty="0" smtClean="0"/>
              <a:t>Пособие для учителя Г. С. Ковалёва и др.; под ред. </a:t>
            </a:r>
          </a:p>
          <a:p>
            <a:r>
              <a:rPr lang="ru-RU" sz="2000" dirty="0" smtClean="0"/>
              <a:t>Г. С. Ковалёвой, Е. Л. </a:t>
            </a:r>
            <a:r>
              <a:rPr lang="ru-RU" sz="2000" dirty="0" err="1" smtClean="0"/>
              <a:t>Рутковской.</a:t>
            </a:r>
            <a:r>
              <a:rPr lang="ru-RU" sz="2000" dirty="0" err="1" smtClean="0">
                <a:latin typeface="Times New Roman"/>
                <a:cs typeface="Times New Roman"/>
              </a:rPr>
              <a:t>‒</a:t>
            </a:r>
            <a:r>
              <a:rPr lang="ru-RU" sz="2000" dirty="0" err="1" smtClean="0"/>
              <a:t>М</a:t>
            </a:r>
            <a:r>
              <a:rPr lang="ru-RU" sz="2000" dirty="0" smtClean="0"/>
              <a:t>.; СПб.: Просвещение, 2014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5170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000241"/>
            <a:ext cx="6357982" cy="2857520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14480" y="1285860"/>
            <a:ext cx="6772268" cy="414340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Федеральном Государственном Образовательном Стандарте 2011г.:</a:t>
            </a: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Умение создавать, применять и преобразовывать знаки и символы, модели и схемы для решения учебных и познавательных задач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132856"/>
            <a:ext cx="8640959" cy="446449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Абстрактность;</a:t>
            </a:r>
          </a:p>
          <a:p>
            <a:r>
              <a:rPr lang="ru-RU" dirty="0" smtClean="0"/>
              <a:t>Символика, графика;</a:t>
            </a:r>
          </a:p>
          <a:p>
            <a:r>
              <a:rPr lang="ru-RU" dirty="0" smtClean="0"/>
              <a:t>Лаконичность;</a:t>
            </a:r>
          </a:p>
          <a:p>
            <a:r>
              <a:rPr lang="ru-RU" dirty="0" smtClean="0"/>
              <a:t>Логичность;</a:t>
            </a:r>
          </a:p>
          <a:p>
            <a:r>
              <a:rPr lang="ru-RU" dirty="0" smtClean="0"/>
              <a:t>Свернутость</a:t>
            </a:r>
          </a:p>
          <a:p>
            <a:pPr marL="0" indent="0">
              <a:buNone/>
            </a:pPr>
            <a:r>
              <a:rPr lang="ru-RU" dirty="0" smtClean="0"/>
              <a:t>Не </a:t>
            </a:r>
            <a:r>
              <a:rPr lang="ru-RU" dirty="0"/>
              <a:t>надо забывать, что учебники математики для начальной школы, как правило, содержат лишь упражнения и </a:t>
            </a:r>
            <a:r>
              <a:rPr lang="ru-RU" dirty="0" smtClean="0"/>
              <a:t>задания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и не содержат теоретических текстов.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Поэтому </a:t>
            </a:r>
            <a:r>
              <a:rPr lang="ru-RU" dirty="0"/>
              <a:t>можно утверждать, что учащиеся 5-х классов только </a:t>
            </a:r>
            <a:r>
              <a:rPr lang="ru-RU" dirty="0" smtClean="0"/>
              <a:t>начинают </a:t>
            </a:r>
            <a:r>
              <a:rPr lang="ru-RU" dirty="0"/>
              <a:t>учиться читать математический текст, знакомятся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 его </a:t>
            </a:r>
            <a:r>
              <a:rPr lang="ru-RU" dirty="0"/>
              <a:t>разновидностями и </a:t>
            </a:r>
            <a:r>
              <a:rPr lang="ru-RU" dirty="0" smtClean="0"/>
              <a:t>особенностями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МАТЕМАТИКА: особенности текстов</a:t>
            </a:r>
            <a:endParaRPr lang="ru-RU" sz="3600" dirty="0"/>
          </a:p>
        </p:txBody>
      </p:sp>
      <p:pic>
        <p:nvPicPr>
          <p:cNvPr id="1027" name="Picture 3" descr="C:\Users\Ирина\AppData\Local\Microsoft\Windows\Temporary Internet Files\Content.IE5\0VYP57H0\MM90022377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1260" y="1412776"/>
            <a:ext cx="3222197" cy="281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21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8596" y="1643050"/>
            <a:ext cx="7467600" cy="4873752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поиск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информации и понимание прочитанного;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преобразование и интерпретация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информации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оценка информации.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ТЕКСТОМ В ПООП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797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428652"/>
            <a:ext cx="8358246" cy="1214446"/>
          </a:xfrm>
        </p:spPr>
        <p:txBody>
          <a:bodyPr>
            <a:normAutofit fontScale="90000"/>
          </a:bodyPr>
          <a:lstStyle/>
          <a:p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i="1" dirty="0" smtClean="0"/>
              <a:t>03.02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Преобразование и интерпретация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928670"/>
            <a:ext cx="9001156" cy="5688158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03.02.01 Структурировать текст, используя нумерацию страниц, списки, ссылки, оглавления; проводить проверку правописания слов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03.02.02 Преобразовывать информацию из одной знаковой системы в другую, используя формулы, графики, диаграммы, таблицы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(в том числе динамические, электронные)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03.02.03 Обнаруживать в тексте доводы в подтверждение выдвинутых тезисов; делать выводы; выводить заключение о намерении автора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03.02.04 Формировать на основе текста систему аргументов (доводов) для обоснования определённой позиции. Сопоставлять разные точки зрения и разные источники информации по заданной теме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03.02.05 Использовать информацию из текста при решении учебно-познавательных и учебно-практических задач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AutoShape 2"/>
          <p:cNvSpPr>
            <a:spLocks noChangeArrowheads="1"/>
          </p:cNvSpPr>
          <p:nvPr/>
        </p:nvSpPr>
        <p:spPr bwMode="gray">
          <a:xfrm>
            <a:off x="285720" y="0"/>
            <a:ext cx="8569325" cy="1203311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Принципы построения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заданий </a:t>
            </a:r>
          </a:p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(по материалам Г.С. Ковалевой)</a:t>
            </a:r>
            <a:r>
              <a:rPr lang="ru-RU" sz="2800" dirty="0" smtClean="0">
                <a:latin typeface="Arial" pitchFamily="34" charset="0"/>
              </a:rPr>
              <a:t> </a:t>
            </a:r>
            <a:endParaRPr lang="ru-RU" sz="2800" dirty="0">
              <a:latin typeface="Arial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00173"/>
            <a:ext cx="9144000" cy="5132401"/>
          </a:xfrm>
        </p:spPr>
        <p:txBody>
          <a:bodyPr>
            <a:normAutofit/>
          </a:bodyPr>
          <a:lstStyle/>
          <a:p>
            <a:pPr marL="609600" indent="-609600"/>
            <a:r>
              <a:rPr lang="ru-RU" sz="2400" b="1" dirty="0" smtClean="0"/>
              <a:t>Задания должны группироваться вокруг </a:t>
            </a:r>
            <a:r>
              <a:rPr lang="ru-RU" sz="2400" b="1" dirty="0" smtClean="0">
                <a:solidFill>
                  <a:srgbClr val="C00000"/>
                </a:solidFill>
              </a:rPr>
              <a:t>меры освоения</a:t>
            </a:r>
            <a:r>
              <a:rPr lang="ru-RU" sz="2400" b="1" dirty="0" smtClean="0"/>
              <a:t> или способа действия с изученным материалом. </a:t>
            </a:r>
          </a:p>
          <a:p>
            <a:pPr marL="609600" indent="-609600">
              <a:buNone/>
            </a:pPr>
            <a:endParaRPr lang="ru-RU" sz="2400" b="1" dirty="0" smtClean="0"/>
          </a:p>
          <a:p>
            <a:pPr marL="609600" indent="-609600"/>
            <a:r>
              <a:rPr lang="ru-RU" sz="2400" b="1" dirty="0" smtClean="0"/>
              <a:t>Должны быть определены </a:t>
            </a:r>
            <a:r>
              <a:rPr lang="ru-RU" sz="2400" b="1" dirty="0" smtClean="0">
                <a:solidFill>
                  <a:srgbClr val="C00000"/>
                </a:solidFill>
              </a:rPr>
              <a:t>уровни выполнения заданий</a:t>
            </a:r>
            <a:r>
              <a:rPr lang="ru-RU" sz="2400" b="1" dirty="0" smtClean="0"/>
              <a:t> и критерии отнесения того или иного выполнения к определенному уровню </a:t>
            </a:r>
          </a:p>
          <a:p>
            <a:pPr marL="609600" indent="-609600">
              <a:buNone/>
            </a:pPr>
            <a:r>
              <a:rPr lang="ru-RU" sz="2400" b="1" dirty="0" smtClean="0"/>
              <a:t>        (уровни должны быть заданы таким образом, чтобы можно было отличить два типа динамики учебных достижений: выполнение более сложного задания в пределах одного и того же уровня и перехода с одного уровня на другой)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04925"/>
            <a:ext cx="4679950" cy="5364163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000" u="sng" smtClean="0"/>
              <a:t>Уровни усвоения знаний</a:t>
            </a:r>
            <a:r>
              <a:rPr lang="ru-RU" sz="2000" smtClean="0"/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2000" smtClean="0"/>
          </a:p>
          <a:p>
            <a:pPr>
              <a:lnSpc>
                <a:spcPct val="80000"/>
              </a:lnSpc>
            </a:pPr>
            <a:r>
              <a:rPr lang="ru-RU" sz="2000" b="1" smtClean="0"/>
              <a:t>Первый уровень:  в</a:t>
            </a:r>
            <a:r>
              <a:rPr lang="ru-RU" sz="2000" smtClean="0"/>
              <a:t>оспроизведение и запоминание (связано с непосредственным воспроизведением содержания изученного материала различной сложности) </a:t>
            </a:r>
          </a:p>
          <a:p>
            <a:pPr>
              <a:lnSpc>
                <a:spcPct val="80000"/>
              </a:lnSpc>
            </a:pPr>
            <a:r>
              <a:rPr lang="ru-RU" sz="2000" b="1" smtClean="0"/>
              <a:t>Второй уровень: п</a:t>
            </a:r>
            <a:r>
              <a:rPr lang="ru-RU" sz="2000" smtClean="0"/>
              <a:t>рименение знаний в знакомой ситуации по образцу (выполнение действий с четко обозначенными правилами; применение знаний на основе обобщаемого алгоритма, схемы)</a:t>
            </a:r>
          </a:p>
          <a:p>
            <a:pPr>
              <a:lnSpc>
                <a:spcPct val="80000"/>
              </a:lnSpc>
            </a:pPr>
            <a:r>
              <a:rPr lang="ru-RU" sz="2000" b="1" smtClean="0"/>
              <a:t>Третий уровень</a:t>
            </a:r>
            <a:r>
              <a:rPr lang="ru-RU" sz="2000" smtClean="0"/>
              <a:t>: применение знаний в незнакомой ситуации, т.е. творчески (предполагает применение в качестве ориентира какой-либо обобщенной идеи, методологических знаний и др.) 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57298"/>
            <a:ext cx="4244975" cy="4951427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000" u="sng" dirty="0" smtClean="0"/>
              <a:t>Уровни </a:t>
            </a:r>
            <a:r>
              <a:rPr lang="ru-RU" sz="2000" u="sng" dirty="0" err="1" smtClean="0"/>
              <a:t>сформированности</a:t>
            </a:r>
            <a:r>
              <a:rPr lang="ru-RU" sz="2000" u="sng" dirty="0" smtClean="0"/>
              <a:t> способов действий</a:t>
            </a:r>
          </a:p>
          <a:p>
            <a:pPr>
              <a:lnSpc>
                <a:spcPct val="80000"/>
              </a:lnSpc>
            </a:pPr>
            <a:endParaRPr lang="ru-RU" sz="2000" u="sng" dirty="0" smtClean="0"/>
          </a:p>
          <a:p>
            <a:pPr>
              <a:lnSpc>
                <a:spcPct val="80000"/>
              </a:lnSpc>
            </a:pPr>
            <a:r>
              <a:rPr lang="ru-RU" sz="2000" b="1" dirty="0" smtClean="0"/>
              <a:t>Первый уровень</a:t>
            </a:r>
            <a:r>
              <a:rPr lang="ru-RU" sz="2000" dirty="0" smtClean="0"/>
              <a:t>: следование образцу, правилу, алгоритму без необходимости понимать, почему надо действовать именно так. </a:t>
            </a:r>
          </a:p>
          <a:p>
            <a:pPr>
              <a:lnSpc>
                <a:spcPct val="80000"/>
              </a:lnSpc>
            </a:pPr>
            <a:endParaRPr lang="ru-RU" sz="2000" dirty="0" smtClean="0"/>
          </a:p>
          <a:p>
            <a:pPr>
              <a:lnSpc>
                <a:spcPct val="80000"/>
              </a:lnSpc>
            </a:pPr>
            <a:r>
              <a:rPr lang="ru-RU" sz="2000" b="1" dirty="0" smtClean="0"/>
              <a:t>Второй уровень</a:t>
            </a:r>
            <a:r>
              <a:rPr lang="ru-RU" sz="2000" dirty="0" smtClean="0"/>
              <a:t>: действие с пониманием оснований того способа, который необходим для решения задачи</a:t>
            </a:r>
          </a:p>
          <a:p>
            <a:pPr>
              <a:lnSpc>
                <a:spcPct val="80000"/>
              </a:lnSpc>
            </a:pPr>
            <a:endParaRPr lang="ru-RU" sz="2000" dirty="0" smtClean="0"/>
          </a:p>
          <a:p>
            <a:pPr>
              <a:lnSpc>
                <a:spcPct val="80000"/>
              </a:lnSpc>
            </a:pPr>
            <a:endParaRPr lang="ru-RU" sz="2000" dirty="0" smtClean="0"/>
          </a:p>
          <a:p>
            <a:pPr>
              <a:lnSpc>
                <a:spcPct val="80000"/>
              </a:lnSpc>
            </a:pPr>
            <a:r>
              <a:rPr lang="ru-RU" sz="2000" dirty="0" smtClean="0"/>
              <a:t> </a:t>
            </a:r>
            <a:r>
              <a:rPr lang="ru-RU" sz="2000" b="1" dirty="0" smtClean="0"/>
              <a:t>Третий уровень</a:t>
            </a:r>
            <a:r>
              <a:rPr lang="ru-RU" sz="2000" dirty="0" smtClean="0"/>
              <a:t>   преобразование освоенного способа действия применительно к новому контексту </a:t>
            </a:r>
          </a:p>
        </p:txBody>
      </p:sp>
      <p:sp>
        <p:nvSpPr>
          <p:cNvPr id="883714" name="AutoShape 2"/>
          <p:cNvSpPr>
            <a:spLocks noGrp="1" noChangeArrowheads="1"/>
          </p:cNvSpPr>
          <p:nvPr>
            <p:ph type="title"/>
          </p:nvPr>
        </p:nvSpPr>
        <p:spPr bwMode="gray">
          <a:xfrm>
            <a:off x="685800" y="296863"/>
            <a:ext cx="7772400" cy="755650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Уровневый подход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631</TotalTime>
  <Words>1101</Words>
  <Application>Microsoft Office PowerPoint</Application>
  <PresentationFormat>Экран (4:3)</PresentationFormat>
  <Paragraphs>147</Paragraphs>
  <Slides>26</Slides>
  <Notes>1</Notes>
  <HiddenSlides>3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Эркер</vt:lpstr>
      <vt:lpstr>Формула</vt:lpstr>
      <vt:lpstr>Дифференцированный подход  к оцениванию умений  работы с текстом </vt:lpstr>
      <vt:lpstr>Цель моей работы состоит в следующем:  помочь учащимся 5 - 6 классов  сформировать читательскую грамотность математических текстов. </vt:lpstr>
      <vt:lpstr>Необходимость формирования</vt:lpstr>
      <vt:lpstr> </vt:lpstr>
      <vt:lpstr>МАТЕМАТИКА: особенности текстов</vt:lpstr>
      <vt:lpstr>РАБОТА С ТЕКСТОМ В ПООП</vt:lpstr>
      <vt:lpstr>      03.02 Преобразование и интерпретация информации</vt:lpstr>
      <vt:lpstr>Слайд 8</vt:lpstr>
      <vt:lpstr>Уровневый подход</vt:lpstr>
      <vt:lpstr>Состав умения  Преобразовывать информацию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Средства оценки достижений метапредметных результатов по ФГОСв основной школе</dc:title>
  <dc:creator>Завуч-Адова</dc:creator>
  <cp:lastModifiedBy>Завуч-Адова</cp:lastModifiedBy>
  <cp:revision>163</cp:revision>
  <dcterms:created xsi:type="dcterms:W3CDTF">2014-11-27T06:27:08Z</dcterms:created>
  <dcterms:modified xsi:type="dcterms:W3CDTF">2015-01-16T06:34:36Z</dcterms:modified>
</cp:coreProperties>
</file>