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68" r:id="rId16"/>
    <p:sldId id="269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BDC55-CCC4-4264-B556-6926A20E0735}" type="doc">
      <dgm:prSet loTypeId="urn:microsoft.com/office/officeart/2005/8/layout/list1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C9A7C9A-3E30-4224-8A43-22A71C682AA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Нормативные документы.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/>
        </a:p>
      </dgm:t>
    </dgm:pt>
    <dgm:pt modelId="{2E090F32-E36D-4E24-B3AD-CA10BBFF1B1D}" type="parTrans" cxnId="{03A036CB-3B93-404D-809E-D6F92149B136}">
      <dgm:prSet/>
      <dgm:spPr/>
      <dgm:t>
        <a:bodyPr/>
        <a:lstStyle/>
        <a:p>
          <a:endParaRPr lang="ru-RU"/>
        </a:p>
      </dgm:t>
    </dgm:pt>
    <dgm:pt modelId="{16B2FD08-B905-4E6A-A66D-D894640FDD75}" type="sibTrans" cxnId="{03A036CB-3B93-404D-809E-D6F92149B136}">
      <dgm:prSet/>
      <dgm:spPr/>
      <dgm:t>
        <a:bodyPr/>
        <a:lstStyle/>
        <a:p>
          <a:endParaRPr lang="ru-RU"/>
        </a:p>
      </dgm:t>
    </dgm:pt>
    <dgm:pt modelId="{5F57776E-8599-4D16-839E-58F54324F17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 Учебно-методическое обеспечение.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037B8-9496-48F1-918E-757A67C3AF53}" type="parTrans" cxnId="{71BBC949-788B-4A2A-BF6B-B107280317A6}">
      <dgm:prSet/>
      <dgm:spPr/>
      <dgm:t>
        <a:bodyPr/>
        <a:lstStyle/>
        <a:p>
          <a:endParaRPr lang="ru-RU"/>
        </a:p>
      </dgm:t>
    </dgm:pt>
    <dgm:pt modelId="{C1EB79A3-BA1A-41A6-94BB-29111CC8947A}" type="sibTrans" cxnId="{71BBC949-788B-4A2A-BF6B-B107280317A6}">
      <dgm:prSet/>
      <dgm:spPr/>
      <dgm:t>
        <a:bodyPr/>
        <a:lstStyle/>
        <a:p>
          <a:endParaRPr lang="ru-RU"/>
        </a:p>
      </dgm:t>
    </dgm:pt>
    <dgm:pt modelId="{A8F25419-7376-4EE3-8A12-0C36CBC3854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З. Наглядно-иллюстративные материалы.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EC522-894E-496D-89AC-FCE3C61F727A}" type="parTrans" cxnId="{7E9BD5DC-FB68-4BA2-86B3-19FDCD3171AF}">
      <dgm:prSet/>
      <dgm:spPr/>
      <dgm:t>
        <a:bodyPr/>
        <a:lstStyle/>
        <a:p>
          <a:endParaRPr lang="ru-RU"/>
        </a:p>
      </dgm:t>
    </dgm:pt>
    <dgm:pt modelId="{0DB96577-FD3D-4EAF-931B-9B8868F380E5}" type="sibTrans" cxnId="{7E9BD5DC-FB68-4BA2-86B3-19FDCD3171AF}">
      <dgm:prSet/>
      <dgm:spPr/>
      <dgm:t>
        <a:bodyPr/>
        <a:lstStyle/>
        <a:p>
          <a:endParaRPr lang="ru-RU"/>
        </a:p>
      </dgm:t>
    </dgm:pt>
    <dgm:pt modelId="{57760804-245C-40C0-BC32-9BA57C0E7A8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Литература педагогическая и детская, периодические издания.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F2E1D-5203-48C4-B56B-B3C4F4B02B28}" type="parTrans" cxnId="{2413A898-D536-480E-8638-E7161CF59091}">
      <dgm:prSet/>
      <dgm:spPr/>
      <dgm:t>
        <a:bodyPr/>
        <a:lstStyle/>
        <a:p>
          <a:endParaRPr lang="ru-RU"/>
        </a:p>
      </dgm:t>
    </dgm:pt>
    <dgm:pt modelId="{038A0228-FF9D-4F23-B1AA-F28A4452E6B4}" type="sibTrans" cxnId="{2413A898-D536-480E-8638-E7161CF59091}">
      <dgm:prSet/>
      <dgm:spPr/>
      <dgm:t>
        <a:bodyPr/>
        <a:lstStyle/>
        <a:p>
          <a:endParaRPr lang="ru-RU"/>
        </a:p>
      </dgm:t>
    </dgm:pt>
    <dgm:pt modelId="{F779D5DA-B0F9-4FAC-B1CE-21F9C06B725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Выставки.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BA2D0E-C60B-4517-BA90-625E5DB9D968}" type="parTrans" cxnId="{B2D029C5-2920-48C2-A94B-0A815465F32F}">
      <dgm:prSet/>
      <dgm:spPr/>
      <dgm:t>
        <a:bodyPr/>
        <a:lstStyle/>
        <a:p>
          <a:endParaRPr lang="ru-RU"/>
        </a:p>
      </dgm:t>
    </dgm:pt>
    <dgm:pt modelId="{AA0A913E-929B-4DB1-BAF8-88AFE57A0985}" type="sibTrans" cxnId="{B2D029C5-2920-48C2-A94B-0A815465F32F}">
      <dgm:prSet/>
      <dgm:spPr/>
      <dgm:t>
        <a:bodyPr/>
        <a:lstStyle/>
        <a:p>
          <a:endParaRPr lang="ru-RU"/>
        </a:p>
      </dgm:t>
    </dgm:pt>
    <dgm:pt modelId="{A394AE1E-AB28-4EED-A10C-F493B57E0E1D}">
      <dgm:prSet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6. документация по содержанию работы ДУ.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C61C7-47C9-4642-AD50-17647A7EEA98}" type="parTrans" cxnId="{D382F32B-EF98-43F8-A243-4720860CFC1C}">
      <dgm:prSet/>
      <dgm:spPr/>
      <dgm:t>
        <a:bodyPr/>
        <a:lstStyle/>
        <a:p>
          <a:endParaRPr lang="ru-RU"/>
        </a:p>
      </dgm:t>
    </dgm:pt>
    <dgm:pt modelId="{B0480D73-81E1-40CD-B3FF-BD30CB554FE1}" type="sibTrans" cxnId="{D382F32B-EF98-43F8-A243-4720860CFC1C}">
      <dgm:prSet/>
      <dgm:spPr/>
      <dgm:t>
        <a:bodyPr/>
        <a:lstStyle/>
        <a:p>
          <a:endParaRPr lang="ru-RU"/>
        </a:p>
      </dgm:t>
    </dgm:pt>
    <dgm:pt modelId="{BA1C1180-EB55-4C27-A831-F4321BF5AFC7}" type="pres">
      <dgm:prSet presAssocID="{E84BDC55-CCC4-4264-B556-6926A20E07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CF1493-1802-4697-9962-A47A17FF7A31}" type="pres">
      <dgm:prSet presAssocID="{2C9A7C9A-3E30-4224-8A43-22A71C682AA9}" presName="parentLin" presStyleCnt="0"/>
      <dgm:spPr/>
    </dgm:pt>
    <dgm:pt modelId="{F5A6DAC6-FC07-4787-99E6-FC63E9A551F3}" type="pres">
      <dgm:prSet presAssocID="{2C9A7C9A-3E30-4224-8A43-22A71C682AA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03F3F8D-F171-4D82-9452-AB1217613638}" type="pres">
      <dgm:prSet presAssocID="{2C9A7C9A-3E30-4224-8A43-22A71C682AA9}" presName="parentText" presStyleLbl="node1" presStyleIdx="0" presStyleCnt="6" custScaleY="1008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A449F-C88A-45DE-AA30-FD9C0C913DB3}" type="pres">
      <dgm:prSet presAssocID="{2C9A7C9A-3E30-4224-8A43-22A71C682AA9}" presName="negativeSpace" presStyleCnt="0"/>
      <dgm:spPr/>
    </dgm:pt>
    <dgm:pt modelId="{62BAA088-0886-4BC4-A9B9-E77453A94B19}" type="pres">
      <dgm:prSet presAssocID="{2C9A7C9A-3E30-4224-8A43-22A71C682AA9}" presName="childText" presStyleLbl="conFgAcc1" presStyleIdx="0" presStyleCnt="6">
        <dgm:presLayoutVars>
          <dgm:bulletEnabled val="1"/>
        </dgm:presLayoutVars>
      </dgm:prSet>
      <dgm:spPr/>
    </dgm:pt>
    <dgm:pt modelId="{2CC2BEF3-2760-4F9A-A056-D43AF2F7FBEE}" type="pres">
      <dgm:prSet presAssocID="{16B2FD08-B905-4E6A-A66D-D894640FDD75}" presName="spaceBetweenRectangles" presStyleCnt="0"/>
      <dgm:spPr/>
    </dgm:pt>
    <dgm:pt modelId="{96CC226A-8473-481D-878E-649146FE7058}" type="pres">
      <dgm:prSet presAssocID="{5F57776E-8599-4D16-839E-58F54324F17B}" presName="parentLin" presStyleCnt="0"/>
      <dgm:spPr/>
    </dgm:pt>
    <dgm:pt modelId="{3D9ED5C4-38F8-4BCC-ABEC-CD5392EA2A02}" type="pres">
      <dgm:prSet presAssocID="{5F57776E-8599-4D16-839E-58F54324F17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0552BD5-3735-4A67-92DB-E67FD699B787}" type="pres">
      <dgm:prSet presAssocID="{5F57776E-8599-4D16-839E-58F54324F17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69AF-8EBD-4DBF-AA4D-99656A5240A8}" type="pres">
      <dgm:prSet presAssocID="{5F57776E-8599-4D16-839E-58F54324F17B}" presName="negativeSpace" presStyleCnt="0"/>
      <dgm:spPr/>
    </dgm:pt>
    <dgm:pt modelId="{60866250-0FF2-4EED-BCF3-0FD747F8458B}" type="pres">
      <dgm:prSet presAssocID="{5F57776E-8599-4D16-839E-58F54324F17B}" presName="childText" presStyleLbl="conFgAcc1" presStyleIdx="1" presStyleCnt="6">
        <dgm:presLayoutVars>
          <dgm:bulletEnabled val="1"/>
        </dgm:presLayoutVars>
      </dgm:prSet>
      <dgm:spPr/>
    </dgm:pt>
    <dgm:pt modelId="{E9F93914-8C10-48B2-ABFC-9C29C2B2E96C}" type="pres">
      <dgm:prSet presAssocID="{C1EB79A3-BA1A-41A6-94BB-29111CC8947A}" presName="spaceBetweenRectangles" presStyleCnt="0"/>
      <dgm:spPr/>
    </dgm:pt>
    <dgm:pt modelId="{B604AF42-0FC3-4036-B988-84BB95D826EF}" type="pres">
      <dgm:prSet presAssocID="{A8F25419-7376-4EE3-8A12-0C36CBC3854E}" presName="parentLin" presStyleCnt="0"/>
      <dgm:spPr/>
    </dgm:pt>
    <dgm:pt modelId="{0BA596A7-BBCF-4D66-9826-2036D4C01A15}" type="pres">
      <dgm:prSet presAssocID="{A8F25419-7376-4EE3-8A12-0C36CBC3854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427E4DEB-3589-4592-80DD-912F04C27821}" type="pres">
      <dgm:prSet presAssocID="{A8F25419-7376-4EE3-8A12-0C36CBC3854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56E34-5AB6-475D-9E70-99BB3005A801}" type="pres">
      <dgm:prSet presAssocID="{A8F25419-7376-4EE3-8A12-0C36CBC3854E}" presName="negativeSpace" presStyleCnt="0"/>
      <dgm:spPr/>
    </dgm:pt>
    <dgm:pt modelId="{39A75108-B685-45A2-A964-A5BBB009A6C5}" type="pres">
      <dgm:prSet presAssocID="{A8F25419-7376-4EE3-8A12-0C36CBC3854E}" presName="childText" presStyleLbl="conFgAcc1" presStyleIdx="2" presStyleCnt="6">
        <dgm:presLayoutVars>
          <dgm:bulletEnabled val="1"/>
        </dgm:presLayoutVars>
      </dgm:prSet>
      <dgm:spPr/>
    </dgm:pt>
    <dgm:pt modelId="{02ED1996-B73A-4986-9589-F33191E11A31}" type="pres">
      <dgm:prSet presAssocID="{0DB96577-FD3D-4EAF-931B-9B8868F380E5}" presName="spaceBetweenRectangles" presStyleCnt="0"/>
      <dgm:spPr/>
    </dgm:pt>
    <dgm:pt modelId="{AAB5AF10-AB13-40BD-A11F-7028FB44C039}" type="pres">
      <dgm:prSet presAssocID="{57760804-245C-40C0-BC32-9BA57C0E7A8F}" presName="parentLin" presStyleCnt="0"/>
      <dgm:spPr/>
    </dgm:pt>
    <dgm:pt modelId="{091419C6-AF73-4AC4-A22D-A9FB2C4F7AFC}" type="pres">
      <dgm:prSet presAssocID="{57760804-245C-40C0-BC32-9BA57C0E7A8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C61F964-B4C2-4425-B127-E8766B9F8EA7}" type="pres">
      <dgm:prSet presAssocID="{57760804-245C-40C0-BC32-9BA57C0E7A8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02DB2-2AE6-46D1-9189-7E1C7B9C8C7F}" type="pres">
      <dgm:prSet presAssocID="{57760804-245C-40C0-BC32-9BA57C0E7A8F}" presName="negativeSpace" presStyleCnt="0"/>
      <dgm:spPr/>
    </dgm:pt>
    <dgm:pt modelId="{B40B1B6F-B8D7-49B8-8B17-3034991527BE}" type="pres">
      <dgm:prSet presAssocID="{57760804-245C-40C0-BC32-9BA57C0E7A8F}" presName="childText" presStyleLbl="conFgAcc1" presStyleIdx="3" presStyleCnt="6">
        <dgm:presLayoutVars>
          <dgm:bulletEnabled val="1"/>
        </dgm:presLayoutVars>
      </dgm:prSet>
      <dgm:spPr/>
    </dgm:pt>
    <dgm:pt modelId="{86C8F36C-86DA-49CA-80CF-C8FB35E8B28E}" type="pres">
      <dgm:prSet presAssocID="{038A0228-FF9D-4F23-B1AA-F28A4452E6B4}" presName="spaceBetweenRectangles" presStyleCnt="0"/>
      <dgm:spPr/>
    </dgm:pt>
    <dgm:pt modelId="{6087EAFF-CEB1-4FBB-A3E0-3CA6AEBA8D62}" type="pres">
      <dgm:prSet presAssocID="{F779D5DA-B0F9-4FAC-B1CE-21F9C06B725A}" presName="parentLin" presStyleCnt="0"/>
      <dgm:spPr/>
    </dgm:pt>
    <dgm:pt modelId="{18FDED46-314B-432B-BD32-2BE00DFFD5EC}" type="pres">
      <dgm:prSet presAssocID="{F779D5DA-B0F9-4FAC-B1CE-21F9C06B725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403963F-F95A-4B25-AE48-B8AA365178AA}" type="pres">
      <dgm:prSet presAssocID="{F779D5DA-B0F9-4FAC-B1CE-21F9C06B725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5939A-36B0-4880-B44F-5786ACEEA5A3}" type="pres">
      <dgm:prSet presAssocID="{F779D5DA-B0F9-4FAC-B1CE-21F9C06B725A}" presName="negativeSpace" presStyleCnt="0"/>
      <dgm:spPr/>
    </dgm:pt>
    <dgm:pt modelId="{026BF77C-CF17-410B-9F6A-5F08F51DA8EF}" type="pres">
      <dgm:prSet presAssocID="{F779D5DA-B0F9-4FAC-B1CE-21F9C06B725A}" presName="childText" presStyleLbl="conFgAcc1" presStyleIdx="4" presStyleCnt="6">
        <dgm:presLayoutVars>
          <dgm:bulletEnabled val="1"/>
        </dgm:presLayoutVars>
      </dgm:prSet>
      <dgm:spPr/>
    </dgm:pt>
    <dgm:pt modelId="{890ED43E-6200-4D3E-B848-6E4CC14AC056}" type="pres">
      <dgm:prSet presAssocID="{AA0A913E-929B-4DB1-BAF8-88AFE57A0985}" presName="spaceBetweenRectangles" presStyleCnt="0"/>
      <dgm:spPr/>
    </dgm:pt>
    <dgm:pt modelId="{8B5FECEA-23E1-4E58-8016-F25C86A43C5F}" type="pres">
      <dgm:prSet presAssocID="{A394AE1E-AB28-4EED-A10C-F493B57E0E1D}" presName="parentLin" presStyleCnt="0"/>
      <dgm:spPr/>
    </dgm:pt>
    <dgm:pt modelId="{49F34893-C675-455B-BF14-D5ADD15502D9}" type="pres">
      <dgm:prSet presAssocID="{A394AE1E-AB28-4EED-A10C-F493B57E0E1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E518E8D-1FFE-4D29-81D6-1FC6060285AA}" type="pres">
      <dgm:prSet presAssocID="{A394AE1E-AB28-4EED-A10C-F493B57E0E1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E9520-0165-4793-8563-BA123981D824}" type="pres">
      <dgm:prSet presAssocID="{A394AE1E-AB28-4EED-A10C-F493B57E0E1D}" presName="negativeSpace" presStyleCnt="0"/>
      <dgm:spPr/>
    </dgm:pt>
    <dgm:pt modelId="{CB402D2F-598D-4D9C-A1E6-A33ABAA5683B}" type="pres">
      <dgm:prSet presAssocID="{A394AE1E-AB28-4EED-A10C-F493B57E0E1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68DF4EB-A434-4B90-BCBF-77051BD526A5}" type="presOf" srcId="{F779D5DA-B0F9-4FAC-B1CE-21F9C06B725A}" destId="{18FDED46-314B-432B-BD32-2BE00DFFD5EC}" srcOrd="0" destOrd="0" presId="urn:microsoft.com/office/officeart/2005/8/layout/list1"/>
    <dgm:cxn modelId="{37EA588A-0772-4F26-8C56-A5269EA27701}" type="presOf" srcId="{2C9A7C9A-3E30-4224-8A43-22A71C682AA9}" destId="{F5A6DAC6-FC07-4787-99E6-FC63E9A551F3}" srcOrd="0" destOrd="0" presId="urn:microsoft.com/office/officeart/2005/8/layout/list1"/>
    <dgm:cxn modelId="{5FB4B939-D671-4381-B6EF-57640F99CB34}" type="presOf" srcId="{A8F25419-7376-4EE3-8A12-0C36CBC3854E}" destId="{427E4DEB-3589-4592-80DD-912F04C27821}" srcOrd="1" destOrd="0" presId="urn:microsoft.com/office/officeart/2005/8/layout/list1"/>
    <dgm:cxn modelId="{2413A898-D536-480E-8638-E7161CF59091}" srcId="{E84BDC55-CCC4-4264-B556-6926A20E0735}" destId="{57760804-245C-40C0-BC32-9BA57C0E7A8F}" srcOrd="3" destOrd="0" parTransId="{6C0F2E1D-5203-48C4-B56B-B3C4F4B02B28}" sibTransId="{038A0228-FF9D-4F23-B1AA-F28A4452E6B4}"/>
    <dgm:cxn modelId="{90C3E87C-AA06-458B-9AD0-C600975782E2}" type="presOf" srcId="{57760804-245C-40C0-BC32-9BA57C0E7A8F}" destId="{8C61F964-B4C2-4425-B127-E8766B9F8EA7}" srcOrd="1" destOrd="0" presId="urn:microsoft.com/office/officeart/2005/8/layout/list1"/>
    <dgm:cxn modelId="{9357FBEE-3705-4CB9-B801-881D0E0CD561}" type="presOf" srcId="{E84BDC55-CCC4-4264-B556-6926A20E0735}" destId="{BA1C1180-EB55-4C27-A831-F4321BF5AFC7}" srcOrd="0" destOrd="0" presId="urn:microsoft.com/office/officeart/2005/8/layout/list1"/>
    <dgm:cxn modelId="{5F9E3C74-6FB0-4C54-9A77-3143AC5C17C4}" type="presOf" srcId="{57760804-245C-40C0-BC32-9BA57C0E7A8F}" destId="{091419C6-AF73-4AC4-A22D-A9FB2C4F7AFC}" srcOrd="0" destOrd="0" presId="urn:microsoft.com/office/officeart/2005/8/layout/list1"/>
    <dgm:cxn modelId="{CAF8CFAF-BF39-42E3-8A48-1D527E70BA91}" type="presOf" srcId="{5F57776E-8599-4D16-839E-58F54324F17B}" destId="{B0552BD5-3735-4A67-92DB-E67FD699B787}" srcOrd="1" destOrd="0" presId="urn:microsoft.com/office/officeart/2005/8/layout/list1"/>
    <dgm:cxn modelId="{F08C2BA6-B72C-487B-B705-291C93F045CD}" type="presOf" srcId="{5F57776E-8599-4D16-839E-58F54324F17B}" destId="{3D9ED5C4-38F8-4BCC-ABEC-CD5392EA2A02}" srcOrd="0" destOrd="0" presId="urn:microsoft.com/office/officeart/2005/8/layout/list1"/>
    <dgm:cxn modelId="{CC5E61DD-2D82-454D-85BD-28933A3057E9}" type="presOf" srcId="{F779D5DA-B0F9-4FAC-B1CE-21F9C06B725A}" destId="{8403963F-F95A-4B25-AE48-B8AA365178AA}" srcOrd="1" destOrd="0" presId="urn:microsoft.com/office/officeart/2005/8/layout/list1"/>
    <dgm:cxn modelId="{7E9BD5DC-FB68-4BA2-86B3-19FDCD3171AF}" srcId="{E84BDC55-CCC4-4264-B556-6926A20E0735}" destId="{A8F25419-7376-4EE3-8A12-0C36CBC3854E}" srcOrd="2" destOrd="0" parTransId="{546EC522-894E-496D-89AC-FCE3C61F727A}" sibTransId="{0DB96577-FD3D-4EAF-931B-9B8868F380E5}"/>
    <dgm:cxn modelId="{D382F32B-EF98-43F8-A243-4720860CFC1C}" srcId="{E84BDC55-CCC4-4264-B556-6926A20E0735}" destId="{A394AE1E-AB28-4EED-A10C-F493B57E0E1D}" srcOrd="5" destOrd="0" parTransId="{3F1C61C7-47C9-4642-AD50-17647A7EEA98}" sibTransId="{B0480D73-81E1-40CD-B3FF-BD30CB554FE1}"/>
    <dgm:cxn modelId="{32B83DDC-DC12-4E9E-A6F3-8C499C62FE29}" type="presOf" srcId="{A8F25419-7376-4EE3-8A12-0C36CBC3854E}" destId="{0BA596A7-BBCF-4D66-9826-2036D4C01A15}" srcOrd="0" destOrd="0" presId="urn:microsoft.com/office/officeart/2005/8/layout/list1"/>
    <dgm:cxn modelId="{025F3F8A-D946-41AA-963D-9A0C4E7B3816}" type="presOf" srcId="{A394AE1E-AB28-4EED-A10C-F493B57E0E1D}" destId="{49F34893-C675-455B-BF14-D5ADD15502D9}" srcOrd="0" destOrd="0" presId="urn:microsoft.com/office/officeart/2005/8/layout/list1"/>
    <dgm:cxn modelId="{03A036CB-3B93-404D-809E-D6F92149B136}" srcId="{E84BDC55-CCC4-4264-B556-6926A20E0735}" destId="{2C9A7C9A-3E30-4224-8A43-22A71C682AA9}" srcOrd="0" destOrd="0" parTransId="{2E090F32-E36D-4E24-B3AD-CA10BBFF1B1D}" sibTransId="{16B2FD08-B905-4E6A-A66D-D894640FDD75}"/>
    <dgm:cxn modelId="{B2D029C5-2920-48C2-A94B-0A815465F32F}" srcId="{E84BDC55-CCC4-4264-B556-6926A20E0735}" destId="{F779D5DA-B0F9-4FAC-B1CE-21F9C06B725A}" srcOrd="4" destOrd="0" parTransId="{92BA2D0E-C60B-4517-BA90-625E5DB9D968}" sibTransId="{AA0A913E-929B-4DB1-BAF8-88AFE57A0985}"/>
    <dgm:cxn modelId="{4963B828-B4D3-46C5-8C59-AEC2326532AC}" type="presOf" srcId="{2C9A7C9A-3E30-4224-8A43-22A71C682AA9}" destId="{C03F3F8D-F171-4D82-9452-AB1217613638}" srcOrd="1" destOrd="0" presId="urn:microsoft.com/office/officeart/2005/8/layout/list1"/>
    <dgm:cxn modelId="{B283FB87-BC56-4855-9E45-366B9E4F4AAF}" type="presOf" srcId="{A394AE1E-AB28-4EED-A10C-F493B57E0E1D}" destId="{CE518E8D-1FFE-4D29-81D6-1FC6060285AA}" srcOrd="1" destOrd="0" presId="urn:microsoft.com/office/officeart/2005/8/layout/list1"/>
    <dgm:cxn modelId="{71BBC949-788B-4A2A-BF6B-B107280317A6}" srcId="{E84BDC55-CCC4-4264-B556-6926A20E0735}" destId="{5F57776E-8599-4D16-839E-58F54324F17B}" srcOrd="1" destOrd="0" parTransId="{87F037B8-9496-48F1-918E-757A67C3AF53}" sibTransId="{C1EB79A3-BA1A-41A6-94BB-29111CC8947A}"/>
    <dgm:cxn modelId="{7892ACB7-F205-4746-A665-6433C6E1A7E2}" type="presParOf" srcId="{BA1C1180-EB55-4C27-A831-F4321BF5AFC7}" destId="{75CF1493-1802-4697-9962-A47A17FF7A31}" srcOrd="0" destOrd="0" presId="urn:microsoft.com/office/officeart/2005/8/layout/list1"/>
    <dgm:cxn modelId="{D70DD522-B98F-4B4B-A3A4-D3827EEDEEDA}" type="presParOf" srcId="{75CF1493-1802-4697-9962-A47A17FF7A31}" destId="{F5A6DAC6-FC07-4787-99E6-FC63E9A551F3}" srcOrd="0" destOrd="0" presId="urn:microsoft.com/office/officeart/2005/8/layout/list1"/>
    <dgm:cxn modelId="{A1E91C00-0880-4239-BBDF-2ED0C9BB2EC8}" type="presParOf" srcId="{75CF1493-1802-4697-9962-A47A17FF7A31}" destId="{C03F3F8D-F171-4D82-9452-AB1217613638}" srcOrd="1" destOrd="0" presId="urn:microsoft.com/office/officeart/2005/8/layout/list1"/>
    <dgm:cxn modelId="{685B112F-E891-4918-85A1-683A8A9D647A}" type="presParOf" srcId="{BA1C1180-EB55-4C27-A831-F4321BF5AFC7}" destId="{616A449F-C88A-45DE-AA30-FD9C0C913DB3}" srcOrd="1" destOrd="0" presId="urn:microsoft.com/office/officeart/2005/8/layout/list1"/>
    <dgm:cxn modelId="{EB4A455B-64F6-49EA-BBE1-107BD6C07B36}" type="presParOf" srcId="{BA1C1180-EB55-4C27-A831-F4321BF5AFC7}" destId="{62BAA088-0886-4BC4-A9B9-E77453A94B19}" srcOrd="2" destOrd="0" presId="urn:microsoft.com/office/officeart/2005/8/layout/list1"/>
    <dgm:cxn modelId="{6E060964-94EF-4B8F-BDA7-BE15AEF9E54E}" type="presParOf" srcId="{BA1C1180-EB55-4C27-A831-F4321BF5AFC7}" destId="{2CC2BEF3-2760-4F9A-A056-D43AF2F7FBEE}" srcOrd="3" destOrd="0" presId="urn:microsoft.com/office/officeart/2005/8/layout/list1"/>
    <dgm:cxn modelId="{CE84281A-3F1F-4602-B61F-115E1C2FC935}" type="presParOf" srcId="{BA1C1180-EB55-4C27-A831-F4321BF5AFC7}" destId="{96CC226A-8473-481D-878E-649146FE7058}" srcOrd="4" destOrd="0" presId="urn:microsoft.com/office/officeart/2005/8/layout/list1"/>
    <dgm:cxn modelId="{A05C778D-ECC6-4FD3-A19F-A8B825E30A2E}" type="presParOf" srcId="{96CC226A-8473-481D-878E-649146FE7058}" destId="{3D9ED5C4-38F8-4BCC-ABEC-CD5392EA2A02}" srcOrd="0" destOrd="0" presId="urn:microsoft.com/office/officeart/2005/8/layout/list1"/>
    <dgm:cxn modelId="{6EDE149B-F777-4B0B-B5E5-B5D6879E538E}" type="presParOf" srcId="{96CC226A-8473-481D-878E-649146FE7058}" destId="{B0552BD5-3735-4A67-92DB-E67FD699B787}" srcOrd="1" destOrd="0" presId="urn:microsoft.com/office/officeart/2005/8/layout/list1"/>
    <dgm:cxn modelId="{7838EB42-9216-45FD-A3B1-D79041159371}" type="presParOf" srcId="{BA1C1180-EB55-4C27-A831-F4321BF5AFC7}" destId="{4CC569AF-8EBD-4DBF-AA4D-99656A5240A8}" srcOrd="5" destOrd="0" presId="urn:microsoft.com/office/officeart/2005/8/layout/list1"/>
    <dgm:cxn modelId="{7900F1BD-9274-4721-83B6-8B1691EA1A04}" type="presParOf" srcId="{BA1C1180-EB55-4C27-A831-F4321BF5AFC7}" destId="{60866250-0FF2-4EED-BCF3-0FD747F8458B}" srcOrd="6" destOrd="0" presId="urn:microsoft.com/office/officeart/2005/8/layout/list1"/>
    <dgm:cxn modelId="{07210F2F-BD24-438A-8FB8-15336064D1F8}" type="presParOf" srcId="{BA1C1180-EB55-4C27-A831-F4321BF5AFC7}" destId="{E9F93914-8C10-48B2-ABFC-9C29C2B2E96C}" srcOrd="7" destOrd="0" presId="urn:microsoft.com/office/officeart/2005/8/layout/list1"/>
    <dgm:cxn modelId="{C9771BF1-D2E7-474A-87F1-40C350FB5066}" type="presParOf" srcId="{BA1C1180-EB55-4C27-A831-F4321BF5AFC7}" destId="{B604AF42-0FC3-4036-B988-84BB95D826EF}" srcOrd="8" destOrd="0" presId="urn:microsoft.com/office/officeart/2005/8/layout/list1"/>
    <dgm:cxn modelId="{B2EEB154-02DD-4B07-8533-612C75CA272A}" type="presParOf" srcId="{B604AF42-0FC3-4036-B988-84BB95D826EF}" destId="{0BA596A7-BBCF-4D66-9826-2036D4C01A15}" srcOrd="0" destOrd="0" presId="urn:microsoft.com/office/officeart/2005/8/layout/list1"/>
    <dgm:cxn modelId="{81A5213B-1AD4-4C2D-AC38-05C36638461D}" type="presParOf" srcId="{B604AF42-0FC3-4036-B988-84BB95D826EF}" destId="{427E4DEB-3589-4592-80DD-912F04C27821}" srcOrd="1" destOrd="0" presId="urn:microsoft.com/office/officeart/2005/8/layout/list1"/>
    <dgm:cxn modelId="{FC600507-9C35-437E-A01C-66D168EA5614}" type="presParOf" srcId="{BA1C1180-EB55-4C27-A831-F4321BF5AFC7}" destId="{6AF56E34-5AB6-475D-9E70-99BB3005A801}" srcOrd="9" destOrd="0" presId="urn:microsoft.com/office/officeart/2005/8/layout/list1"/>
    <dgm:cxn modelId="{5BA8D2F3-3488-4154-9426-04AEF1BAD076}" type="presParOf" srcId="{BA1C1180-EB55-4C27-A831-F4321BF5AFC7}" destId="{39A75108-B685-45A2-A964-A5BBB009A6C5}" srcOrd="10" destOrd="0" presId="urn:microsoft.com/office/officeart/2005/8/layout/list1"/>
    <dgm:cxn modelId="{3EA0D3BB-9301-4EDE-8AEC-7053EED0096D}" type="presParOf" srcId="{BA1C1180-EB55-4C27-A831-F4321BF5AFC7}" destId="{02ED1996-B73A-4986-9589-F33191E11A31}" srcOrd="11" destOrd="0" presId="urn:microsoft.com/office/officeart/2005/8/layout/list1"/>
    <dgm:cxn modelId="{BC118DE8-BC85-402F-A77D-D65777B95BC6}" type="presParOf" srcId="{BA1C1180-EB55-4C27-A831-F4321BF5AFC7}" destId="{AAB5AF10-AB13-40BD-A11F-7028FB44C039}" srcOrd="12" destOrd="0" presId="urn:microsoft.com/office/officeart/2005/8/layout/list1"/>
    <dgm:cxn modelId="{35757CFC-606E-4141-8EF3-843BAB64D7AC}" type="presParOf" srcId="{AAB5AF10-AB13-40BD-A11F-7028FB44C039}" destId="{091419C6-AF73-4AC4-A22D-A9FB2C4F7AFC}" srcOrd="0" destOrd="0" presId="urn:microsoft.com/office/officeart/2005/8/layout/list1"/>
    <dgm:cxn modelId="{2F7C04E9-770D-4F37-B805-EC494E0CAC43}" type="presParOf" srcId="{AAB5AF10-AB13-40BD-A11F-7028FB44C039}" destId="{8C61F964-B4C2-4425-B127-E8766B9F8EA7}" srcOrd="1" destOrd="0" presId="urn:microsoft.com/office/officeart/2005/8/layout/list1"/>
    <dgm:cxn modelId="{CFB9656E-9F89-4992-AB61-CD20080C473C}" type="presParOf" srcId="{BA1C1180-EB55-4C27-A831-F4321BF5AFC7}" destId="{46302DB2-2AE6-46D1-9189-7E1C7B9C8C7F}" srcOrd="13" destOrd="0" presId="urn:microsoft.com/office/officeart/2005/8/layout/list1"/>
    <dgm:cxn modelId="{494188D2-07FA-436A-99E4-A0E896768FE1}" type="presParOf" srcId="{BA1C1180-EB55-4C27-A831-F4321BF5AFC7}" destId="{B40B1B6F-B8D7-49B8-8B17-3034991527BE}" srcOrd="14" destOrd="0" presId="urn:microsoft.com/office/officeart/2005/8/layout/list1"/>
    <dgm:cxn modelId="{7C1E79A4-AACE-497D-944F-95C397A3F163}" type="presParOf" srcId="{BA1C1180-EB55-4C27-A831-F4321BF5AFC7}" destId="{86C8F36C-86DA-49CA-80CF-C8FB35E8B28E}" srcOrd="15" destOrd="0" presId="urn:microsoft.com/office/officeart/2005/8/layout/list1"/>
    <dgm:cxn modelId="{128C47B7-5C20-48F9-A0D0-BB0EA0155445}" type="presParOf" srcId="{BA1C1180-EB55-4C27-A831-F4321BF5AFC7}" destId="{6087EAFF-CEB1-4FBB-A3E0-3CA6AEBA8D62}" srcOrd="16" destOrd="0" presId="urn:microsoft.com/office/officeart/2005/8/layout/list1"/>
    <dgm:cxn modelId="{085B2994-7A80-4DC3-B418-9E2E9DD76F54}" type="presParOf" srcId="{6087EAFF-CEB1-4FBB-A3E0-3CA6AEBA8D62}" destId="{18FDED46-314B-432B-BD32-2BE00DFFD5EC}" srcOrd="0" destOrd="0" presId="urn:microsoft.com/office/officeart/2005/8/layout/list1"/>
    <dgm:cxn modelId="{19051FDD-DD2F-4179-B1CC-B86F6408B5FE}" type="presParOf" srcId="{6087EAFF-CEB1-4FBB-A3E0-3CA6AEBA8D62}" destId="{8403963F-F95A-4B25-AE48-B8AA365178AA}" srcOrd="1" destOrd="0" presId="urn:microsoft.com/office/officeart/2005/8/layout/list1"/>
    <dgm:cxn modelId="{4FFC85FF-3A21-4020-81B9-C74CDCDE28B7}" type="presParOf" srcId="{BA1C1180-EB55-4C27-A831-F4321BF5AFC7}" destId="{ECF5939A-36B0-4880-B44F-5786ACEEA5A3}" srcOrd="17" destOrd="0" presId="urn:microsoft.com/office/officeart/2005/8/layout/list1"/>
    <dgm:cxn modelId="{2AA9A89E-F404-4D93-999F-44A2FE192816}" type="presParOf" srcId="{BA1C1180-EB55-4C27-A831-F4321BF5AFC7}" destId="{026BF77C-CF17-410B-9F6A-5F08F51DA8EF}" srcOrd="18" destOrd="0" presId="urn:microsoft.com/office/officeart/2005/8/layout/list1"/>
    <dgm:cxn modelId="{AB12669A-68AD-4369-BAB5-AE6DDCDB8D95}" type="presParOf" srcId="{BA1C1180-EB55-4C27-A831-F4321BF5AFC7}" destId="{890ED43E-6200-4D3E-B848-6E4CC14AC056}" srcOrd="19" destOrd="0" presId="urn:microsoft.com/office/officeart/2005/8/layout/list1"/>
    <dgm:cxn modelId="{15AB4AB5-7688-4914-9D5A-36D00E042FA8}" type="presParOf" srcId="{BA1C1180-EB55-4C27-A831-F4321BF5AFC7}" destId="{8B5FECEA-23E1-4E58-8016-F25C86A43C5F}" srcOrd="20" destOrd="0" presId="urn:microsoft.com/office/officeart/2005/8/layout/list1"/>
    <dgm:cxn modelId="{870B8833-37FA-4656-AB44-B3F02E470548}" type="presParOf" srcId="{8B5FECEA-23E1-4E58-8016-F25C86A43C5F}" destId="{49F34893-C675-455B-BF14-D5ADD15502D9}" srcOrd="0" destOrd="0" presId="urn:microsoft.com/office/officeart/2005/8/layout/list1"/>
    <dgm:cxn modelId="{EDCF40B2-7D19-44F3-AB99-2E9537E53F5B}" type="presParOf" srcId="{8B5FECEA-23E1-4E58-8016-F25C86A43C5F}" destId="{CE518E8D-1FFE-4D29-81D6-1FC6060285AA}" srcOrd="1" destOrd="0" presId="urn:microsoft.com/office/officeart/2005/8/layout/list1"/>
    <dgm:cxn modelId="{C44AFCCF-D231-4252-9791-7E92A74D5139}" type="presParOf" srcId="{BA1C1180-EB55-4C27-A831-F4321BF5AFC7}" destId="{2E2E9520-0165-4793-8563-BA123981D824}" srcOrd="21" destOrd="0" presId="urn:microsoft.com/office/officeart/2005/8/layout/list1"/>
    <dgm:cxn modelId="{FDACCC21-9D6F-436E-AB0A-6C3E150D3D90}" type="presParOf" srcId="{BA1C1180-EB55-4C27-A831-F4321BF5AFC7}" destId="{CB402D2F-598D-4D9C-A1E6-A33ABAA5683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AA088-0886-4BC4-A9B9-E77453A94B19}">
      <dsp:nvSpPr>
        <dsp:cNvPr id="0" name=""/>
        <dsp:cNvSpPr/>
      </dsp:nvSpPr>
      <dsp:spPr>
        <a:xfrm>
          <a:off x="0" y="424661"/>
          <a:ext cx="9144000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F3F8D-F171-4D82-9452-AB1217613638}">
      <dsp:nvSpPr>
        <dsp:cNvPr id="0" name=""/>
        <dsp:cNvSpPr/>
      </dsp:nvSpPr>
      <dsp:spPr>
        <a:xfrm>
          <a:off x="457200" y="124578"/>
          <a:ext cx="6400800" cy="595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Нормативные документы.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486259" y="153637"/>
        <a:ext cx="6342682" cy="537164"/>
      </dsp:txXfrm>
    </dsp:sp>
    <dsp:sp modelId="{60866250-0FF2-4EED-BCF3-0FD747F8458B}">
      <dsp:nvSpPr>
        <dsp:cNvPr id="0" name=""/>
        <dsp:cNvSpPr/>
      </dsp:nvSpPr>
      <dsp:spPr>
        <a:xfrm>
          <a:off x="0" y="1331861"/>
          <a:ext cx="9144000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52BD5-3735-4A67-92DB-E67FD699B787}">
      <dsp:nvSpPr>
        <dsp:cNvPr id="0" name=""/>
        <dsp:cNvSpPr/>
      </dsp:nvSpPr>
      <dsp:spPr>
        <a:xfrm>
          <a:off x="457200" y="1036661"/>
          <a:ext cx="64008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 Учебно-методическое обеспечение.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021" y="1065482"/>
        <a:ext cx="6343158" cy="532758"/>
      </dsp:txXfrm>
    </dsp:sp>
    <dsp:sp modelId="{39A75108-B685-45A2-A964-A5BBB009A6C5}">
      <dsp:nvSpPr>
        <dsp:cNvPr id="0" name=""/>
        <dsp:cNvSpPr/>
      </dsp:nvSpPr>
      <dsp:spPr>
        <a:xfrm>
          <a:off x="0" y="2239061"/>
          <a:ext cx="9144000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E4DEB-3589-4592-80DD-912F04C27821}">
      <dsp:nvSpPr>
        <dsp:cNvPr id="0" name=""/>
        <dsp:cNvSpPr/>
      </dsp:nvSpPr>
      <dsp:spPr>
        <a:xfrm>
          <a:off x="457200" y="1943861"/>
          <a:ext cx="64008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З. Наглядно-иллюстративные материалы.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021" y="1972682"/>
        <a:ext cx="6343158" cy="532758"/>
      </dsp:txXfrm>
    </dsp:sp>
    <dsp:sp modelId="{B40B1B6F-B8D7-49B8-8B17-3034991527BE}">
      <dsp:nvSpPr>
        <dsp:cNvPr id="0" name=""/>
        <dsp:cNvSpPr/>
      </dsp:nvSpPr>
      <dsp:spPr>
        <a:xfrm>
          <a:off x="0" y="3146261"/>
          <a:ext cx="9144000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1F964-B4C2-4425-B127-E8766B9F8EA7}">
      <dsp:nvSpPr>
        <dsp:cNvPr id="0" name=""/>
        <dsp:cNvSpPr/>
      </dsp:nvSpPr>
      <dsp:spPr>
        <a:xfrm>
          <a:off x="457200" y="2851061"/>
          <a:ext cx="64008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Литература педагогическая и детская, периодические издания.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021" y="2879882"/>
        <a:ext cx="6343158" cy="532758"/>
      </dsp:txXfrm>
    </dsp:sp>
    <dsp:sp modelId="{026BF77C-CF17-410B-9F6A-5F08F51DA8EF}">
      <dsp:nvSpPr>
        <dsp:cNvPr id="0" name=""/>
        <dsp:cNvSpPr/>
      </dsp:nvSpPr>
      <dsp:spPr>
        <a:xfrm>
          <a:off x="0" y="4053461"/>
          <a:ext cx="9144000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3963F-F95A-4B25-AE48-B8AA365178AA}">
      <dsp:nvSpPr>
        <dsp:cNvPr id="0" name=""/>
        <dsp:cNvSpPr/>
      </dsp:nvSpPr>
      <dsp:spPr>
        <a:xfrm>
          <a:off x="457200" y="3758261"/>
          <a:ext cx="64008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Выставки.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021" y="3787082"/>
        <a:ext cx="6343158" cy="532758"/>
      </dsp:txXfrm>
    </dsp:sp>
    <dsp:sp modelId="{CB402D2F-598D-4D9C-A1E6-A33ABAA5683B}">
      <dsp:nvSpPr>
        <dsp:cNvPr id="0" name=""/>
        <dsp:cNvSpPr/>
      </dsp:nvSpPr>
      <dsp:spPr>
        <a:xfrm>
          <a:off x="0" y="4960661"/>
          <a:ext cx="9144000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18E8D-1FFE-4D29-81D6-1FC6060285AA}">
      <dsp:nvSpPr>
        <dsp:cNvPr id="0" name=""/>
        <dsp:cNvSpPr/>
      </dsp:nvSpPr>
      <dsp:spPr>
        <a:xfrm>
          <a:off x="457200" y="4665461"/>
          <a:ext cx="64008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6. документация по содержанию работы ДУ.</a:t>
          </a:r>
          <a:endParaRPr lang="ru-RU" sz="20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021" y="4694282"/>
        <a:ext cx="63431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200800" cy="28803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СИСТЕМАТИЗАЦИЯ МАТЕРИАЛА В МЕТОДИЧЕСКОМ КАБИНЕТЕ (требования, подбор, выдача).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6984776" cy="1163960"/>
          </a:xfrm>
        </p:spPr>
        <p:txBody>
          <a:bodyPr>
            <a:normAutofit/>
          </a:bodyPr>
          <a:lstStyle/>
          <a:p>
            <a:r>
              <a:rPr lang="ru-RU" b="1" u="sng" smtClean="0"/>
              <a:t>Автор работы</a:t>
            </a:r>
            <a:r>
              <a:rPr lang="ru-RU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Бондаренко Вероника Витальевна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80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65245" cy="120248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5" y="1268760"/>
            <a:ext cx="6490568" cy="55892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>
                <a:solidFill>
                  <a:srgbClr val="002060"/>
                </a:solidFill>
              </a:rPr>
              <a:t>обеспечения гласности проводимой методической работы в кабинете целесообразно оформить выставки или стенды по подготовки к педсовету, контролю за </a:t>
            </a:r>
            <a:r>
              <a:rPr lang="ru-RU" b="1" dirty="0" err="1">
                <a:solidFill>
                  <a:srgbClr val="002060"/>
                </a:solidFill>
              </a:rPr>
              <a:t>воспитательно</a:t>
            </a:r>
            <a:r>
              <a:rPr lang="ru-RU" b="1" dirty="0">
                <a:solidFill>
                  <a:srgbClr val="002060"/>
                </a:solidFill>
              </a:rPr>
              <a:t>-образовательной работой с детьми, представить план работы </a:t>
            </a:r>
            <a:r>
              <a:rPr lang="ru-RU" b="1" dirty="0" smtClean="0">
                <a:solidFill>
                  <a:srgbClr val="002060"/>
                </a:solidFill>
              </a:rPr>
              <a:t>ДУ </a:t>
            </a:r>
            <a:r>
              <a:rPr lang="ru-RU" b="1" dirty="0">
                <a:solidFill>
                  <a:srgbClr val="002060"/>
                </a:solidFill>
              </a:rPr>
              <a:t>на месяц с указанием мероприятий Научно-методического центра, посетить которые рекомендуется воспитателям.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2675194" cy="38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62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92"/>
            <a:ext cx="6554541" cy="22012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педагогам оформляются выставки, отражающие текущую работу с детьми,  знакомящие с новинками литературы и передовым опытом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41" y="0"/>
            <a:ext cx="2593219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808" y="2492896"/>
            <a:ext cx="7632848" cy="35394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методический кабинет должен стать «копилкой традиций детсада», центром сбора педагогической информации, «мозгом дошкольного учреждения», лабораторией творческого труда воспитателей, чтобы каждый приход сюда приносил им новые знания, новые мысли и идеи, обогащал их опыт.</a:t>
            </a:r>
          </a:p>
        </p:txBody>
      </p:sp>
    </p:spTree>
    <p:extLst>
      <p:ext uri="{BB962C8B-B14F-4D97-AF65-F5344CB8AC3E}">
        <p14:creationId xmlns:p14="http://schemas.microsoft.com/office/powerpoint/2010/main" val="383425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6965245" cy="120248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проведения занятий по изучению государственного языка используются следующие методические пособия: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212975"/>
            <a:ext cx="6903869" cy="2808313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1. «Углубленное обучение детей дошкольного возраста казахскому языку» - Р.Т.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Тебай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2. «Казахстан языка» - З.Д.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Еденбаева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Р.А.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Искакова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3. 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Алакай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!» - Р.Б.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Нуртазина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(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учебно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– методический комплекс)</a:t>
            </a:r>
          </a:p>
        </p:txBody>
      </p:sp>
    </p:spTree>
    <p:extLst>
      <p:ext uri="{BB962C8B-B14F-4D97-AF65-F5344CB8AC3E}">
        <p14:creationId xmlns:p14="http://schemas.microsoft.com/office/powerpoint/2010/main" val="275331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3" cy="187220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ГРУППА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от 3 до 4 лет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ПРОИЗВЕДЕНИЙ ХУДОЖЕСТВЕННОЙ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632848" cy="4248472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мир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Алимбаев. «Кошки мышки»;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Бесекеева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«Ежик» (наизусть);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Касимов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«Домашние животные»;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 Чуковский. «Цыпленок»;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Волгина. «Цыплята» (наизусть);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«Пес» (наизусть);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мир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Молдагалиев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«Листья»;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Алимбаев. «Летят, летят»;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Тувим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«Овощи»;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Серова. «Одуванчик», «Колокольчик»;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«Травка-муравка», русская народная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(наизусть);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«Колосок», украинская народная сказка.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24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5" cy="208823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от 4 до 5 лет)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ПРОИЗВЕДЕНИЙ ПО ХУДОЖЕСТВЕННОЙ ЛИТЕРАТУРЕ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36912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Животный мир</a:t>
            </a:r>
          </a:p>
          <a:p>
            <a:r>
              <a:rPr lang="ru-RU" dirty="0"/>
              <a:t>А. </a:t>
            </a:r>
            <a:r>
              <a:rPr lang="ru-RU" dirty="0" err="1"/>
              <a:t>Егеубаев</a:t>
            </a:r>
            <a:r>
              <a:rPr lang="ru-RU" dirty="0"/>
              <a:t>. «Перелет птиц»;</a:t>
            </a:r>
          </a:p>
          <a:p>
            <a:r>
              <a:rPr lang="ru-RU" dirty="0"/>
              <a:t>С. </a:t>
            </a:r>
            <a:r>
              <a:rPr lang="ru-RU" dirty="0" err="1"/>
              <a:t>Буранбаев</a:t>
            </a:r>
            <a:r>
              <a:rPr lang="ru-RU" dirty="0"/>
              <a:t>. «Козленок»;</a:t>
            </a:r>
          </a:p>
          <a:p>
            <a:r>
              <a:rPr lang="ru-RU" dirty="0"/>
              <a:t>М. Алимбаев. «Кто что любит»;</a:t>
            </a:r>
          </a:p>
          <a:p>
            <a:r>
              <a:rPr lang="ru-RU" dirty="0"/>
              <a:t>Л. Толстой. «Хотела галка пить», «Лев и человек»;</a:t>
            </a:r>
          </a:p>
          <a:p>
            <a:r>
              <a:rPr lang="ru-RU" dirty="0"/>
              <a:t>В. </a:t>
            </a:r>
            <a:r>
              <a:rPr lang="ru-RU" dirty="0" err="1"/>
              <a:t>Сутеев</a:t>
            </a:r>
            <a:r>
              <a:rPr lang="ru-RU" dirty="0"/>
              <a:t>. «Кто сказал мяу»;</a:t>
            </a:r>
          </a:p>
          <a:p>
            <a:r>
              <a:rPr lang="ru-RU" dirty="0"/>
              <a:t>К. Ушинский. «</a:t>
            </a:r>
            <a:r>
              <a:rPr lang="ru-RU" dirty="0" err="1"/>
              <a:t>Бишка</a:t>
            </a:r>
            <a:r>
              <a:rPr lang="ru-RU" dirty="0"/>
              <a:t>» (пересказ);</a:t>
            </a:r>
          </a:p>
          <a:p>
            <a:r>
              <a:rPr lang="ru-RU" dirty="0"/>
              <a:t>К. Ушинский. «Гуси» (пересказ);</a:t>
            </a:r>
          </a:p>
        </p:txBody>
      </p:sp>
    </p:spTree>
    <p:extLst>
      <p:ext uri="{BB962C8B-B14F-4D97-AF65-F5344CB8AC3E}">
        <p14:creationId xmlns:p14="http://schemas.microsoft.com/office/powerpoint/2010/main" val="20706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ДЛЯ ЧТЕНИЯ И РАССКАЗЫВАНИЯ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632848" cy="468052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Устное народное творчество: казахские, русские пословицы, поговорки и загадки. </a:t>
            </a:r>
          </a:p>
          <a:p>
            <a:pPr algn="ctr"/>
            <a:r>
              <a:rPr lang="ru-RU" dirty="0"/>
              <a:t>Казахские народные сказки: «</a:t>
            </a:r>
            <a:r>
              <a:rPr lang="ru-RU" dirty="0" err="1"/>
              <a:t>Мақта</a:t>
            </a:r>
            <a:r>
              <a:rPr lang="ru-RU" dirty="0"/>
              <a:t> </a:t>
            </a:r>
            <a:r>
              <a:rPr lang="ru-RU" dirty="0" err="1"/>
              <a:t>қыз</a:t>
            </a:r>
            <a:r>
              <a:rPr lang="ru-RU" dirty="0"/>
              <a:t> бен </a:t>
            </a:r>
            <a:r>
              <a:rPr lang="ru-RU" dirty="0" err="1"/>
              <a:t>мысық</a:t>
            </a:r>
            <a:r>
              <a:rPr lang="ru-RU" dirty="0"/>
              <a:t>», «Лисица и обезьяна», «Ушко», «Джигит и волчица», «Старик и </a:t>
            </a:r>
            <a:r>
              <a:rPr lang="ru-RU" dirty="0" err="1"/>
              <a:t>дяу</a:t>
            </a:r>
            <a:r>
              <a:rPr lang="ru-RU" dirty="0"/>
              <a:t>», «Добрый и злой», «Джигит и </a:t>
            </a:r>
            <a:r>
              <a:rPr lang="ru-RU" dirty="0" err="1"/>
              <a:t>мыстан</a:t>
            </a:r>
            <a:r>
              <a:rPr lang="ru-RU" dirty="0"/>
              <a:t>», «Четыре друга», «</a:t>
            </a:r>
            <a:r>
              <a:rPr lang="ru-RU" dirty="0" err="1"/>
              <a:t>Каражай</a:t>
            </a:r>
            <a:r>
              <a:rPr lang="ru-RU" dirty="0"/>
              <a:t>», «Находчивый мальчик», «Золотоволосый </a:t>
            </a:r>
            <a:r>
              <a:rPr lang="ru-RU" dirty="0" err="1"/>
              <a:t>Тотамбай</a:t>
            </a:r>
            <a:r>
              <a:rPr lang="ru-RU" dirty="0"/>
              <a:t>», «</a:t>
            </a:r>
            <a:r>
              <a:rPr lang="ru-RU" dirty="0" err="1"/>
              <a:t>Караглыш</a:t>
            </a:r>
            <a:r>
              <a:rPr lang="ru-RU" dirty="0"/>
              <a:t>», «Меткий стрелок», «Мудрая девушка», «</a:t>
            </a:r>
            <a:r>
              <a:rPr lang="ru-RU" dirty="0" err="1"/>
              <a:t>Аби</a:t>
            </a:r>
            <a:r>
              <a:rPr lang="ru-RU" dirty="0"/>
              <a:t> и Таби», «</a:t>
            </a:r>
            <a:r>
              <a:rPr lang="ru-RU" dirty="0" err="1"/>
              <a:t>Аксак</a:t>
            </a:r>
            <a:r>
              <a:rPr lang="ru-RU" dirty="0"/>
              <a:t>-Кулан» (казахская легенда), «Будущий батыр» (притча).</a:t>
            </a:r>
          </a:p>
          <a:p>
            <a:pPr algn="ctr"/>
            <a:r>
              <a:rPr lang="ru-RU" dirty="0"/>
              <a:t>Русские народные сказки: «Кот, петух и лиса», «Глупый волк», «У страха глаза велики», «Маша и медведь», «Морозко», «Лиса и журавль», «Гуси-лебеди», «</a:t>
            </a:r>
            <a:r>
              <a:rPr lang="ru-RU" dirty="0" err="1"/>
              <a:t>Хаврошечка</a:t>
            </a:r>
            <a:r>
              <a:rPr lang="ru-RU" dirty="0"/>
              <a:t>», «Снегурочка», «Лисичка-сестричка и серый волк», «Сестрица Аленушка и братец Иванушка», «Лиса и заяц», «Мужик и медведь», «По щучьему велению».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32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60839" cy="132737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ДЛЯ РАЗУЧИВАНИЯ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632848" cy="453650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Устное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народное творчество: загадки, пословицы и поговорки, считалочки, скороговорки.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Стихотворения: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Музафар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Алимбаева «Приметы осени», «Не знает ли щенок об этом?», «Ослик пляшет», «Рисунки на асфальте»;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Кастек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Баянбаева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«Юрта», «Скворечник», «Земляника»;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Ануарбек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Дуйсембиева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«Дети земли», «На вечерней заре», «Зимняя забота», «Лето»;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Кабдыкарим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Идрисова, «Мой край»;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Абубакир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Кайранова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«Бабушка»;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Кадыр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Мырзалиева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«Белый камушек»; Алексея Плещеева «Осень», «Сельская песенка»; Ирины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Токмаковой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«Дуб»; Самуила Маршака «Песня о елке»; Ивана Сурикова «Первый снег»; Евгения Трутневой «С Новым годом!»; Ивана Никитина «Здравствуй, гостья зима!»; Ольги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Высотской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«Разговор с весной»; Евгения Трутневой «Мамин день»; Платона Воронько «Есть в лесу под ёлкой хата», «Пирог»; Сергея Есенина «Черемуха».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88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59" cy="6552728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все эти условия будут выполняться, то </a:t>
            </a:r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кабинет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дошкольном учреждении принесет огромную пользу и в деле повышения квалификации сотрудников, и в деле сплочения коллектива при решении конкретных задач, сформулированных в Уставе, программе развития и годовом плане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558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488832" cy="49685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работы по повышению профессионального мастерства дошкольных педагогов является методический кабинет, деятельность которого призвана решать следующие задачи: </a:t>
            </a:r>
          </a:p>
        </p:txBody>
      </p:sp>
    </p:spTree>
    <p:extLst>
      <p:ext uri="{BB962C8B-B14F-4D97-AF65-F5344CB8AC3E}">
        <p14:creationId xmlns:p14="http://schemas.microsoft.com/office/powerpoint/2010/main" val="414636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776864" cy="30963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дифференцированной помощи воспитателям в повышении их профессионального уровня, в само-образовании, научной организации труда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педагогического процесса пособия ми для </a:t>
            </a:r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работы с детьми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221088"/>
            <a:ext cx="770485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успешной и целенаправленной работы педагогов в методическом кабинете его оборудование и оснащение должно быть тщательно продумано и систематизировано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42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0879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МОЖЕТ БЫТЬ ПРЕДСТАВЛЕН НЕСКОЛЬКИМИ БЛОКАМИ: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058313"/>
              </p:ext>
            </p:extLst>
          </p:nvPr>
        </p:nvGraphicFramePr>
        <p:xfrm>
          <a:off x="0" y="1268761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34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632"/>
            <a:ext cx="7920880" cy="108012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17960" cy="39604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В методическом кабинете целесообразно иметь дубликаты нормативных документов, касающихся </a:t>
            </a:r>
            <a:r>
              <a:rPr lang="ru-RU" b="1" dirty="0" err="1">
                <a:solidFill>
                  <a:srgbClr val="002060"/>
                </a:solidFill>
              </a:rPr>
              <a:t>воспитательно</a:t>
            </a:r>
            <a:r>
              <a:rPr lang="ru-RU" b="1" dirty="0">
                <a:solidFill>
                  <a:srgbClr val="002060"/>
                </a:solidFill>
              </a:rPr>
              <a:t>-образовательной работы с детьми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Закон РК «Об </a:t>
            </a:r>
            <a:r>
              <a:rPr lang="ru-RU" b="1" dirty="0"/>
              <a:t>образовании</a:t>
            </a:r>
            <a:r>
              <a:rPr lang="ru-RU" b="1" dirty="0" smtClean="0"/>
              <a:t>», </a:t>
            </a:r>
            <a:r>
              <a:rPr lang="ru-RU" b="1" dirty="0"/>
              <a:t>Закон РК о правах ребенка, </a:t>
            </a:r>
            <a:r>
              <a:rPr lang="ru-RU" b="1" dirty="0" smtClean="0"/>
              <a:t>ГОСО, Типовой </a:t>
            </a:r>
            <a:r>
              <a:rPr lang="ru-RU" b="1" dirty="0"/>
              <a:t>комплексный </a:t>
            </a:r>
            <a:r>
              <a:rPr lang="ru-RU" b="1" dirty="0" smtClean="0"/>
              <a:t>план, Концепция </a:t>
            </a:r>
            <a:r>
              <a:rPr lang="ru-RU" b="1" dirty="0"/>
              <a:t>воспитания в </a:t>
            </a:r>
            <a:r>
              <a:rPr lang="ru-RU" b="1" dirty="0" smtClean="0"/>
              <a:t>РК и т.д.</a:t>
            </a:r>
          </a:p>
          <a:p>
            <a:pPr marL="0" indent="0" algn="ctr">
              <a:buNone/>
            </a:pPr>
            <a:r>
              <a:rPr lang="ru-RU" b="1" dirty="0" smtClean="0"/>
              <a:t>В </a:t>
            </a:r>
            <a:r>
              <a:rPr lang="ru-RU" b="1" dirty="0"/>
              <a:t>полном объеме все документы, регулирующие деятельность детского сада, хранятся у руководителя </a:t>
            </a:r>
            <a:r>
              <a:rPr lang="ru-RU" b="1" dirty="0" smtClean="0"/>
              <a:t>ДУ.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Со </a:t>
            </a:r>
            <a:r>
              <a:rPr lang="ru-RU" b="1" dirty="0"/>
              <a:t>всеми этими документами должны быть ознакомлены все сотрудники дошкольного учреждения. Каждый воспитатель имеет возможность уточнить в этих документах интересующие его вопросы, использовать их в своей работе.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85184"/>
            <a:ext cx="4392488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75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141277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ОБЕСПЕЧЕНИЕ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591008"/>
            <a:ext cx="5796136" cy="525658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содержание могут входить рекомендации по каждому разделу программы, опыт работы, перспективные планы и т.д.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выделены тематические циклы конспектов занятий и других форм организации детской деятельности в разных возрастных группах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 методические материалы должны отражать специфику дошкольного учреждения определенного вида и типа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068960"/>
            <a:ext cx="372921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88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632"/>
            <a:ext cx="8064896" cy="154339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ДОКУМЕНТАЦИЯ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СОДЕРЖАНИЮ РАБОТЫ ДУ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776864" cy="48245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методическом кабинете обязательно должны быть: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дубликат образовательной программы и годового плана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план работы старшего воспитателя на месяц;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тетрадь протоколов педсоветов;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документация по работе со школой: договор о сотрудничестве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карты выпускников (данные о готовности детей к школе);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тетради учета материалов, поступающих в методический кабинет;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перспективный план повышения квалификации и аттестации педагогов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результаты диагностики детей и анкетирования педагогов;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информация о состоянии работы по реализации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251721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65245" cy="120248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 - ИЛЛЮСТРАТИВНЫЙ МАТЕРИАЛ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208" y="1484784"/>
            <a:ext cx="6386408" cy="53732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материалы целесообразно расположить по видам,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т.к. использование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большинства из них многофункционально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Картины демонстрационные и раздаточные, иллюстрации. 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• Игрушки и игровые материалы для творческих игр. 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• Приборы, оборудование, природные материалы и др. 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• Предметы народного декоративно-прикладного искусства. 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• Технические средства обучения.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3347864" cy="23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23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65245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Педагогическая литература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распределяется по рубрикам, соответствующим основным разделам программы, а также включает труды по теоретическим вопросам педагогики и психологии, коррекционной работе, различные словари и справочники. </a:t>
            </a:r>
          </a:p>
          <a:p>
            <a:pPr marL="0" indent="0">
              <a:buNone/>
            </a:pPr>
            <a:r>
              <a:rPr lang="ru-RU" dirty="0"/>
              <a:t>          </a:t>
            </a:r>
            <a:r>
              <a:rPr lang="ru-RU" b="1" u="sng" dirty="0">
                <a:solidFill>
                  <a:srgbClr val="002060"/>
                </a:solidFill>
              </a:rPr>
              <a:t>Детскую литературу </a:t>
            </a:r>
            <a:r>
              <a:rPr lang="ru-RU" dirty="0">
                <a:solidFill>
                  <a:srgbClr val="002060"/>
                </a:solidFill>
              </a:rPr>
              <a:t>целесообразно распределить по фамилиям авторов в алфавитном порядке. Также могут быть выделены тематические сборники: сказки, рассказы о животных, о народных промыслах и т.д. </a:t>
            </a:r>
          </a:p>
          <a:p>
            <a:pPr marL="0" indent="0">
              <a:buNone/>
            </a:pPr>
            <a:r>
              <a:rPr lang="ru-RU" dirty="0"/>
              <a:t>         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Периодические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издания желательно группировать по годам выпуска с указанием исходных данных на корешке журнала.</a:t>
            </a:r>
          </a:p>
        </p:txBody>
      </p:sp>
    </p:spTree>
    <p:extLst>
      <p:ext uri="{BB962C8B-B14F-4D97-AF65-F5344CB8AC3E}">
        <p14:creationId xmlns:p14="http://schemas.microsoft.com/office/powerpoint/2010/main" val="227748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284</TotalTime>
  <Words>1224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СОДЕРЖАНИЕ И СИСТЕМАТИЗАЦИЯ МАТЕРИАЛА В МЕТОДИЧЕСКОМ КАБИНЕТЕ (требования, подбор, выдача).</vt:lpstr>
      <vt:lpstr>Презентация PowerPoint</vt:lpstr>
      <vt:lpstr>Презентация PowerPoint</vt:lpstr>
      <vt:lpstr>МАТЕРИАЛ МОЖЕТ БЫТЬ ПРЕДСТАВЛЕН НЕСКОЛЬКИМИ БЛОКАМИ:</vt:lpstr>
      <vt:lpstr> НОРМАТИВНЫЕ ДОКУМЕНТЫ </vt:lpstr>
      <vt:lpstr> УЧЕБНО-МЕТОДИЧЕСКОЕ ОБЕСПЕЧЕНИЕ  </vt:lpstr>
      <vt:lpstr> ДОКУМЕНТАЦИЯ  ПО СОДЕРЖАНИЮ РАБОТЫ ДУ </vt:lpstr>
      <vt:lpstr>НАГЛЯДНО - ИЛЛЮСТРАТИВНЫЙ МАТЕРИАЛ</vt:lpstr>
      <vt:lpstr> ЛИТЕРАТУРА </vt:lpstr>
      <vt:lpstr>ВЫСТАВКИ</vt:lpstr>
      <vt:lpstr>Презентация PowerPoint</vt:lpstr>
      <vt:lpstr>Для проведения занятий по изучению государственного языка используются следующие методические пособия:</vt:lpstr>
      <vt:lpstr>2 МЛАДШАЯ ГРУППА (дети от 3 до 4 лет) ПРИМЕРНЫЙ ПЕРЕЧЕНЬ ПРОИЗВЕДЕНИЙ ХУДОЖЕСТВЕННОЙ ЛИТЕРАТУРЫ</vt:lpstr>
      <vt:lpstr>СРЕДНЯЯ ГРУППА (дети от 4 до 5 лет) ПРИМЕРНЫЙ ПЕРЕЧЕНЬ ПРОИЗВЕДЕНИЙ ПО ХУДОЖЕСТВЕННОЙ ЛИТЕРАТУРЕ</vt:lpstr>
      <vt:lpstr>ПРОИЗВЕДЕНИЯ ДЛЯ ЧТЕНИЯ И РАССКАЗЫВАНИЯ</vt:lpstr>
      <vt:lpstr>ПРОИЗВЕДЕНИЯ ДЛЯ РАЗУЧИВАНИЯ </vt:lpstr>
      <vt:lpstr>Если все эти условия будут выполняться, то методический кабинет в дошкольном учреждении принесет огромную пользу и в деле повышения квалификации сотрудников, и в деле сплочения коллектива при решении конкретных задач, сформулированных в Уставе, программе развития и годовом плане ДУ.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ЛИТЕРАТУРА В МЕТОДИЧЕСКОМ КАБИНЕТЕ.  ТРЕБОВАНИЯ К ЕЕ ПОДБОРУ И ВЫДАЧЕ.</dc:title>
  <dc:creator>555</dc:creator>
  <cp:lastModifiedBy>555</cp:lastModifiedBy>
  <cp:revision>23</cp:revision>
  <dcterms:created xsi:type="dcterms:W3CDTF">2016-04-18T12:42:25Z</dcterms:created>
  <dcterms:modified xsi:type="dcterms:W3CDTF">2016-09-08T17:00:16Z</dcterms:modified>
</cp:coreProperties>
</file>